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2" r:id="rId7"/>
    <p:sldId id="263" r:id="rId8"/>
    <p:sldId id="264" r:id="rId9"/>
    <p:sldId id="265" r:id="rId10"/>
    <p:sldId id="267" r:id="rId11"/>
    <p:sldId id="268"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4" d="100"/>
          <a:sy n="84" d="100"/>
        </p:scale>
        <p:origin x="-168" y="1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77589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1838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5224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5889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02946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80075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87063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extLst>
      <p:ext uri="{BB962C8B-B14F-4D97-AF65-F5344CB8AC3E}">
        <p14:creationId xmlns:p14="http://schemas.microsoft.com/office/powerpoint/2010/main" val="2314311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077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4/13/2017</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3291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1999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pPr/>
              <a:t>4/13/2017</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69894209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google.com/url?sa=i&amp;rct=j&amp;q=&amp;esrc=s&amp;source=images&amp;cd=&amp;ved=0ahUKEwiontqvsurSAhUnw4MKHZMCBLYQjRwIBw&amp;url=http://www.germany.info/Vertretung/usa/en/04__W__t__G/02/03/Feature__3.html&amp;psig=AFQjCNEXz8QV-EA6bBJNNTnaO5CJ22KJQg&amp;ust=1490281766664342&amp;cad=rj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dw.com/en/poverty-afflicts-germanys-older-guest-workers/a-16944233"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dw.com/en/turkish-guest-workers-transformed-german-society/a-1548921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opendemocracy.net/can-europe-make-it/duygu-g%C3%BCrsel/kanak-attak-discursive-acts-of-citizenship-in-german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amazon.com/Ein-Kanake-sieht-rot/dp/395461019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amazon.de/Kanak-Attack-Ost/dp/B0000525QG"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www.rowohlt-theaterverlag.de/autor/Feridun_Zaimoglu.72078.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falter.at/falter/rezensionen/buecher/364/978388022478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germanschool4kids.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de-DE" b="1" dirty="0" err="1"/>
              <a:t>Zaimo</a:t>
            </a:r>
            <a:r>
              <a:rPr lang="en-US" sz="4400" b="1" dirty="0"/>
              <a:t>Ğ</a:t>
            </a:r>
            <a:r>
              <a:rPr lang="de-DE" b="1" dirty="0" err="1"/>
              <a:t>lus</a:t>
            </a:r>
            <a:r>
              <a:rPr lang="de-DE" b="1" dirty="0"/>
              <a:t> Sicht auf Die Kulturspaltung in Deutschland </a:t>
            </a:r>
            <a:endParaRPr lang="en-US" b="1" dirty="0"/>
          </a:p>
        </p:txBody>
      </p:sp>
      <p:sp>
        <p:nvSpPr>
          <p:cNvPr id="3" name="Subtitle 2"/>
          <p:cNvSpPr>
            <a:spLocks noGrp="1"/>
          </p:cNvSpPr>
          <p:nvPr>
            <p:ph type="subTitle" idx="1"/>
          </p:nvPr>
        </p:nvSpPr>
        <p:spPr/>
        <p:txBody>
          <a:bodyPr/>
          <a:lstStyle/>
          <a:p>
            <a:r>
              <a:rPr lang="en-US" dirty="0"/>
              <a:t>Sophie </a:t>
            </a:r>
            <a:r>
              <a:rPr lang="en-US" dirty="0" err="1"/>
              <a:t>st</a:t>
            </a:r>
            <a:r>
              <a:rPr lang="az-Cyrl-AZ" dirty="0">
                <a:latin typeface="Cambria" panose="02040503050406030204" pitchFamily="18" charset="0"/>
              </a:rPr>
              <a:t>ӓ</a:t>
            </a:r>
            <a:r>
              <a:rPr lang="en-US" dirty="0">
                <a:latin typeface="Cambria" panose="02040503050406030204" pitchFamily="18" charset="0"/>
              </a:rPr>
              <a:t>RZ</a:t>
            </a:r>
            <a:r>
              <a:rPr lang="en-US" dirty="0"/>
              <a:t> </a:t>
            </a:r>
          </a:p>
        </p:txBody>
      </p:sp>
    </p:spTree>
    <p:extLst>
      <p:ext uri="{BB962C8B-B14F-4D97-AF65-F5344CB8AC3E}">
        <p14:creationId xmlns:p14="http://schemas.microsoft.com/office/powerpoint/2010/main" val="2108715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nilla</a:t>
            </a:r>
            <a:endParaRPr lang="en-US" dirty="0"/>
          </a:p>
        </p:txBody>
      </p:sp>
      <p:sp>
        <p:nvSpPr>
          <p:cNvPr id="3" name="Content Placeholder 2"/>
          <p:cNvSpPr>
            <a:spLocks noGrp="1"/>
          </p:cNvSpPr>
          <p:nvPr>
            <p:ph idx="1"/>
          </p:nvPr>
        </p:nvSpPr>
        <p:spPr>
          <a:xfrm>
            <a:off x="581192" y="2000251"/>
            <a:ext cx="11029615" cy="4469130"/>
          </a:xfrm>
        </p:spPr>
        <p:txBody>
          <a:bodyPr>
            <a:normAutofit/>
          </a:bodyPr>
          <a:lstStyle/>
          <a:p>
            <a:r>
              <a:rPr lang="de-DE" dirty="0"/>
              <a:t>Die Siebenzehnjährige spricht über die Entscheidungen, die sie treffen muss,  nun wo sie sich dem Erwachsenenalter nähert</a:t>
            </a:r>
          </a:p>
          <a:p>
            <a:r>
              <a:rPr lang="de-DE" dirty="0"/>
              <a:t>Sie vergleicht die türkische Kultur, die sie von zu Hause kennt mit der deutschen Kultur, die sie durch die Schule und ihre Freunde sieht. </a:t>
            </a:r>
          </a:p>
          <a:p>
            <a:r>
              <a:rPr lang="de-DE" dirty="0"/>
              <a:t>Ihr Bruder ist im Gefängnis, weil er Drogen verkauft hatte </a:t>
            </a:r>
          </a:p>
          <a:p>
            <a:r>
              <a:rPr lang="de-DE" dirty="0"/>
              <a:t>Da </a:t>
            </a:r>
            <a:r>
              <a:rPr lang="de-DE" dirty="0" err="1"/>
              <a:t>fur</a:t>
            </a:r>
            <a:r>
              <a:rPr lang="de-DE" dirty="0"/>
              <a:t> sie die Familie im Mittelpunkt steht, wird sie ihren Bruder immer lieben, egal was mit ihm passiert. </a:t>
            </a:r>
          </a:p>
          <a:p>
            <a:pPr marL="0" indent="0">
              <a:buNone/>
            </a:pPr>
            <a:endParaRPr lang="de-DE" dirty="0"/>
          </a:p>
          <a:p>
            <a:endParaRPr lang="en-US" dirty="0"/>
          </a:p>
        </p:txBody>
      </p:sp>
    </p:spTree>
    <p:extLst>
      <p:ext uri="{BB962C8B-B14F-4D97-AF65-F5344CB8AC3E}">
        <p14:creationId xmlns:p14="http://schemas.microsoft.com/office/powerpoint/2010/main" val="4219449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Nilla</a:t>
            </a:r>
            <a:endParaRPr lang="en-US" dirty="0"/>
          </a:p>
        </p:txBody>
      </p:sp>
      <p:sp>
        <p:nvSpPr>
          <p:cNvPr id="3" name="Content Placeholder 2"/>
          <p:cNvSpPr>
            <a:spLocks noGrp="1"/>
          </p:cNvSpPr>
          <p:nvPr>
            <p:ph idx="1"/>
          </p:nvPr>
        </p:nvSpPr>
        <p:spPr/>
        <p:txBody>
          <a:bodyPr/>
          <a:lstStyle/>
          <a:p>
            <a:r>
              <a:rPr lang="de-DE" dirty="0"/>
              <a:t>Diese bedingungslose Liebe ist etwas, was sie in der deutschen Kultur nicht sieht. </a:t>
            </a:r>
            <a:r>
              <a:rPr lang="de-DE" dirty="0" err="1"/>
              <a:t>Nilla</a:t>
            </a:r>
            <a:r>
              <a:rPr lang="de-DE" dirty="0"/>
              <a:t> erklärt, dass einer ihrer Freunde auch einen Bruder hat,  der in die gleiche Klasse geht, und nicht der intelligenteste, aber doch ein gutes Kind sei, das selten in Schwierigkeiten komme.</a:t>
            </a:r>
          </a:p>
          <a:p>
            <a:r>
              <a:rPr lang="de-DE" dirty="0"/>
              <a:t> Sie berichtet über eine Unterhaltung und den Hintergrund dazu: „der ist nicht der Schnellste.  Aber ‘n ganz korrekter Kerl eigentlich. Wenn sich welche lustig mache, ist sie gleich mit am Lästern. Ich hab si mal gefragt, warum sie das macht, das ist doch ihr Bruder und so.  Dar sagt si mur: &gt; Ja meinst du, ich will mich bei allen blamieren mit ihm? Ist schon schlimm genug, dass ich so einen in der Familie hab. Ich bin schon gestraft genug&lt;“</a:t>
            </a:r>
            <a:endParaRPr lang="en-US" dirty="0"/>
          </a:p>
          <a:p>
            <a:endParaRPr lang="en-US" dirty="0"/>
          </a:p>
        </p:txBody>
      </p:sp>
    </p:spTree>
    <p:extLst>
      <p:ext uri="{BB962C8B-B14F-4D97-AF65-F5344CB8AC3E}">
        <p14:creationId xmlns:p14="http://schemas.microsoft.com/office/powerpoint/2010/main" val="1409668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Folgerung</a:t>
            </a:r>
            <a:r>
              <a:rPr lang="en-US" dirty="0"/>
              <a:t> </a:t>
            </a:r>
          </a:p>
        </p:txBody>
      </p:sp>
      <p:sp>
        <p:nvSpPr>
          <p:cNvPr id="3" name="Content Placeholder 2"/>
          <p:cNvSpPr>
            <a:spLocks noGrp="1"/>
          </p:cNvSpPr>
          <p:nvPr>
            <p:ph idx="1"/>
          </p:nvPr>
        </p:nvSpPr>
        <p:spPr>
          <a:xfrm>
            <a:off x="581192" y="2180496"/>
            <a:ext cx="11029615" cy="3923124"/>
          </a:xfrm>
        </p:spPr>
        <p:txBody>
          <a:bodyPr/>
          <a:lstStyle/>
          <a:p>
            <a:r>
              <a:rPr lang="de-DE" dirty="0"/>
              <a:t>Mit dem Buchprojekt </a:t>
            </a:r>
            <a:r>
              <a:rPr lang="de-DE" i="1" dirty="0"/>
              <a:t>Kanak Sprak</a:t>
            </a:r>
            <a:r>
              <a:rPr lang="de-DE" dirty="0"/>
              <a:t> gab Feridun Zaimoglu mehreren Personen eine Stimme, die sie glaubten nicht zu haben. </a:t>
            </a:r>
          </a:p>
          <a:p>
            <a:r>
              <a:rPr lang="de-DE" dirty="0"/>
              <a:t>Diese Kultur ist nicht eigentlich fremdenfeindlich, sondern hat strenge Erwartungen, was es heißt ein Deutscher zu sein und als Deutscher zu handeln. </a:t>
            </a:r>
          </a:p>
          <a:p>
            <a:r>
              <a:rPr lang="de-DE" dirty="0"/>
              <a:t>In den Augen vieler Deutscher muß man alle diese Anforderungen erfüllen, ein echter Deutscher zu sein. Feridun Zaimoglu zeigt in seinem Buch eine neue Sichtweisen des Deutschseins. </a:t>
            </a:r>
          </a:p>
          <a:p>
            <a:r>
              <a:rPr lang="de-DE" dirty="0"/>
              <a:t>Er läβt Deutschland von Türkisch-Deutschen beschreiben, wie sie die Deutschen sehen und wie sie von ihnen behandelt werden</a:t>
            </a:r>
          </a:p>
          <a:p>
            <a:r>
              <a:rPr lang="de-DE" dirty="0"/>
              <a:t>. Diese neue Perspektive bereitet für uns alle eine beeindruckende Botschaft.</a:t>
            </a:r>
            <a:endParaRPr lang="en-US" dirty="0"/>
          </a:p>
        </p:txBody>
      </p:sp>
    </p:spTree>
    <p:extLst>
      <p:ext uri="{BB962C8B-B14F-4D97-AF65-F5344CB8AC3E}">
        <p14:creationId xmlns:p14="http://schemas.microsoft.com/office/powerpoint/2010/main" val="3923579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2" descr="Image result for german guest workers">
            <a:hlinkClick r:id="rId2"/>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5695933" y="1111641"/>
            <a:ext cx="4680997" cy="46553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01255" y="702156"/>
            <a:ext cx="3409783" cy="1013800"/>
          </a:xfrm>
        </p:spPr>
        <p:txBody>
          <a:bodyPr>
            <a:normAutofit/>
          </a:bodyPr>
          <a:lstStyle/>
          <a:p>
            <a:r>
              <a:rPr lang="en-US" dirty="0" err="1"/>
              <a:t>Gastarbeiter</a:t>
            </a:r>
            <a:r>
              <a:rPr lang="en-US" dirty="0"/>
              <a:t> </a:t>
            </a:r>
            <a:r>
              <a:rPr lang="de-DE" dirty="0"/>
              <a:t>in Deutschland</a:t>
            </a:r>
            <a:endParaRPr lang="en-US" dirty="0"/>
          </a:p>
        </p:txBody>
      </p:sp>
      <p:sp>
        <p:nvSpPr>
          <p:cNvPr id="3" name="Content Placeholder 2"/>
          <p:cNvSpPr>
            <a:spLocks noGrp="1"/>
          </p:cNvSpPr>
          <p:nvPr>
            <p:ph idx="1"/>
          </p:nvPr>
        </p:nvSpPr>
        <p:spPr>
          <a:xfrm>
            <a:off x="601255" y="1964168"/>
            <a:ext cx="3409782" cy="4036582"/>
          </a:xfrm>
        </p:spPr>
        <p:txBody>
          <a:bodyPr>
            <a:normAutofit/>
          </a:bodyPr>
          <a:lstStyle/>
          <a:p>
            <a:pPr>
              <a:lnSpc>
                <a:spcPct val="90000"/>
              </a:lnSpc>
            </a:pPr>
            <a:r>
              <a:rPr lang="de-DE" dirty="0">
                <a:solidFill>
                  <a:schemeClr val="bg1"/>
                </a:solidFill>
              </a:rPr>
              <a:t>Kostete nicht nur Deutschland viel von seiner Instruktion, sondern auch Millionen von eigenen Bürgern (FIX)</a:t>
            </a:r>
          </a:p>
          <a:p>
            <a:pPr>
              <a:lnSpc>
                <a:spcPct val="90000"/>
              </a:lnSpc>
            </a:pPr>
            <a:r>
              <a:rPr lang="de-DE" dirty="0">
                <a:solidFill>
                  <a:schemeClr val="bg1"/>
                </a:solidFill>
              </a:rPr>
              <a:t> dem Zweiten Weltkrieg brauchte Deutschland junge und fähige Arbeiter, um ihre Infrastruktur wieder aufzubauen.</a:t>
            </a:r>
          </a:p>
          <a:p>
            <a:pPr>
              <a:lnSpc>
                <a:spcPct val="90000"/>
              </a:lnSpc>
            </a:pPr>
            <a:r>
              <a:rPr lang="de-DE" dirty="0">
                <a:solidFill>
                  <a:schemeClr val="bg1"/>
                </a:solidFill>
              </a:rPr>
              <a:t>Die Nation war gezwungen, Hilfe von benachbarten Nationen zu suchen, wie Italien, die Türkei, Spanien und Griechenland</a:t>
            </a:r>
          </a:p>
          <a:p>
            <a:pPr>
              <a:lnSpc>
                <a:spcPct val="90000"/>
              </a:lnSpc>
            </a:pPr>
            <a:endParaRPr lang="en-US" dirty="0">
              <a:solidFill>
                <a:schemeClr val="bg1"/>
              </a:solidFill>
            </a:endParaRPr>
          </a:p>
        </p:txBody>
      </p:sp>
    </p:spTree>
    <p:extLst>
      <p:ext uri="{BB962C8B-B14F-4D97-AF65-F5344CB8AC3E}">
        <p14:creationId xmlns:p14="http://schemas.microsoft.com/office/powerpoint/2010/main" val="4111583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german guest workers">
            <a:hlinkClick r:id="rId2"/>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291" r="-3" b="-3"/>
          <a:stretch/>
        </p:blipFill>
        <p:spPr bwMode="auto">
          <a:xfrm>
            <a:off x="20" y="10"/>
            <a:ext cx="4578252" cy="260894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20506" y="0"/>
            <a:ext cx="7571045" cy="6858000"/>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sp>
      <p:pic>
        <p:nvPicPr>
          <p:cNvPr id="5" name="Picture 6" descr="Image result for german guest workers">
            <a:hlinkClick r:id="rId4"/>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9357" r="20275" b="2"/>
          <a:stretch/>
        </p:blipFill>
        <p:spPr bwMode="auto">
          <a:xfrm>
            <a:off x="20" y="2608956"/>
            <a:ext cx="4560179" cy="424904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30517" y="-460"/>
            <a:ext cx="9144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9" y="2560620"/>
            <a:ext cx="4581144"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204707" y="457280"/>
            <a:ext cx="6400367" cy="1431399"/>
          </a:xfrm>
        </p:spPr>
        <p:txBody>
          <a:bodyPr anchor="ctr">
            <a:normAutofit/>
          </a:bodyPr>
          <a:lstStyle/>
          <a:p>
            <a:r>
              <a:rPr lang="en-US" dirty="0" err="1"/>
              <a:t>Gastarbeiter</a:t>
            </a:r>
            <a:r>
              <a:rPr lang="en-US" dirty="0"/>
              <a:t> </a:t>
            </a:r>
            <a:r>
              <a:rPr lang="de-DE" dirty="0"/>
              <a:t>in Deutschland</a:t>
            </a:r>
            <a:endParaRPr lang="en-US" dirty="0"/>
          </a:p>
        </p:txBody>
      </p:sp>
      <p:sp>
        <p:nvSpPr>
          <p:cNvPr id="3" name="Content Placeholder 2"/>
          <p:cNvSpPr>
            <a:spLocks noGrp="1"/>
          </p:cNvSpPr>
          <p:nvPr>
            <p:ph idx="1"/>
          </p:nvPr>
        </p:nvSpPr>
        <p:spPr>
          <a:xfrm>
            <a:off x="5207590" y="2194526"/>
            <a:ext cx="6397545" cy="4180873"/>
          </a:xfrm>
        </p:spPr>
        <p:txBody>
          <a:bodyPr>
            <a:normAutofit/>
          </a:bodyPr>
          <a:lstStyle/>
          <a:p>
            <a:r>
              <a:rPr lang="de-DE" sz="2400" dirty="0">
                <a:solidFill>
                  <a:schemeClr val="bg1"/>
                </a:solidFill>
              </a:rPr>
              <a:t>Die meisten Gastarbeiter nahmen Arbeitsplätze im Bau, Bergbau, Schwerindustrie und der Automobilindustrie ein. </a:t>
            </a:r>
          </a:p>
          <a:p>
            <a:r>
              <a:rPr lang="de-DE" sz="2400" dirty="0">
                <a:solidFill>
                  <a:schemeClr val="bg1"/>
                </a:solidFill>
              </a:rPr>
              <a:t>Sie kamen aus den weniger entwickelten ländlichen Regionen ihrer Herkunftsländer. </a:t>
            </a:r>
          </a:p>
          <a:p>
            <a:r>
              <a:rPr lang="de-DE" sz="2400" dirty="0">
                <a:solidFill>
                  <a:schemeClr val="bg1"/>
                </a:solidFill>
              </a:rPr>
              <a:t>Armut und Arbeitslosigkeit waren die treibenden Kräfte für den Umzug nach Deutschland</a:t>
            </a:r>
            <a:endParaRPr lang="en-US" sz="2400"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4105041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2" descr="Image result for kanake in germany">
            <a:hlinkClick r:id="rId2"/>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6797807" y="1059652"/>
            <a:ext cx="3642401" cy="51665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01255" y="702156"/>
            <a:ext cx="3409783" cy="1013800"/>
          </a:xfrm>
        </p:spPr>
        <p:txBody>
          <a:bodyPr>
            <a:normAutofit/>
          </a:bodyPr>
          <a:lstStyle/>
          <a:p>
            <a:r>
              <a:rPr lang="en-US"/>
              <a:t>Gastarbeiter </a:t>
            </a:r>
            <a:r>
              <a:rPr lang="de-DE"/>
              <a:t>in Deutschland</a:t>
            </a:r>
            <a:endParaRPr lang="en-US"/>
          </a:p>
        </p:txBody>
      </p:sp>
      <p:sp>
        <p:nvSpPr>
          <p:cNvPr id="3" name="Content Placeholder 2"/>
          <p:cNvSpPr>
            <a:spLocks noGrp="1"/>
          </p:cNvSpPr>
          <p:nvPr>
            <p:ph idx="1"/>
          </p:nvPr>
        </p:nvSpPr>
        <p:spPr>
          <a:xfrm>
            <a:off x="601255" y="1964168"/>
            <a:ext cx="3409782" cy="4036582"/>
          </a:xfrm>
        </p:spPr>
        <p:txBody>
          <a:bodyPr>
            <a:normAutofit/>
          </a:bodyPr>
          <a:lstStyle/>
          <a:p>
            <a:r>
              <a:rPr lang="de-DE" dirty="0">
                <a:solidFill>
                  <a:schemeClr val="bg1"/>
                </a:solidFill>
              </a:rPr>
              <a:t>Viele dieser Gastarbeiter blieben dauerhaft in Deutschland und erzeugen auch Kinder. </a:t>
            </a:r>
          </a:p>
          <a:p>
            <a:r>
              <a:rPr lang="de-DE" dirty="0">
                <a:solidFill>
                  <a:schemeClr val="bg1"/>
                </a:solidFill>
              </a:rPr>
              <a:t>Die Deutschen sahen die Kinder immer noch als Einwanderer. </a:t>
            </a:r>
          </a:p>
          <a:p>
            <a:r>
              <a:rPr lang="de-DE" dirty="0">
                <a:solidFill>
                  <a:schemeClr val="bg1"/>
                </a:solidFill>
              </a:rPr>
              <a:t>Mit den der Kinder, wurde eine neue Kategorie geschaffen. Diese Leute wurden „Kanake“</a:t>
            </a:r>
            <a:r>
              <a:rPr lang="en-US" dirty="0">
                <a:solidFill>
                  <a:schemeClr val="bg1"/>
                </a:solidFill>
              </a:rPr>
              <a:t> </a:t>
            </a:r>
            <a:r>
              <a:rPr lang="en-US" dirty="0" err="1">
                <a:solidFill>
                  <a:schemeClr val="bg1"/>
                </a:solidFill>
              </a:rPr>
              <a:t>genannt</a:t>
            </a:r>
            <a:r>
              <a:rPr lang="en-US" dirty="0">
                <a:solidFill>
                  <a:schemeClr val="bg1"/>
                </a:solidFill>
              </a:rPr>
              <a:t>. </a:t>
            </a:r>
          </a:p>
        </p:txBody>
      </p:sp>
    </p:spTree>
    <p:extLst>
      <p:ext uri="{BB962C8B-B14F-4D97-AF65-F5344CB8AC3E}">
        <p14:creationId xmlns:p14="http://schemas.microsoft.com/office/powerpoint/2010/main" val="2037130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4" name="Rectangl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4" descr="Related image">
            <a:hlinkClick r:id="rId2"/>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815547" y="1219664"/>
            <a:ext cx="2845090" cy="44804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01850" y="702156"/>
            <a:ext cx="7208958" cy="1013800"/>
          </a:xfrm>
        </p:spPr>
        <p:txBody>
          <a:bodyPr>
            <a:normAutofit/>
          </a:bodyPr>
          <a:lstStyle/>
          <a:p>
            <a:r>
              <a:rPr lang="de-DE" dirty="0"/>
              <a:t>Die Ursprünge von </a:t>
            </a:r>
            <a:r>
              <a:rPr lang="de-DE" dirty="0" err="1"/>
              <a:t>Kanke</a:t>
            </a:r>
            <a:endParaRPr lang="en-US" dirty="0"/>
          </a:p>
        </p:txBody>
      </p:sp>
      <p:sp>
        <p:nvSpPr>
          <p:cNvPr id="3" name="Content Placeholder 2"/>
          <p:cNvSpPr>
            <a:spLocks noGrp="1"/>
          </p:cNvSpPr>
          <p:nvPr>
            <p:ph idx="1"/>
          </p:nvPr>
        </p:nvSpPr>
        <p:spPr>
          <a:xfrm>
            <a:off x="4401849" y="2180496"/>
            <a:ext cx="7208957" cy="4045683"/>
          </a:xfrm>
        </p:spPr>
        <p:txBody>
          <a:bodyPr>
            <a:normAutofit/>
          </a:bodyPr>
          <a:lstStyle/>
          <a:p>
            <a:r>
              <a:rPr lang="de-DE" dirty="0"/>
              <a:t>Kanake ist ein abfälliges Wort, das aus dem hawaiianischen Wort</a:t>
            </a:r>
            <a:r>
              <a:rPr lang="de-DE" i="1" dirty="0"/>
              <a:t> </a:t>
            </a:r>
            <a:r>
              <a:rPr lang="de-DE" i="1" dirty="0" err="1"/>
              <a:t>Kanaka</a:t>
            </a:r>
            <a:r>
              <a:rPr lang="de-DE" dirty="0"/>
              <a:t> kam, das „Mensch“ hei</a:t>
            </a:r>
            <a:r>
              <a:rPr lang="el-GR" dirty="0">
                <a:latin typeface="Corbel" panose="020B0503020204020204" pitchFamily="34" charset="0"/>
              </a:rPr>
              <a:t>β</a:t>
            </a:r>
            <a:r>
              <a:rPr lang="en-US" dirty="0">
                <a:latin typeface="Corbel" panose="020B0503020204020204" pitchFamily="34" charset="0"/>
              </a:rPr>
              <a:t>t</a:t>
            </a:r>
            <a:endParaRPr lang="de-DE" dirty="0"/>
          </a:p>
          <a:p>
            <a:r>
              <a:rPr lang="de-DE" dirty="0"/>
              <a:t>Es Wort wurde dann </a:t>
            </a:r>
            <a:r>
              <a:rPr lang="de-DE" i="1" dirty="0" err="1"/>
              <a:t>Kanakerman</a:t>
            </a:r>
            <a:r>
              <a:rPr lang="de-DE" i="1" dirty="0"/>
              <a:t>,</a:t>
            </a:r>
            <a:r>
              <a:rPr lang="de-DE" dirty="0"/>
              <a:t> was etwa „Tiermensch“ hei</a:t>
            </a:r>
            <a:r>
              <a:rPr lang="el-GR" dirty="0">
                <a:latin typeface="Corbel" panose="020B0503020204020204" pitchFamily="34" charset="0"/>
              </a:rPr>
              <a:t>β</a:t>
            </a:r>
            <a:r>
              <a:rPr lang="en-US" dirty="0">
                <a:latin typeface="Corbel" panose="020B0503020204020204" pitchFamily="34" charset="0"/>
              </a:rPr>
              <a:t>t</a:t>
            </a:r>
            <a:endParaRPr lang="de-DE" dirty="0"/>
          </a:p>
          <a:p>
            <a:r>
              <a:rPr lang="de-DE" dirty="0"/>
              <a:t>Kanake wurde ursprünglich verwendet, Menschen aus dem Südpazifik und später Menschen aus Südostasien zu beschreiben</a:t>
            </a:r>
          </a:p>
          <a:p>
            <a:r>
              <a:rPr lang="de-DE" dirty="0"/>
              <a:t>In den 60er Jahren wurde Kanake erste benutzt, Einwanderer aus Südeuropa, insbesondere die türkischen Immigranten, zu beschreiben.</a:t>
            </a:r>
            <a:endParaRPr lang="en-US" dirty="0"/>
          </a:p>
        </p:txBody>
      </p:sp>
    </p:spTree>
    <p:extLst>
      <p:ext uri="{BB962C8B-B14F-4D97-AF65-F5344CB8AC3E}">
        <p14:creationId xmlns:p14="http://schemas.microsoft.com/office/powerpoint/2010/main" val="2300333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lated image">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597" r="3" b="21277"/>
          <a:stretch/>
        </p:blipFill>
        <p:spPr bwMode="auto">
          <a:xfrm>
            <a:off x="20" y="10"/>
            <a:ext cx="4578252" cy="260894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20506" y="0"/>
            <a:ext cx="7571045" cy="6858000"/>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sp>
      <p:pic>
        <p:nvPicPr>
          <p:cNvPr id="5" name="Picture 6" descr="Image result for feridun zaimoglu">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286" r="-4" b="3533"/>
          <a:stretch/>
        </p:blipFill>
        <p:spPr bwMode="auto">
          <a:xfrm>
            <a:off x="20" y="2608956"/>
            <a:ext cx="4560179" cy="424904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30517" y="-460"/>
            <a:ext cx="9144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9" y="2560620"/>
            <a:ext cx="4581144"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204707" y="457280"/>
            <a:ext cx="6400367" cy="1431399"/>
          </a:xfrm>
        </p:spPr>
        <p:txBody>
          <a:bodyPr anchor="ctr">
            <a:normAutofit/>
          </a:bodyPr>
          <a:lstStyle/>
          <a:p>
            <a:r>
              <a:rPr lang="en-US" dirty="0" err="1"/>
              <a:t>Feridun</a:t>
            </a:r>
            <a:r>
              <a:rPr lang="en-US" dirty="0"/>
              <a:t> </a:t>
            </a:r>
            <a:r>
              <a:rPr lang="de-DE" b="1" dirty="0" err="1"/>
              <a:t>Zaimo</a:t>
            </a:r>
            <a:r>
              <a:rPr lang="en-US" dirty="0"/>
              <a:t>Ğ</a:t>
            </a:r>
            <a:r>
              <a:rPr lang="de-DE" b="1" dirty="0" err="1"/>
              <a:t>lu</a:t>
            </a:r>
            <a:endParaRPr lang="en-US" dirty="0"/>
          </a:p>
        </p:txBody>
      </p:sp>
      <p:sp>
        <p:nvSpPr>
          <p:cNvPr id="3" name="Content Placeholder 2"/>
          <p:cNvSpPr>
            <a:spLocks noGrp="1"/>
          </p:cNvSpPr>
          <p:nvPr>
            <p:ph idx="1"/>
          </p:nvPr>
        </p:nvSpPr>
        <p:spPr>
          <a:xfrm>
            <a:off x="5207529" y="1888679"/>
            <a:ext cx="6397545" cy="4659141"/>
          </a:xfrm>
        </p:spPr>
        <p:txBody>
          <a:bodyPr>
            <a:normAutofit fontScale="92500" lnSpcReduction="10000"/>
          </a:bodyPr>
          <a:lstStyle/>
          <a:p>
            <a:r>
              <a:rPr lang="de-DE" sz="2400" dirty="0">
                <a:solidFill>
                  <a:schemeClr val="bg1"/>
                </a:solidFill>
              </a:rPr>
              <a:t>Feridun </a:t>
            </a:r>
            <a:r>
              <a:rPr lang="de-DE" sz="2400" dirty="0" err="1">
                <a:solidFill>
                  <a:schemeClr val="bg1"/>
                </a:solidFill>
              </a:rPr>
              <a:t>Zaimo</a:t>
            </a:r>
            <a:r>
              <a:rPr lang="en-US" dirty="0">
                <a:solidFill>
                  <a:schemeClr val="bg1"/>
                </a:solidFill>
              </a:rPr>
              <a:t>ğ</a:t>
            </a:r>
            <a:r>
              <a:rPr lang="de-DE" sz="2400" dirty="0" err="1">
                <a:solidFill>
                  <a:schemeClr val="bg1"/>
                </a:solidFill>
              </a:rPr>
              <a:t>lu</a:t>
            </a:r>
            <a:r>
              <a:rPr lang="de-DE" sz="2400" dirty="0">
                <a:solidFill>
                  <a:schemeClr val="bg1"/>
                </a:solidFill>
              </a:rPr>
              <a:t> ist ein beliebter deutscher Autor.</a:t>
            </a:r>
          </a:p>
          <a:p>
            <a:r>
              <a:rPr lang="de-DE" sz="2400" dirty="0">
                <a:solidFill>
                  <a:schemeClr val="bg1"/>
                </a:solidFill>
              </a:rPr>
              <a:t>Er konzentriert sich auf die Erlebnisse der Türkisch-Deutschen der zweiten und dritten Generation.</a:t>
            </a:r>
          </a:p>
          <a:p>
            <a:r>
              <a:rPr lang="de-DE" sz="2400" dirty="0">
                <a:solidFill>
                  <a:schemeClr val="bg1"/>
                </a:solidFill>
              </a:rPr>
              <a:t>Er wurde in </a:t>
            </a:r>
            <a:r>
              <a:rPr lang="de-DE" sz="2400" dirty="0" err="1">
                <a:solidFill>
                  <a:schemeClr val="bg1"/>
                </a:solidFill>
              </a:rPr>
              <a:t>Bolu</a:t>
            </a:r>
            <a:r>
              <a:rPr lang="de-DE" sz="2400" dirty="0">
                <a:solidFill>
                  <a:schemeClr val="bg1"/>
                </a:solidFill>
              </a:rPr>
              <a:t>, Türkei geboren. 1965 kam er mit seinen Eltern nach Deutschland.</a:t>
            </a:r>
          </a:p>
          <a:p>
            <a:r>
              <a:rPr lang="de-DE" sz="2400" dirty="0" err="1">
                <a:solidFill>
                  <a:schemeClr val="bg1"/>
                </a:solidFill>
              </a:rPr>
              <a:t>Zaimo</a:t>
            </a:r>
            <a:r>
              <a:rPr lang="en-US" dirty="0">
                <a:solidFill>
                  <a:schemeClr val="bg1"/>
                </a:solidFill>
              </a:rPr>
              <a:t>ğ</a:t>
            </a:r>
            <a:r>
              <a:rPr lang="de-DE" sz="2400" dirty="0" err="1">
                <a:solidFill>
                  <a:schemeClr val="bg1"/>
                </a:solidFill>
              </a:rPr>
              <a:t>lu</a:t>
            </a:r>
            <a:r>
              <a:rPr lang="de-DE" sz="2400" dirty="0">
                <a:solidFill>
                  <a:schemeClr val="bg1"/>
                </a:solidFill>
              </a:rPr>
              <a:t> war ein Mitbegründer einer antirassistischen Gruppe in Deutschland</a:t>
            </a:r>
          </a:p>
          <a:p>
            <a:r>
              <a:rPr lang="de-DE" sz="2400" dirty="0">
                <a:solidFill>
                  <a:schemeClr val="bg1"/>
                </a:solidFill>
              </a:rPr>
              <a:t>Sie ging unter dem Namen Kanak </a:t>
            </a:r>
            <a:r>
              <a:rPr lang="de-DE" sz="2400" dirty="0" err="1">
                <a:solidFill>
                  <a:schemeClr val="bg1"/>
                </a:solidFill>
              </a:rPr>
              <a:t>Attack</a:t>
            </a:r>
            <a:r>
              <a:rPr lang="de-DE" sz="2400" dirty="0">
                <a:solidFill>
                  <a:schemeClr val="bg1"/>
                </a:solidFill>
              </a:rPr>
              <a:t>.</a:t>
            </a:r>
          </a:p>
          <a:p>
            <a:r>
              <a:rPr lang="de-DE" sz="2400" dirty="0">
                <a:solidFill>
                  <a:schemeClr val="bg1"/>
                </a:solidFill>
              </a:rPr>
              <a:t>Sie besteht aus "verschiedenen Menschen aus verschiedenen Hintergründen, die sich verpflichten, Rassismus aus der deutschen Gesellschaft auszurotten"</a:t>
            </a:r>
            <a:endParaRPr lang="en-US" sz="2400"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589365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8" name="Rectangle 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2" descr="Image result for kanak sprak">
            <a:hlinkClick r:id="rId2"/>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815547" y="1161935"/>
            <a:ext cx="2845090" cy="45959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01850" y="702156"/>
            <a:ext cx="7208958" cy="1013800"/>
          </a:xfrm>
        </p:spPr>
        <p:txBody>
          <a:bodyPr>
            <a:normAutofit/>
          </a:bodyPr>
          <a:lstStyle/>
          <a:p>
            <a:r>
              <a:rPr lang="en-US" i="1"/>
              <a:t>Kanak Sprak </a:t>
            </a:r>
          </a:p>
        </p:txBody>
      </p:sp>
      <p:sp>
        <p:nvSpPr>
          <p:cNvPr id="3" name="Content Placeholder 2"/>
          <p:cNvSpPr>
            <a:spLocks noGrp="1"/>
          </p:cNvSpPr>
          <p:nvPr>
            <p:ph idx="1"/>
          </p:nvPr>
        </p:nvSpPr>
        <p:spPr>
          <a:xfrm>
            <a:off x="4401849" y="2180496"/>
            <a:ext cx="7208957" cy="4520342"/>
          </a:xfrm>
        </p:spPr>
        <p:txBody>
          <a:bodyPr>
            <a:normAutofit/>
          </a:bodyPr>
          <a:lstStyle/>
          <a:p>
            <a:r>
              <a:rPr lang="de-DE" sz="2400" dirty="0" err="1"/>
              <a:t>Zaimo</a:t>
            </a:r>
            <a:r>
              <a:rPr lang="en-US" sz="2400" dirty="0"/>
              <a:t>ğ</a:t>
            </a:r>
            <a:r>
              <a:rPr lang="de-DE" sz="2400" dirty="0" err="1"/>
              <a:t>lu</a:t>
            </a:r>
            <a:r>
              <a:rPr lang="de-DE" sz="2400" dirty="0"/>
              <a:t> verwendete das Buch Kanak Sprak als Medium, die Erlebnisse der Türkisch-Deutschen und ihre Ansichten auszudrucken.</a:t>
            </a:r>
          </a:p>
          <a:p>
            <a:r>
              <a:rPr lang="de-DE" sz="2400" dirty="0"/>
              <a:t>In der Einleitung sagt er: „alle eint das Gefühl &gt;in der Liga der verdammten zu spielen&lt;, gegen kulturhegemoniale Ansprüche bestehen zu müssen. Noch ist das tragende Element dieser Community ein negatives </a:t>
            </a:r>
            <a:r>
              <a:rPr lang="de-DE" sz="2400" dirty="0" err="1"/>
              <a:t>Selbstbewu</a:t>
            </a:r>
            <a:r>
              <a:rPr lang="el-GR" sz="2400" dirty="0"/>
              <a:t>β</a:t>
            </a:r>
            <a:r>
              <a:rPr lang="en-US" sz="2400" dirty="0" err="1"/>
              <a:t>tsein</a:t>
            </a:r>
            <a:r>
              <a:rPr lang="de-DE" sz="2400" dirty="0"/>
              <a:t>, wie es in der scheinbaren </a:t>
            </a:r>
            <a:r>
              <a:rPr lang="de-DE" sz="2400" dirty="0" err="1"/>
              <a:t>selbstbezichtigung</a:t>
            </a:r>
            <a:r>
              <a:rPr lang="de-DE" sz="2400" dirty="0"/>
              <a:t> seinen oberflächlichen Ausdruck findet: Kanake!“ </a:t>
            </a:r>
            <a:endParaRPr lang="en-US" dirty="0"/>
          </a:p>
        </p:txBody>
      </p:sp>
    </p:spTree>
    <p:extLst>
      <p:ext uri="{BB962C8B-B14F-4D97-AF65-F5344CB8AC3E}">
        <p14:creationId xmlns:p14="http://schemas.microsoft.com/office/powerpoint/2010/main" val="3474359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Akay</a:t>
            </a:r>
            <a:r>
              <a:rPr lang="en-US" dirty="0"/>
              <a:t> </a:t>
            </a:r>
          </a:p>
        </p:txBody>
      </p:sp>
      <p:sp>
        <p:nvSpPr>
          <p:cNvPr id="3" name="Content Placeholder 2"/>
          <p:cNvSpPr>
            <a:spLocks noGrp="1"/>
          </p:cNvSpPr>
          <p:nvPr>
            <p:ph idx="1"/>
          </p:nvPr>
        </p:nvSpPr>
        <p:spPr/>
        <p:txBody>
          <a:bodyPr/>
          <a:lstStyle/>
          <a:p>
            <a:r>
              <a:rPr lang="de-DE" sz="2400" dirty="0"/>
              <a:t>Akay beschreibt, wie die Deutschen handeln und wie sie von denen wahrgenommen werden, die sie Kanake nennen.</a:t>
            </a:r>
          </a:p>
          <a:p>
            <a:r>
              <a:rPr lang="de-DE" sz="2400" dirty="0"/>
              <a:t>„Die Alemannen hassen sich und jeden, der ihnen über ‘n weg läuft, und irgendwann kriegen welche so ne Störung reingewürgt, weile si ihre gottverdammte Seele in so ‘nem Batzen </a:t>
            </a:r>
            <a:r>
              <a:rPr lang="de-DE" sz="2400" dirty="0" err="1"/>
              <a:t>schiß</a:t>
            </a:r>
            <a:r>
              <a:rPr lang="de-DE" sz="2400" dirty="0"/>
              <a:t> baden...“ </a:t>
            </a:r>
          </a:p>
          <a:p>
            <a:r>
              <a:rPr lang="de-DE" sz="2400" dirty="0"/>
              <a:t>Er verweist auf die Zivilrechtsbewegungsära</a:t>
            </a:r>
            <a:endParaRPr lang="en-US" sz="2400" dirty="0"/>
          </a:p>
          <a:p>
            <a:endParaRPr lang="en-US" dirty="0"/>
          </a:p>
        </p:txBody>
      </p:sp>
    </p:spTree>
    <p:extLst>
      <p:ext uri="{BB962C8B-B14F-4D97-AF65-F5344CB8AC3E}">
        <p14:creationId xmlns:p14="http://schemas.microsoft.com/office/powerpoint/2010/main" val="2486514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58" name="Rectangle 6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7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2050" name="Picture 2" descr="Image result for german school children">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29947" y="2622885"/>
            <a:ext cx="3519349" cy="234916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01850" y="702156"/>
            <a:ext cx="7208958" cy="1013800"/>
          </a:xfrm>
        </p:spPr>
        <p:txBody>
          <a:bodyPr>
            <a:normAutofit/>
          </a:bodyPr>
          <a:lstStyle/>
          <a:p>
            <a:r>
              <a:rPr lang="en-US" dirty="0"/>
              <a:t>Reside</a:t>
            </a:r>
          </a:p>
        </p:txBody>
      </p:sp>
      <p:sp>
        <p:nvSpPr>
          <p:cNvPr id="3" name="Content Placeholder 2"/>
          <p:cNvSpPr>
            <a:spLocks noGrp="1"/>
          </p:cNvSpPr>
          <p:nvPr>
            <p:ph idx="1"/>
          </p:nvPr>
        </p:nvSpPr>
        <p:spPr>
          <a:xfrm>
            <a:off x="3943350" y="2180496"/>
            <a:ext cx="7667457" cy="4677504"/>
          </a:xfrm>
        </p:spPr>
        <p:txBody>
          <a:bodyPr>
            <a:normAutofit/>
          </a:bodyPr>
          <a:lstStyle/>
          <a:p>
            <a:r>
              <a:rPr lang="de-DE" sz="2000" dirty="0"/>
              <a:t>Ihre Geschichte beschreibt, wie es war, als Immigrant in der Schule zu sein. </a:t>
            </a:r>
          </a:p>
          <a:p>
            <a:r>
              <a:rPr lang="de-DE" sz="2000" dirty="0"/>
              <a:t>„Ich gehe leicht gebeugt und es sieht aus, als trotte ein Buckliger durch die Straßen.  Alles an mir ist zweite Wahl. In meinem Gesichtskreis mache ich närrische Phantome aus: ein rotgewanderter Kobold, dessen fluch ist, in jeder Pfütze zu baden“ </a:t>
            </a:r>
          </a:p>
          <a:p>
            <a:r>
              <a:rPr lang="de-DE" sz="2000" dirty="0"/>
              <a:t>Versteht sich als eine Kreatur, die niemals gut genug oder sauber genug ist, um wirklich in die deutsche Kultur zu passen. Sie kann versuchen, sich immer wieder zu reinigen, aber sie wird immer noch so aussehen, als ob sie sich in einer schlammigen Pfütze badete</a:t>
            </a:r>
          </a:p>
          <a:p>
            <a:pPr marL="0" indent="0">
              <a:buNone/>
            </a:pPr>
            <a:endParaRPr lang="en-US" dirty="0"/>
          </a:p>
        </p:txBody>
      </p:sp>
    </p:spTree>
    <p:extLst>
      <p:ext uri="{BB962C8B-B14F-4D97-AF65-F5344CB8AC3E}">
        <p14:creationId xmlns:p14="http://schemas.microsoft.com/office/powerpoint/2010/main" val="2919939192"/>
      </p:ext>
    </p:extLst>
  </p:cSld>
  <p:clrMapOvr>
    <a:masterClrMapping/>
  </p:clrMapOvr>
</p:sld>
</file>

<file path=ppt/theme/theme1.xml><?xml version="1.0" encoding="utf-8"?>
<a:theme xmlns:a="http://schemas.openxmlformats.org/drawingml/2006/main" name="Dividend">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TM03457464[[fn=Dividend]]</Template>
  <TotalTime>133</TotalTime>
  <Words>911</Words>
  <Application>Microsoft Office PowerPoint</Application>
  <PresentationFormat>Custom</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Dividend</vt:lpstr>
      <vt:lpstr>ZaimoĞlus Sicht auf Die Kulturspaltung in Deutschland </vt:lpstr>
      <vt:lpstr>Gastarbeiter in Deutschland</vt:lpstr>
      <vt:lpstr>Gastarbeiter in Deutschland</vt:lpstr>
      <vt:lpstr>Gastarbeiter in Deutschland</vt:lpstr>
      <vt:lpstr>Die Ursprünge von Kanke</vt:lpstr>
      <vt:lpstr>Feridun ZaimoĞlu</vt:lpstr>
      <vt:lpstr>Kanak Sprak </vt:lpstr>
      <vt:lpstr>Akay </vt:lpstr>
      <vt:lpstr>Reside</vt:lpstr>
      <vt:lpstr>nilla</vt:lpstr>
      <vt:lpstr>Nilla</vt:lpstr>
      <vt:lpstr>Folgerung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Zaimoĝlus Stadt auf Die Kulturspaltung in Deutschland</dc:title>
  <dc:creator>sostaerz@gmail.com</dc:creator>
  <cp:lastModifiedBy>Staff_Sutter</cp:lastModifiedBy>
  <cp:revision>14</cp:revision>
  <dcterms:created xsi:type="dcterms:W3CDTF">2017-03-25T23:32:33Z</dcterms:created>
  <dcterms:modified xsi:type="dcterms:W3CDTF">2017-04-13T14:52:35Z</dcterms:modified>
</cp:coreProperties>
</file>