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36576000" cy="29260800"/>
  <p:notesSz cx="6858000" cy="9144000"/>
  <p:defaultTextStyle>
    <a:defPPr>
      <a:defRPr lang="en-US"/>
    </a:defPPr>
    <a:lvl1pPr marL="0" algn="l" defTabSz="3160009" rtl="0" eaLnBrk="1" latinLnBrk="0" hangingPunct="1">
      <a:defRPr sz="6221" kern="1200">
        <a:solidFill>
          <a:schemeClr val="tx1"/>
        </a:solidFill>
        <a:latin typeface="+mn-lt"/>
        <a:ea typeface="+mn-ea"/>
        <a:cs typeface="+mn-cs"/>
      </a:defRPr>
    </a:lvl1pPr>
    <a:lvl2pPr marL="1580004" algn="l" defTabSz="3160009" rtl="0" eaLnBrk="1" latinLnBrk="0" hangingPunct="1">
      <a:defRPr sz="6221" kern="1200">
        <a:solidFill>
          <a:schemeClr val="tx1"/>
        </a:solidFill>
        <a:latin typeface="+mn-lt"/>
        <a:ea typeface="+mn-ea"/>
        <a:cs typeface="+mn-cs"/>
      </a:defRPr>
    </a:lvl2pPr>
    <a:lvl3pPr marL="3160009" algn="l" defTabSz="3160009" rtl="0" eaLnBrk="1" latinLnBrk="0" hangingPunct="1">
      <a:defRPr sz="6221" kern="1200">
        <a:solidFill>
          <a:schemeClr val="tx1"/>
        </a:solidFill>
        <a:latin typeface="+mn-lt"/>
        <a:ea typeface="+mn-ea"/>
        <a:cs typeface="+mn-cs"/>
      </a:defRPr>
    </a:lvl3pPr>
    <a:lvl4pPr marL="4740012" algn="l" defTabSz="3160009" rtl="0" eaLnBrk="1" latinLnBrk="0" hangingPunct="1">
      <a:defRPr sz="6221" kern="1200">
        <a:solidFill>
          <a:schemeClr val="tx1"/>
        </a:solidFill>
        <a:latin typeface="+mn-lt"/>
        <a:ea typeface="+mn-ea"/>
        <a:cs typeface="+mn-cs"/>
      </a:defRPr>
    </a:lvl4pPr>
    <a:lvl5pPr marL="6320017" algn="l" defTabSz="3160009" rtl="0" eaLnBrk="1" latinLnBrk="0" hangingPunct="1">
      <a:defRPr sz="6221" kern="1200">
        <a:solidFill>
          <a:schemeClr val="tx1"/>
        </a:solidFill>
        <a:latin typeface="+mn-lt"/>
        <a:ea typeface="+mn-ea"/>
        <a:cs typeface="+mn-cs"/>
      </a:defRPr>
    </a:lvl5pPr>
    <a:lvl6pPr marL="7900021" algn="l" defTabSz="3160009" rtl="0" eaLnBrk="1" latinLnBrk="0" hangingPunct="1">
      <a:defRPr sz="6221" kern="1200">
        <a:solidFill>
          <a:schemeClr val="tx1"/>
        </a:solidFill>
        <a:latin typeface="+mn-lt"/>
        <a:ea typeface="+mn-ea"/>
        <a:cs typeface="+mn-cs"/>
      </a:defRPr>
    </a:lvl6pPr>
    <a:lvl7pPr marL="9480025" algn="l" defTabSz="3160009" rtl="0" eaLnBrk="1" latinLnBrk="0" hangingPunct="1">
      <a:defRPr sz="6221" kern="1200">
        <a:solidFill>
          <a:schemeClr val="tx1"/>
        </a:solidFill>
        <a:latin typeface="+mn-lt"/>
        <a:ea typeface="+mn-ea"/>
        <a:cs typeface="+mn-cs"/>
      </a:defRPr>
    </a:lvl7pPr>
    <a:lvl8pPr marL="11060030" algn="l" defTabSz="3160009" rtl="0" eaLnBrk="1" latinLnBrk="0" hangingPunct="1">
      <a:defRPr sz="6221" kern="1200">
        <a:solidFill>
          <a:schemeClr val="tx1"/>
        </a:solidFill>
        <a:latin typeface="+mn-lt"/>
        <a:ea typeface="+mn-ea"/>
        <a:cs typeface="+mn-cs"/>
      </a:defRPr>
    </a:lvl8pPr>
    <a:lvl9pPr marL="12640033" algn="l" defTabSz="3160009" rtl="0" eaLnBrk="1" latinLnBrk="0" hangingPunct="1">
      <a:defRPr sz="6221"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9216" userDrawn="1">
          <p15:clr>
            <a:srgbClr val="A4A3A4"/>
          </p15:clr>
        </p15:guide>
        <p15:guide id="2" pos="115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471"/>
    <p:restoredTop sz="94475"/>
  </p:normalViewPr>
  <p:slideViewPr>
    <p:cSldViewPr snapToGrid="0" snapToObjects="1">
      <p:cViewPr>
        <p:scale>
          <a:sx n="30" d="100"/>
          <a:sy n="30" d="100"/>
        </p:scale>
        <p:origin x="-623" y="-52"/>
      </p:cViewPr>
      <p:guideLst>
        <p:guide orient="horz" pos="9216"/>
        <p:guide pos="115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5E1656-8230-0346-BB11-1FBBE1977B94}" type="datetimeFigureOut">
              <a:rPr lang="en-US" smtClean="0"/>
              <a:t>5/1/2018</a:t>
            </a:fld>
            <a:endParaRPr lang="en-US"/>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581485-691E-AC4F-B11F-FD05E271498B}" type="slidenum">
              <a:rPr lang="en-US" smtClean="0"/>
              <a:t>‹#›</a:t>
            </a:fld>
            <a:endParaRPr lang="en-US"/>
          </a:p>
        </p:txBody>
      </p:sp>
    </p:spTree>
    <p:extLst>
      <p:ext uri="{BB962C8B-B14F-4D97-AF65-F5344CB8AC3E}">
        <p14:creationId xmlns:p14="http://schemas.microsoft.com/office/powerpoint/2010/main" val="2222567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581485-691E-AC4F-B11F-FD05E271498B}" type="slidenum">
              <a:rPr lang="en-US" smtClean="0"/>
              <a:t>1</a:t>
            </a:fld>
            <a:endParaRPr lang="en-US"/>
          </a:p>
        </p:txBody>
      </p:sp>
    </p:spTree>
    <p:extLst>
      <p:ext uri="{BB962C8B-B14F-4D97-AF65-F5344CB8AC3E}">
        <p14:creationId xmlns:p14="http://schemas.microsoft.com/office/powerpoint/2010/main" val="2027100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4788749"/>
            <a:ext cx="31089600" cy="10187093"/>
          </a:xfrm>
        </p:spPr>
        <p:txBody>
          <a:bodyPr anchor="b"/>
          <a:lstStyle>
            <a:lvl1pPr algn="ctr">
              <a:defRPr sz="24000"/>
            </a:lvl1pPr>
          </a:lstStyle>
          <a:p>
            <a:r>
              <a:rPr lang="en-US"/>
              <a:t>Click to edit Master title style</a:t>
            </a:r>
            <a:endParaRPr lang="en-US" dirty="0"/>
          </a:p>
        </p:txBody>
      </p:sp>
      <p:sp>
        <p:nvSpPr>
          <p:cNvPr id="3" name="Subtitle 2"/>
          <p:cNvSpPr>
            <a:spLocks noGrp="1"/>
          </p:cNvSpPr>
          <p:nvPr>
            <p:ph type="subTitle" idx="1"/>
          </p:nvPr>
        </p:nvSpPr>
        <p:spPr>
          <a:xfrm>
            <a:off x="4572000" y="15368695"/>
            <a:ext cx="27432000" cy="7064585"/>
          </a:xfrm>
        </p:spPr>
        <p:txBody>
          <a:bodyPr/>
          <a:lstStyle>
            <a:lvl1pPr marL="0" indent="0" algn="ctr">
              <a:buNone/>
              <a:defRPr sz="9600"/>
            </a:lvl1pPr>
            <a:lvl2pPr marL="1828800" indent="0" algn="ctr">
              <a:buNone/>
              <a:defRPr sz="8000"/>
            </a:lvl2pPr>
            <a:lvl3pPr marL="3657600" indent="0" algn="ctr">
              <a:buNone/>
              <a:defRPr sz="7200"/>
            </a:lvl3pPr>
            <a:lvl4pPr marL="5486400" indent="0" algn="ctr">
              <a:buNone/>
              <a:defRPr sz="6400"/>
            </a:lvl4pPr>
            <a:lvl5pPr marL="7315200" indent="0" algn="ctr">
              <a:buNone/>
              <a:defRPr sz="6400"/>
            </a:lvl5pPr>
            <a:lvl6pPr marL="9144000" indent="0" algn="ctr">
              <a:buNone/>
              <a:defRPr sz="6400"/>
            </a:lvl6pPr>
            <a:lvl7pPr marL="10972800" indent="0" algn="ctr">
              <a:buNone/>
              <a:defRPr sz="6400"/>
            </a:lvl7pPr>
            <a:lvl8pPr marL="12801600" indent="0" algn="ctr">
              <a:buNone/>
              <a:defRPr sz="6400"/>
            </a:lvl8pPr>
            <a:lvl9pPr marL="14630400" indent="0" algn="ctr">
              <a:buNone/>
              <a:defRPr sz="64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03F0ACB-CBA0-454A-BD88-416A9D160521}"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1820863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3F0ACB-CBA0-454A-BD88-416A9D160521}"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2721705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174702" y="1557867"/>
            <a:ext cx="7886700" cy="2479717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514602" y="1557867"/>
            <a:ext cx="23202900" cy="247971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3F0ACB-CBA0-454A-BD88-416A9D160521}"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4101423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3F0ACB-CBA0-454A-BD88-416A9D160521}"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367441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95552" y="7294888"/>
            <a:ext cx="31546800" cy="12171678"/>
          </a:xfrm>
        </p:spPr>
        <p:txBody>
          <a:bodyPr anchor="b"/>
          <a:lstStyle>
            <a:lvl1pPr>
              <a:defRPr sz="24000"/>
            </a:lvl1pPr>
          </a:lstStyle>
          <a:p>
            <a:r>
              <a:rPr lang="en-US"/>
              <a:t>Click to edit Master title style</a:t>
            </a:r>
            <a:endParaRPr lang="en-US" dirty="0"/>
          </a:p>
        </p:txBody>
      </p:sp>
      <p:sp>
        <p:nvSpPr>
          <p:cNvPr id="3" name="Text Placeholder 2"/>
          <p:cNvSpPr>
            <a:spLocks noGrp="1"/>
          </p:cNvSpPr>
          <p:nvPr>
            <p:ph type="body" idx="1"/>
          </p:nvPr>
        </p:nvSpPr>
        <p:spPr>
          <a:xfrm>
            <a:off x="2495552" y="19581715"/>
            <a:ext cx="31546800" cy="6400798"/>
          </a:xfrm>
        </p:spPr>
        <p:txBody>
          <a:bodyPr/>
          <a:lstStyle>
            <a:lvl1pPr marL="0" indent="0">
              <a:buNone/>
              <a:defRPr sz="9600">
                <a:solidFill>
                  <a:schemeClr val="tx1"/>
                </a:solidFill>
              </a:defRPr>
            </a:lvl1pPr>
            <a:lvl2pPr marL="1828800" indent="0">
              <a:buNone/>
              <a:defRPr sz="8000">
                <a:solidFill>
                  <a:schemeClr val="tx1">
                    <a:tint val="75000"/>
                  </a:schemeClr>
                </a:solidFill>
              </a:defRPr>
            </a:lvl2pPr>
            <a:lvl3pPr marL="3657600" indent="0">
              <a:buNone/>
              <a:defRPr sz="7200">
                <a:solidFill>
                  <a:schemeClr val="tx1">
                    <a:tint val="75000"/>
                  </a:schemeClr>
                </a:solidFill>
              </a:defRPr>
            </a:lvl3pPr>
            <a:lvl4pPr marL="5486400" indent="0">
              <a:buNone/>
              <a:defRPr sz="6400">
                <a:solidFill>
                  <a:schemeClr val="tx1">
                    <a:tint val="75000"/>
                  </a:schemeClr>
                </a:solidFill>
              </a:defRPr>
            </a:lvl4pPr>
            <a:lvl5pPr marL="7315200" indent="0">
              <a:buNone/>
              <a:defRPr sz="6400">
                <a:solidFill>
                  <a:schemeClr val="tx1">
                    <a:tint val="75000"/>
                  </a:schemeClr>
                </a:solidFill>
              </a:defRPr>
            </a:lvl5pPr>
            <a:lvl6pPr marL="9144000" indent="0">
              <a:buNone/>
              <a:defRPr sz="6400">
                <a:solidFill>
                  <a:schemeClr val="tx1">
                    <a:tint val="75000"/>
                  </a:schemeClr>
                </a:solidFill>
              </a:defRPr>
            </a:lvl6pPr>
            <a:lvl7pPr marL="10972800" indent="0">
              <a:buNone/>
              <a:defRPr sz="6400">
                <a:solidFill>
                  <a:schemeClr val="tx1">
                    <a:tint val="75000"/>
                  </a:schemeClr>
                </a:solidFill>
              </a:defRPr>
            </a:lvl7pPr>
            <a:lvl8pPr marL="12801600" indent="0">
              <a:buNone/>
              <a:defRPr sz="6400">
                <a:solidFill>
                  <a:schemeClr val="tx1">
                    <a:tint val="75000"/>
                  </a:schemeClr>
                </a:solidFill>
              </a:defRPr>
            </a:lvl8pPr>
            <a:lvl9pPr marL="14630400" indent="0">
              <a:buNone/>
              <a:defRPr sz="6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3F0ACB-CBA0-454A-BD88-416A9D160521}"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2084178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14600" y="7789333"/>
            <a:ext cx="15544800" cy="1856570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8516600" y="7789333"/>
            <a:ext cx="15544800" cy="1856570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03F0ACB-CBA0-454A-BD88-416A9D160521}" type="datetimeFigureOut">
              <a:rPr lang="en-US" smtClean="0"/>
              <a:t>5/1/2018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4101523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19364" y="1557873"/>
            <a:ext cx="31546800" cy="5655735"/>
          </a:xfrm>
        </p:spPr>
        <p:txBody>
          <a:bodyPr/>
          <a:lstStyle/>
          <a:p>
            <a:r>
              <a:rPr lang="en-US"/>
              <a:t>Click to edit Master title style</a:t>
            </a:r>
            <a:endParaRPr lang="en-US" dirty="0"/>
          </a:p>
        </p:txBody>
      </p:sp>
      <p:sp>
        <p:nvSpPr>
          <p:cNvPr id="3" name="Text Placeholder 2"/>
          <p:cNvSpPr>
            <a:spLocks noGrp="1"/>
          </p:cNvSpPr>
          <p:nvPr>
            <p:ph type="body" idx="1"/>
          </p:nvPr>
        </p:nvSpPr>
        <p:spPr>
          <a:xfrm>
            <a:off x="2519368" y="7172962"/>
            <a:ext cx="15473360" cy="3515358"/>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4" name="Content Placeholder 3"/>
          <p:cNvSpPr>
            <a:spLocks noGrp="1"/>
          </p:cNvSpPr>
          <p:nvPr>
            <p:ph sz="half" idx="2"/>
          </p:nvPr>
        </p:nvSpPr>
        <p:spPr>
          <a:xfrm>
            <a:off x="2519368" y="10688320"/>
            <a:ext cx="15473360" cy="1572090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8516602" y="7172962"/>
            <a:ext cx="15549564" cy="3515358"/>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Edit Master text styles</a:t>
            </a:r>
          </a:p>
        </p:txBody>
      </p:sp>
      <p:sp>
        <p:nvSpPr>
          <p:cNvPr id="6" name="Content Placeholder 5"/>
          <p:cNvSpPr>
            <a:spLocks noGrp="1"/>
          </p:cNvSpPr>
          <p:nvPr>
            <p:ph sz="quarter" idx="4"/>
          </p:nvPr>
        </p:nvSpPr>
        <p:spPr>
          <a:xfrm>
            <a:off x="18516602" y="10688320"/>
            <a:ext cx="15549564" cy="1572090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03F0ACB-CBA0-454A-BD88-416A9D160521}" type="datetimeFigureOut">
              <a:rPr lang="en-US" smtClean="0"/>
              <a:t>5/1/2018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3781677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03F0ACB-CBA0-454A-BD88-416A9D160521}" type="datetimeFigureOut">
              <a:rPr lang="en-US" smtClean="0"/>
              <a:t>5/1/2018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3291023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3F0ACB-CBA0-454A-BD88-416A9D160521}" type="datetimeFigureOut">
              <a:rPr lang="en-US" smtClean="0"/>
              <a:t>5/1/2018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3061873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19364" y="1950720"/>
            <a:ext cx="11796712" cy="6827520"/>
          </a:xfrm>
        </p:spPr>
        <p:txBody>
          <a:bodyPr anchor="b"/>
          <a:lstStyle>
            <a:lvl1pPr>
              <a:defRPr sz="12800"/>
            </a:lvl1pPr>
          </a:lstStyle>
          <a:p>
            <a:r>
              <a:rPr lang="en-US"/>
              <a:t>Click to edit Master title style</a:t>
            </a:r>
            <a:endParaRPr lang="en-US" dirty="0"/>
          </a:p>
        </p:txBody>
      </p:sp>
      <p:sp>
        <p:nvSpPr>
          <p:cNvPr id="3" name="Content Placeholder 2"/>
          <p:cNvSpPr>
            <a:spLocks noGrp="1"/>
          </p:cNvSpPr>
          <p:nvPr>
            <p:ph idx="1"/>
          </p:nvPr>
        </p:nvSpPr>
        <p:spPr>
          <a:xfrm>
            <a:off x="15549564" y="4213020"/>
            <a:ext cx="18516600" cy="20794133"/>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19364" y="8778240"/>
            <a:ext cx="11796712" cy="16262775"/>
          </a:xfrm>
        </p:spPr>
        <p:txBody>
          <a:bodyPr/>
          <a:lstStyle>
            <a:lvl1pPr marL="0" indent="0">
              <a:buNone/>
              <a:defRPr sz="6400"/>
            </a:lvl1pPr>
            <a:lvl2pPr marL="1828800" indent="0">
              <a:buNone/>
              <a:defRPr sz="5600"/>
            </a:lvl2pPr>
            <a:lvl3pPr marL="3657600" indent="0">
              <a:buNone/>
              <a:defRPr sz="4800"/>
            </a:lvl3pPr>
            <a:lvl4pPr marL="5486400" indent="0">
              <a:buNone/>
              <a:defRPr sz="4000"/>
            </a:lvl4pPr>
            <a:lvl5pPr marL="7315200" indent="0">
              <a:buNone/>
              <a:defRPr sz="4000"/>
            </a:lvl5pPr>
            <a:lvl6pPr marL="9144000" indent="0">
              <a:buNone/>
              <a:defRPr sz="4000"/>
            </a:lvl6pPr>
            <a:lvl7pPr marL="10972800" indent="0">
              <a:buNone/>
              <a:defRPr sz="4000"/>
            </a:lvl7pPr>
            <a:lvl8pPr marL="12801600" indent="0">
              <a:buNone/>
              <a:defRPr sz="4000"/>
            </a:lvl8pPr>
            <a:lvl9pPr marL="14630400" indent="0">
              <a:buNone/>
              <a:defRPr sz="4000"/>
            </a:lvl9pPr>
          </a:lstStyle>
          <a:p>
            <a:pPr lvl="0"/>
            <a:r>
              <a:rPr lang="en-US"/>
              <a:t>Edit Master text styles</a:t>
            </a:r>
          </a:p>
        </p:txBody>
      </p:sp>
      <p:sp>
        <p:nvSpPr>
          <p:cNvPr id="5" name="Date Placeholder 4"/>
          <p:cNvSpPr>
            <a:spLocks noGrp="1"/>
          </p:cNvSpPr>
          <p:nvPr>
            <p:ph type="dt" sz="half" idx="10"/>
          </p:nvPr>
        </p:nvSpPr>
        <p:spPr/>
        <p:txBody>
          <a:bodyPr/>
          <a:lstStyle/>
          <a:p>
            <a:fld id="{503F0ACB-CBA0-454A-BD88-416A9D160521}" type="datetimeFigureOut">
              <a:rPr lang="en-US" smtClean="0"/>
              <a:t>5/1/2018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2573575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19364" y="1950720"/>
            <a:ext cx="11796712" cy="6827520"/>
          </a:xfrm>
        </p:spPr>
        <p:txBody>
          <a:bodyPr anchor="b"/>
          <a:lstStyle>
            <a:lvl1pPr>
              <a:defRPr sz="1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5549564" y="4213020"/>
            <a:ext cx="18516600" cy="20794133"/>
          </a:xfrm>
        </p:spPr>
        <p:txBody>
          <a:bodyPr anchor="t"/>
          <a:lstStyle>
            <a:lvl1pPr marL="0" indent="0">
              <a:buNone/>
              <a:defRPr sz="12800"/>
            </a:lvl1pPr>
            <a:lvl2pPr marL="1828800" indent="0">
              <a:buNone/>
              <a:defRPr sz="11200"/>
            </a:lvl2pPr>
            <a:lvl3pPr marL="3657600" indent="0">
              <a:buNone/>
              <a:defRPr sz="9600"/>
            </a:lvl3pPr>
            <a:lvl4pPr marL="5486400" indent="0">
              <a:buNone/>
              <a:defRPr sz="8000"/>
            </a:lvl4pPr>
            <a:lvl5pPr marL="7315200" indent="0">
              <a:buNone/>
              <a:defRPr sz="8000"/>
            </a:lvl5pPr>
            <a:lvl6pPr marL="9144000" indent="0">
              <a:buNone/>
              <a:defRPr sz="8000"/>
            </a:lvl6pPr>
            <a:lvl7pPr marL="10972800" indent="0">
              <a:buNone/>
              <a:defRPr sz="8000"/>
            </a:lvl7pPr>
            <a:lvl8pPr marL="12801600" indent="0">
              <a:buNone/>
              <a:defRPr sz="8000"/>
            </a:lvl8pPr>
            <a:lvl9pPr marL="14630400" indent="0">
              <a:buNone/>
              <a:defRPr sz="8000"/>
            </a:lvl9pPr>
          </a:lstStyle>
          <a:p>
            <a:r>
              <a:rPr lang="en-US"/>
              <a:t>Click icon to add picture</a:t>
            </a:r>
            <a:endParaRPr lang="en-US" dirty="0"/>
          </a:p>
        </p:txBody>
      </p:sp>
      <p:sp>
        <p:nvSpPr>
          <p:cNvPr id="4" name="Text Placeholder 3"/>
          <p:cNvSpPr>
            <a:spLocks noGrp="1"/>
          </p:cNvSpPr>
          <p:nvPr>
            <p:ph type="body" sz="half" idx="2"/>
          </p:nvPr>
        </p:nvSpPr>
        <p:spPr>
          <a:xfrm>
            <a:off x="2519364" y="8778240"/>
            <a:ext cx="11796712" cy="16262775"/>
          </a:xfrm>
        </p:spPr>
        <p:txBody>
          <a:bodyPr/>
          <a:lstStyle>
            <a:lvl1pPr marL="0" indent="0">
              <a:buNone/>
              <a:defRPr sz="6400"/>
            </a:lvl1pPr>
            <a:lvl2pPr marL="1828800" indent="0">
              <a:buNone/>
              <a:defRPr sz="5600"/>
            </a:lvl2pPr>
            <a:lvl3pPr marL="3657600" indent="0">
              <a:buNone/>
              <a:defRPr sz="4800"/>
            </a:lvl3pPr>
            <a:lvl4pPr marL="5486400" indent="0">
              <a:buNone/>
              <a:defRPr sz="4000"/>
            </a:lvl4pPr>
            <a:lvl5pPr marL="7315200" indent="0">
              <a:buNone/>
              <a:defRPr sz="4000"/>
            </a:lvl5pPr>
            <a:lvl6pPr marL="9144000" indent="0">
              <a:buNone/>
              <a:defRPr sz="4000"/>
            </a:lvl6pPr>
            <a:lvl7pPr marL="10972800" indent="0">
              <a:buNone/>
              <a:defRPr sz="4000"/>
            </a:lvl7pPr>
            <a:lvl8pPr marL="12801600" indent="0">
              <a:buNone/>
              <a:defRPr sz="4000"/>
            </a:lvl8pPr>
            <a:lvl9pPr marL="14630400" indent="0">
              <a:buNone/>
              <a:defRPr sz="4000"/>
            </a:lvl9pPr>
          </a:lstStyle>
          <a:p>
            <a:pPr lvl="0"/>
            <a:r>
              <a:rPr lang="en-US"/>
              <a:t>Edit Master text styles</a:t>
            </a:r>
          </a:p>
        </p:txBody>
      </p:sp>
      <p:sp>
        <p:nvSpPr>
          <p:cNvPr id="5" name="Date Placeholder 4"/>
          <p:cNvSpPr>
            <a:spLocks noGrp="1"/>
          </p:cNvSpPr>
          <p:nvPr>
            <p:ph type="dt" sz="half" idx="10"/>
          </p:nvPr>
        </p:nvSpPr>
        <p:spPr/>
        <p:txBody>
          <a:bodyPr/>
          <a:lstStyle/>
          <a:p>
            <a:fld id="{503F0ACB-CBA0-454A-BD88-416A9D160521}" type="datetimeFigureOut">
              <a:rPr lang="en-US" smtClean="0"/>
              <a:t>5/1/2018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6832F8-10FC-2644-9CD0-8B71B9042490}" type="slidenum">
              <a:rPr lang="en-US" smtClean="0"/>
              <a:t>‹#›</a:t>
            </a:fld>
            <a:endParaRPr lang="en-US"/>
          </a:p>
        </p:txBody>
      </p:sp>
    </p:spTree>
    <p:extLst>
      <p:ext uri="{BB962C8B-B14F-4D97-AF65-F5344CB8AC3E}">
        <p14:creationId xmlns:p14="http://schemas.microsoft.com/office/powerpoint/2010/main" val="2867533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4600" y="1557873"/>
            <a:ext cx="31546800" cy="565573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514600" y="7789333"/>
            <a:ext cx="31546800" cy="1856570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514600" y="27120433"/>
            <a:ext cx="8229600" cy="1557867"/>
          </a:xfrm>
          <a:prstGeom prst="rect">
            <a:avLst/>
          </a:prstGeom>
        </p:spPr>
        <p:txBody>
          <a:bodyPr vert="horz" lIns="91440" tIns="45720" rIns="91440" bIns="45720" rtlCol="0" anchor="ctr"/>
          <a:lstStyle>
            <a:lvl1pPr algn="l">
              <a:defRPr sz="4800">
                <a:solidFill>
                  <a:schemeClr val="tx1">
                    <a:tint val="75000"/>
                  </a:schemeClr>
                </a:solidFill>
              </a:defRPr>
            </a:lvl1pPr>
          </a:lstStyle>
          <a:p>
            <a:fld id="{503F0ACB-CBA0-454A-BD88-416A9D160521}" type="datetimeFigureOut">
              <a:rPr lang="en-US" smtClean="0"/>
              <a:t>5/1/2018</a:t>
            </a:fld>
            <a:endParaRPr lang="en-US"/>
          </a:p>
        </p:txBody>
      </p:sp>
      <p:sp>
        <p:nvSpPr>
          <p:cNvPr id="5" name="Footer Placeholder 4"/>
          <p:cNvSpPr>
            <a:spLocks noGrp="1"/>
          </p:cNvSpPr>
          <p:nvPr>
            <p:ph type="ftr" sz="quarter" idx="3"/>
          </p:nvPr>
        </p:nvSpPr>
        <p:spPr>
          <a:xfrm>
            <a:off x="12115800" y="27120433"/>
            <a:ext cx="12344400" cy="1557867"/>
          </a:xfrm>
          <a:prstGeom prst="rect">
            <a:avLst/>
          </a:prstGeom>
        </p:spPr>
        <p:txBody>
          <a:bodyPr vert="horz" lIns="91440" tIns="45720" rIns="91440" bIns="45720" rtlCol="0" anchor="ctr"/>
          <a:lstStyle>
            <a:lvl1pPr algn="ctr">
              <a:defRPr sz="4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5831800" y="27120433"/>
            <a:ext cx="8229600" cy="1557867"/>
          </a:xfrm>
          <a:prstGeom prst="rect">
            <a:avLst/>
          </a:prstGeom>
        </p:spPr>
        <p:txBody>
          <a:bodyPr vert="horz" lIns="91440" tIns="45720" rIns="91440" bIns="45720" rtlCol="0" anchor="ctr"/>
          <a:lstStyle>
            <a:lvl1pPr algn="r">
              <a:defRPr sz="4800">
                <a:solidFill>
                  <a:schemeClr val="tx1">
                    <a:tint val="75000"/>
                  </a:schemeClr>
                </a:solidFill>
              </a:defRPr>
            </a:lvl1pPr>
          </a:lstStyle>
          <a:p>
            <a:fld id="{8F6832F8-10FC-2644-9CD0-8B71B9042490}" type="slidenum">
              <a:rPr lang="en-US" smtClean="0"/>
              <a:t>‹#›</a:t>
            </a:fld>
            <a:endParaRPr lang="en-US"/>
          </a:p>
        </p:txBody>
      </p:sp>
    </p:spTree>
    <p:extLst>
      <p:ext uri="{BB962C8B-B14F-4D97-AF65-F5344CB8AC3E}">
        <p14:creationId xmlns:p14="http://schemas.microsoft.com/office/powerpoint/2010/main" val="16205216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657600" rtl="0" eaLnBrk="1" latinLnBrk="0" hangingPunct="1">
        <a:lnSpc>
          <a:spcPct val="90000"/>
        </a:lnSpc>
        <a:spcBef>
          <a:spcPct val="0"/>
        </a:spcBef>
        <a:buNone/>
        <a:defRPr sz="17600" kern="1200">
          <a:solidFill>
            <a:schemeClr val="tx1"/>
          </a:solidFill>
          <a:latin typeface="+mj-lt"/>
          <a:ea typeface="+mj-ea"/>
          <a:cs typeface="+mj-cs"/>
        </a:defRPr>
      </a:lvl1pPr>
    </p:titleStyle>
    <p:bodyStyle>
      <a:lvl1pPr marL="914400" indent="-914400" algn="l" defTabSz="3657600" rtl="0" eaLnBrk="1" latinLnBrk="0" hangingPunct="1">
        <a:lnSpc>
          <a:spcPct val="90000"/>
        </a:lnSpc>
        <a:spcBef>
          <a:spcPts val="4000"/>
        </a:spcBef>
        <a:buFont typeface="Arial" panose="020B0604020202020204" pitchFamily="34" charset="0"/>
        <a:buChar char="•"/>
        <a:defRPr sz="11200" kern="1200">
          <a:solidFill>
            <a:schemeClr val="tx1"/>
          </a:solidFill>
          <a:latin typeface="+mn-lt"/>
          <a:ea typeface="+mn-ea"/>
          <a:cs typeface="+mn-cs"/>
        </a:defRPr>
      </a:lvl1pPr>
      <a:lvl2pPr marL="2743200" indent="-914400" algn="l" defTabSz="3657600" rtl="0" eaLnBrk="1" latinLnBrk="0" hangingPunct="1">
        <a:lnSpc>
          <a:spcPct val="90000"/>
        </a:lnSpc>
        <a:spcBef>
          <a:spcPts val="2000"/>
        </a:spcBef>
        <a:buFont typeface="Arial" panose="020B0604020202020204" pitchFamily="34" charset="0"/>
        <a:buChar char="•"/>
        <a:defRPr sz="9600" kern="1200">
          <a:solidFill>
            <a:schemeClr val="tx1"/>
          </a:solidFill>
          <a:latin typeface="+mn-lt"/>
          <a:ea typeface="+mn-ea"/>
          <a:cs typeface="+mn-cs"/>
        </a:defRPr>
      </a:lvl2pPr>
      <a:lvl3pPr marL="4572000" indent="-914400" algn="l" defTabSz="3657600" rtl="0" eaLnBrk="1" latinLnBrk="0" hangingPunct="1">
        <a:lnSpc>
          <a:spcPct val="90000"/>
        </a:lnSpc>
        <a:spcBef>
          <a:spcPts val="2000"/>
        </a:spcBef>
        <a:buFont typeface="Arial" panose="020B0604020202020204" pitchFamily="34" charset="0"/>
        <a:buChar char="•"/>
        <a:defRPr sz="8000" kern="1200">
          <a:solidFill>
            <a:schemeClr val="tx1"/>
          </a:solidFill>
          <a:latin typeface="+mn-lt"/>
          <a:ea typeface="+mn-ea"/>
          <a:cs typeface="+mn-cs"/>
        </a:defRPr>
      </a:lvl3pPr>
      <a:lvl4pPr marL="6400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4pPr>
      <a:lvl5pPr marL="82296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p:bodyStyle>
    <p:otherStyle>
      <a:defPPr>
        <a:defRPr lang="en-US"/>
      </a:defPPr>
      <a:lvl1pPr marL="0" algn="l" defTabSz="3657600" rtl="0" eaLnBrk="1" latinLnBrk="0" hangingPunct="1">
        <a:defRPr sz="7200" kern="1200">
          <a:solidFill>
            <a:schemeClr val="tx1"/>
          </a:solidFill>
          <a:latin typeface="+mn-lt"/>
          <a:ea typeface="+mn-ea"/>
          <a:cs typeface="+mn-cs"/>
        </a:defRPr>
      </a:lvl1pPr>
      <a:lvl2pPr marL="1828800" algn="l" defTabSz="3657600" rtl="0" eaLnBrk="1" latinLnBrk="0" hangingPunct="1">
        <a:defRPr sz="7200" kern="1200">
          <a:solidFill>
            <a:schemeClr val="tx1"/>
          </a:solidFill>
          <a:latin typeface="+mn-lt"/>
          <a:ea typeface="+mn-ea"/>
          <a:cs typeface="+mn-cs"/>
        </a:defRPr>
      </a:lvl2pPr>
      <a:lvl3pPr marL="3657600" algn="l" defTabSz="3657600" rtl="0" eaLnBrk="1" latinLnBrk="0" hangingPunct="1">
        <a:defRPr sz="7200" kern="1200">
          <a:solidFill>
            <a:schemeClr val="tx1"/>
          </a:solidFill>
          <a:latin typeface="+mn-lt"/>
          <a:ea typeface="+mn-ea"/>
          <a:cs typeface="+mn-cs"/>
        </a:defRPr>
      </a:lvl3pPr>
      <a:lvl4pPr marL="5486400" algn="l" defTabSz="3657600" rtl="0" eaLnBrk="1" latinLnBrk="0" hangingPunct="1">
        <a:defRPr sz="7200" kern="1200">
          <a:solidFill>
            <a:schemeClr val="tx1"/>
          </a:solidFill>
          <a:latin typeface="+mn-lt"/>
          <a:ea typeface="+mn-ea"/>
          <a:cs typeface="+mn-cs"/>
        </a:defRPr>
      </a:lvl4pPr>
      <a:lvl5pPr marL="7315200" algn="l" defTabSz="3657600" rtl="0" eaLnBrk="1" latinLnBrk="0" hangingPunct="1">
        <a:defRPr sz="7200" kern="1200">
          <a:solidFill>
            <a:schemeClr val="tx1"/>
          </a:solidFill>
          <a:latin typeface="+mn-lt"/>
          <a:ea typeface="+mn-ea"/>
          <a:cs typeface="+mn-cs"/>
        </a:defRPr>
      </a:lvl5pPr>
      <a:lvl6pPr marL="9144000" algn="l" defTabSz="3657600" rtl="0" eaLnBrk="1" latinLnBrk="0" hangingPunct="1">
        <a:defRPr sz="7200" kern="1200">
          <a:solidFill>
            <a:schemeClr val="tx1"/>
          </a:solidFill>
          <a:latin typeface="+mn-lt"/>
          <a:ea typeface="+mn-ea"/>
          <a:cs typeface="+mn-cs"/>
        </a:defRPr>
      </a:lvl6pPr>
      <a:lvl7pPr marL="10972800" algn="l" defTabSz="3657600" rtl="0" eaLnBrk="1" latinLnBrk="0" hangingPunct="1">
        <a:defRPr sz="7200" kern="1200">
          <a:solidFill>
            <a:schemeClr val="tx1"/>
          </a:solidFill>
          <a:latin typeface="+mn-lt"/>
          <a:ea typeface="+mn-ea"/>
          <a:cs typeface="+mn-cs"/>
        </a:defRPr>
      </a:lvl7pPr>
      <a:lvl8pPr marL="12801600" algn="l" defTabSz="3657600" rtl="0" eaLnBrk="1" latinLnBrk="0" hangingPunct="1">
        <a:defRPr sz="7200" kern="1200">
          <a:solidFill>
            <a:schemeClr val="tx1"/>
          </a:solidFill>
          <a:latin typeface="+mn-lt"/>
          <a:ea typeface="+mn-ea"/>
          <a:cs typeface="+mn-cs"/>
        </a:defRPr>
      </a:lvl8pPr>
      <a:lvl9pPr marL="14630400" algn="l" defTabSz="3657600"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tiff"/><Relationship Id="rId5" Type="http://schemas.openxmlformats.org/officeDocument/2006/relationships/image" Target="../media/image3.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50000">
              <a:schemeClr val="bg1"/>
            </a:gs>
            <a:gs pos="0">
              <a:schemeClr val="accent6">
                <a:lumMod val="60000"/>
                <a:lumOff val="40000"/>
              </a:schemeClr>
            </a:gs>
            <a:gs pos="100000">
              <a:schemeClr val="accent6">
                <a:lumMod val="60000"/>
                <a:lumOff val="40000"/>
              </a:schemeClr>
            </a:gs>
          </a:gsLst>
          <a:lin ang="5400000" scaled="1"/>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BC18068-E8B9-9D4D-8A5A-E769FED93023}"/>
              </a:ext>
            </a:extLst>
          </p:cNvPr>
          <p:cNvSpPr txBox="1"/>
          <p:nvPr/>
        </p:nvSpPr>
        <p:spPr>
          <a:xfrm>
            <a:off x="25590347" y="5694788"/>
            <a:ext cx="10288130" cy="15076205"/>
          </a:xfrm>
          <a:prstGeom prst="rect">
            <a:avLst/>
          </a:prstGeom>
          <a:solidFill>
            <a:schemeClr val="bg1"/>
          </a:solidFill>
          <a:ln w="31750" cmpd="thickThin">
            <a:solidFill>
              <a:schemeClr val="accent6">
                <a:lumMod val="50000"/>
              </a:schemeClr>
            </a:solidFill>
            <a:prstDash val="solid"/>
          </a:ln>
          <a:effectLst/>
        </p:spPr>
        <p:txBody>
          <a:bodyPr wrap="square" lIns="240000" tIns="150000" rIns="240000" bIns="150000" rtlCol="0">
            <a:spAutoFit/>
          </a:bodyPr>
          <a:lstStyle/>
          <a:p>
            <a:endParaRPr lang="en-US" sz="3200" b="1" dirty="0"/>
          </a:p>
          <a:p>
            <a:pPr algn="just"/>
            <a:r>
              <a:rPr lang="en-US" sz="3200" b="1" dirty="0"/>
              <a:t>    Diagnosis. </a:t>
            </a:r>
            <a:r>
              <a:rPr lang="en-US" sz="3200" dirty="0"/>
              <a:t>(1) Skin on dorsum tuberculate, skin on venter coarsely areolate; discoidal and thoracic fold absent, </a:t>
            </a:r>
            <a:r>
              <a:rPr lang="en-US" sz="3200" dirty="0" err="1"/>
              <a:t>dorsalateral</a:t>
            </a:r>
            <a:r>
              <a:rPr lang="en-US" sz="3200" dirty="0"/>
              <a:t> fold weakly defined; (2) tympanic membrane and tympanic annulus present; (3) snout slightly blunt, range from broadly rounded to truncate in dorsal view, round in lateral view; (4) upper eyelid lacking large conical tubercles; EW less than IOD; cranial crest absent; (5) </a:t>
            </a:r>
            <a:r>
              <a:rPr lang="en-US" sz="3200" dirty="0" err="1"/>
              <a:t>dentigerous</a:t>
            </a:r>
            <a:r>
              <a:rPr lang="en-US" sz="3200" dirty="0"/>
              <a:t> process of vomers oblique; (6) males with vocal slits and sub gular vocal sacs, Finger I with nuptial pads on ventral side of hands, bearing circumferential grooves; (7) Finger I shorter than Finger II; discs of digits broadly expanded, round; (8) fingers with lateral fringes; (9) ulnar and tarsal tubercles present; (10) heel lacking conical tubercles; inner tarsal fold present; (11) inner metatarsal tubercle ovoid, 2-3x times larger than outer, outer metatarsal tubercle small, ovoid; numerous supernumerary tubercles; (12) toes with lateral fringes; basal toe webbing present; Toe V longer than Toe III; toe discs about as large as those on fingers, bearing circumferential grooves (Fig. 2); (13) in life, dorsum ranges from black to dark brown with or without white flecks; anterior and posterior surface of thighs black to dark brown with white spots (Fig. 1); flanks black to dark tan with or without white or cream flecks; venter dark to pale grey with black dots correlating with elevated portions of skin texture or reticulated pattern; groin black to dark brown with or without white spots; (14) SVL in adult females 25.6–32.8 mm (n = 5), in adult males 23.6–27.2 mm (n = 4). </a:t>
            </a:r>
          </a:p>
        </p:txBody>
      </p:sp>
      <p:sp>
        <p:nvSpPr>
          <p:cNvPr id="3" name="Rounded Rectangle 2">
            <a:extLst>
              <a:ext uri="{FF2B5EF4-FFF2-40B4-BE49-F238E27FC236}">
                <a16:creationId xmlns:a16="http://schemas.microsoft.com/office/drawing/2014/main" xmlns="" id="{73BA5DAA-4DA0-9548-939A-4D59D37BD743}"/>
              </a:ext>
            </a:extLst>
          </p:cNvPr>
          <p:cNvSpPr/>
          <p:nvPr/>
        </p:nvSpPr>
        <p:spPr>
          <a:xfrm>
            <a:off x="29047031" y="5229211"/>
            <a:ext cx="3374762" cy="800884"/>
          </a:xfrm>
          <a:prstGeom prst="roundRect">
            <a:avLst/>
          </a:prstGeom>
          <a:gradFill>
            <a:gsLst>
              <a:gs pos="51000">
                <a:schemeClr val="bg1"/>
              </a:gs>
              <a:gs pos="0">
                <a:schemeClr val="accent6">
                  <a:lumMod val="60000"/>
                  <a:lumOff val="40000"/>
                </a:schemeClr>
              </a:gs>
              <a:gs pos="100000">
                <a:schemeClr val="accent6">
                  <a:lumMod val="60000"/>
                  <a:lumOff val="40000"/>
                </a:schemeClr>
              </a:gs>
            </a:gsLst>
            <a:lin ang="5400000" scaled="1"/>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tx1"/>
                </a:solidFill>
              </a:rPr>
              <a:t>Results</a:t>
            </a:r>
          </a:p>
        </p:txBody>
      </p:sp>
      <p:sp>
        <p:nvSpPr>
          <p:cNvPr id="5" name="Rectangle 4">
            <a:extLst>
              <a:ext uri="{FF2B5EF4-FFF2-40B4-BE49-F238E27FC236}">
                <a16:creationId xmlns:a16="http://schemas.microsoft.com/office/drawing/2014/main" xmlns="" id="{2F0F3DCE-97DE-1743-AFD9-847F0845EB81}"/>
              </a:ext>
            </a:extLst>
          </p:cNvPr>
          <p:cNvSpPr/>
          <p:nvPr/>
        </p:nvSpPr>
        <p:spPr>
          <a:xfrm>
            <a:off x="857250" y="758444"/>
            <a:ext cx="34861500" cy="3811233"/>
          </a:xfrm>
          <a:prstGeom prst="rect">
            <a:avLst/>
          </a:prstGeom>
          <a:gradFill flip="none" rotWithShape="1">
            <a:gsLst>
              <a:gs pos="0">
                <a:schemeClr val="accent1">
                  <a:lumMod val="5000"/>
                  <a:lumOff val="95000"/>
                </a:schemeClr>
              </a:gs>
              <a:gs pos="92000">
                <a:schemeClr val="accent6">
                  <a:lumMod val="20000"/>
                  <a:lumOff val="80000"/>
                </a:schemeClr>
              </a:gs>
              <a:gs pos="83000">
                <a:schemeClr val="accent6">
                  <a:lumMod val="20000"/>
                  <a:lumOff val="80000"/>
                </a:schemeClr>
              </a:gs>
              <a:gs pos="100000">
                <a:schemeClr val="accent6">
                  <a:lumMod val="20000"/>
                  <a:lumOff val="80000"/>
                </a:schemeClr>
              </a:gs>
            </a:gsLst>
            <a:lin ang="16200000" scaled="1"/>
            <a:tileRect/>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184" dirty="0">
              <a:solidFill>
                <a:schemeClr val="tx1"/>
              </a:solidFill>
            </a:endParaRPr>
          </a:p>
          <a:p>
            <a:pPr algn="ctr"/>
            <a:r>
              <a:rPr lang="en-US" sz="5184" b="1" dirty="0">
                <a:solidFill>
                  <a:schemeClr val="tx1"/>
                </a:solidFill>
              </a:rPr>
              <a:t>A NEW SPECIES OF </a:t>
            </a:r>
            <a:r>
              <a:rPr lang="en-US" sz="5184" b="1" i="1" dirty="0">
                <a:solidFill>
                  <a:schemeClr val="tx1"/>
                </a:solidFill>
              </a:rPr>
              <a:t>PRISTIMANTIS</a:t>
            </a:r>
            <a:r>
              <a:rPr lang="en-US" sz="5184" b="1" dirty="0">
                <a:solidFill>
                  <a:schemeClr val="tx1"/>
                </a:solidFill>
              </a:rPr>
              <a:t> (AMPHIBIA: ANURA: STRABOMANTIDAE) </a:t>
            </a:r>
          </a:p>
          <a:p>
            <a:pPr algn="ctr"/>
            <a:r>
              <a:rPr lang="en-US" sz="5184" b="1" dirty="0">
                <a:solidFill>
                  <a:schemeClr val="tx1"/>
                </a:solidFill>
              </a:rPr>
              <a:t>FROM NOTHERN PERU</a:t>
            </a:r>
          </a:p>
          <a:p>
            <a:pPr algn="ctr"/>
            <a:r>
              <a:rPr lang="en-US" sz="5184" b="1" dirty="0" err="1">
                <a:solidFill>
                  <a:schemeClr val="tx1"/>
                </a:solidFill>
              </a:rPr>
              <a:t>Shenyu</a:t>
            </a:r>
            <a:r>
              <a:rPr lang="en-US" sz="5184" b="1" dirty="0">
                <a:solidFill>
                  <a:schemeClr val="tx1"/>
                </a:solidFill>
              </a:rPr>
              <a:t> (Cooper) </a:t>
            </a:r>
            <a:r>
              <a:rPr lang="en-US" sz="5184" b="1" dirty="0" err="1">
                <a:solidFill>
                  <a:schemeClr val="tx1"/>
                </a:solidFill>
              </a:rPr>
              <a:t>Lyu</a:t>
            </a:r>
            <a:r>
              <a:rPr lang="en-US" sz="5184" b="1" dirty="0">
                <a:solidFill>
                  <a:schemeClr val="tx1"/>
                </a:solidFill>
              </a:rPr>
              <a:t> and Edgar Lehr*</a:t>
            </a:r>
          </a:p>
          <a:p>
            <a:pPr algn="ctr"/>
            <a:r>
              <a:rPr lang="en-US" sz="5184" b="1" i="1" dirty="0">
                <a:solidFill>
                  <a:schemeClr val="tx1"/>
                </a:solidFill>
              </a:rPr>
              <a:t>Biology Department, Illinois Wesleyan University</a:t>
            </a:r>
          </a:p>
          <a:p>
            <a:pPr algn="ctr"/>
            <a:endParaRPr lang="en-US" sz="5184" dirty="0">
              <a:solidFill>
                <a:schemeClr val="tx1"/>
              </a:solidFill>
            </a:endParaRPr>
          </a:p>
        </p:txBody>
      </p:sp>
      <p:pic>
        <p:nvPicPr>
          <p:cNvPr id="13" name="Picture 12">
            <a:extLst>
              <a:ext uri="{FF2B5EF4-FFF2-40B4-BE49-F238E27FC236}">
                <a16:creationId xmlns:a16="http://schemas.microsoft.com/office/drawing/2014/main" xmlns="" id="{E28AF501-8708-1840-B839-EF2D3F8DF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58428" y="5728600"/>
            <a:ext cx="6660324" cy="5624274"/>
          </a:xfrm>
          <a:prstGeom prst="rect">
            <a:avLst/>
          </a:prstGeom>
        </p:spPr>
      </p:pic>
      <p:pic>
        <p:nvPicPr>
          <p:cNvPr id="15" name="Picture 14">
            <a:extLst>
              <a:ext uri="{FF2B5EF4-FFF2-40B4-BE49-F238E27FC236}">
                <a16:creationId xmlns:a16="http://schemas.microsoft.com/office/drawing/2014/main" xmlns="" id="{80986D87-4696-424B-955A-632F0537A6C5}"/>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18430750" y="5728600"/>
            <a:ext cx="6963742" cy="5625098"/>
          </a:xfrm>
          <a:prstGeom prst="rect">
            <a:avLst/>
          </a:prstGeom>
        </p:spPr>
      </p:pic>
      <p:pic>
        <p:nvPicPr>
          <p:cNvPr id="8" name="Picture 7">
            <a:extLst>
              <a:ext uri="{FF2B5EF4-FFF2-40B4-BE49-F238E27FC236}">
                <a16:creationId xmlns:a16="http://schemas.microsoft.com/office/drawing/2014/main" xmlns="" id="{32CB9E40-EFFA-8344-9088-6F40CF40E1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9000" y="869256"/>
            <a:ext cx="3811233" cy="3811233"/>
          </a:xfrm>
          <a:prstGeom prst="rect">
            <a:avLst/>
          </a:prstGeom>
        </p:spPr>
      </p:pic>
      <p:pic>
        <p:nvPicPr>
          <p:cNvPr id="18" name="Picture 17">
            <a:extLst>
              <a:ext uri="{FF2B5EF4-FFF2-40B4-BE49-F238E27FC236}">
                <a16:creationId xmlns:a16="http://schemas.microsoft.com/office/drawing/2014/main" xmlns="" id="{74CAF0C5-39AE-6046-87C7-D02380608C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39267" y="838437"/>
            <a:ext cx="3811233" cy="3811233"/>
          </a:xfrm>
          <a:prstGeom prst="rect">
            <a:avLst/>
          </a:prstGeom>
        </p:spPr>
      </p:pic>
      <p:sp>
        <p:nvSpPr>
          <p:cNvPr id="12" name="TextBox 11">
            <a:extLst>
              <a:ext uri="{FF2B5EF4-FFF2-40B4-BE49-F238E27FC236}">
                <a16:creationId xmlns:a16="http://schemas.microsoft.com/office/drawing/2014/main" xmlns="" id="{2A1548D9-A705-D047-BE4D-53FF06589293}"/>
              </a:ext>
            </a:extLst>
          </p:cNvPr>
          <p:cNvSpPr txBox="1"/>
          <p:nvPr/>
        </p:nvSpPr>
        <p:spPr>
          <a:xfrm>
            <a:off x="889000" y="5654499"/>
            <a:ext cx="10223500" cy="9659337"/>
          </a:xfrm>
          <a:prstGeom prst="rect">
            <a:avLst/>
          </a:prstGeom>
          <a:solidFill>
            <a:schemeClr val="bg1"/>
          </a:solidFill>
          <a:ln w="31750" cmpd="thickThin">
            <a:solidFill>
              <a:schemeClr val="accent6">
                <a:lumMod val="50000"/>
              </a:schemeClr>
            </a:solidFill>
            <a:prstDash val="solid"/>
          </a:ln>
          <a:effectLst/>
        </p:spPr>
        <p:txBody>
          <a:bodyPr wrap="square" lIns="241200" tIns="150000" rIns="240000" bIns="150000" rtlCol="0">
            <a:spAutoFit/>
          </a:bodyPr>
          <a:lstStyle/>
          <a:p>
            <a:r>
              <a:rPr lang="en-US" sz="3200" dirty="0"/>
              <a:t>    </a:t>
            </a:r>
          </a:p>
          <a:p>
            <a:pPr algn="just"/>
            <a:r>
              <a:rPr lang="en-US" sz="3200" dirty="0"/>
              <a:t>    Frogs of the genus </a:t>
            </a:r>
            <a:r>
              <a:rPr lang="en-US" sz="3200" i="1" dirty="0" err="1"/>
              <a:t>Pristimantis</a:t>
            </a:r>
            <a:r>
              <a:rPr lang="en-US" sz="3200" dirty="0"/>
              <a:t> make up 21.7% of the 636 amphibian species that inhabit Peru. </a:t>
            </a:r>
            <a:r>
              <a:rPr lang="en-US" sz="3200" i="1" dirty="0" err="1"/>
              <a:t>Pristimantis</a:t>
            </a:r>
            <a:r>
              <a:rPr lang="en-US" sz="3200" dirty="0"/>
              <a:t> belongs to the family </a:t>
            </a:r>
            <a:r>
              <a:rPr lang="en-US" sz="3200" dirty="0" err="1"/>
              <a:t>Strabomantidae</a:t>
            </a:r>
            <a:r>
              <a:rPr lang="en-US" sz="3200" dirty="0"/>
              <a:t>, which is a large group that includes approximately one third of the Peruvian frog species (</a:t>
            </a:r>
            <a:r>
              <a:rPr lang="en-US" sz="3200" dirty="0" err="1"/>
              <a:t>AmphibiaWeb</a:t>
            </a:r>
            <a:r>
              <a:rPr lang="en-US" sz="3200" dirty="0"/>
              <a:t>, 2018).  </a:t>
            </a:r>
            <a:r>
              <a:rPr lang="en-US" sz="3200" dirty="0" err="1"/>
              <a:t>Strabomantid</a:t>
            </a:r>
            <a:r>
              <a:rPr lang="en-US" sz="3200" dirty="0"/>
              <a:t> frogs are known to deposit their eggs terrestrially in humid conditions and lack free swimming tadpoles. Species of amphibians and reptiles new to science are frequently discovered in Peru. Amphibians experience various threats in Peru including habitat destruction, pollution, global climate change, and infections with the </a:t>
            </a:r>
            <a:r>
              <a:rPr lang="en-US" sz="3200" dirty="0" err="1"/>
              <a:t>chytrid</a:t>
            </a:r>
            <a:r>
              <a:rPr lang="en-US" sz="3200" dirty="0"/>
              <a:t> fungus. Only species that are known to science can be protected. Therefore, new species need to be scientifically described and named. Herein, we present a new species of </a:t>
            </a:r>
            <a:r>
              <a:rPr lang="en-US" sz="3200" i="1" dirty="0" err="1"/>
              <a:t>Pristimantis</a:t>
            </a:r>
            <a:r>
              <a:rPr lang="en-US" sz="3200" dirty="0"/>
              <a:t> collected in northern Peru (Region Cajamarca) in 2014. The new species is distinguished from its congeners by having a dark brown to black dorsum with sprinkled white flecks.</a:t>
            </a:r>
          </a:p>
        </p:txBody>
      </p:sp>
      <p:sp>
        <p:nvSpPr>
          <p:cNvPr id="17" name="Rounded Rectangle 16">
            <a:extLst>
              <a:ext uri="{FF2B5EF4-FFF2-40B4-BE49-F238E27FC236}">
                <a16:creationId xmlns:a16="http://schemas.microsoft.com/office/drawing/2014/main" xmlns="" id="{F24CE175-C422-6F46-8C0B-85AE5445E325}"/>
              </a:ext>
            </a:extLst>
          </p:cNvPr>
          <p:cNvSpPr/>
          <p:nvPr/>
        </p:nvSpPr>
        <p:spPr>
          <a:xfrm>
            <a:off x="4161480" y="5229211"/>
            <a:ext cx="3374762" cy="800884"/>
          </a:xfrm>
          <a:prstGeom prst="roundRect">
            <a:avLst/>
          </a:prstGeom>
          <a:gradFill>
            <a:gsLst>
              <a:gs pos="51000">
                <a:schemeClr val="bg1"/>
              </a:gs>
              <a:gs pos="0">
                <a:schemeClr val="accent6">
                  <a:lumMod val="60000"/>
                  <a:lumOff val="40000"/>
                </a:schemeClr>
              </a:gs>
              <a:gs pos="100000">
                <a:schemeClr val="accent6">
                  <a:lumMod val="60000"/>
                  <a:lumOff val="40000"/>
                </a:schemeClr>
              </a:gs>
            </a:gsLst>
            <a:lin ang="5400000" scaled="1"/>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tx1"/>
                </a:solidFill>
              </a:rPr>
              <a:t>Introduction</a:t>
            </a:r>
          </a:p>
        </p:txBody>
      </p:sp>
      <p:sp>
        <p:nvSpPr>
          <p:cNvPr id="14" name="TextBox 13">
            <a:extLst>
              <a:ext uri="{FF2B5EF4-FFF2-40B4-BE49-F238E27FC236}">
                <a16:creationId xmlns:a16="http://schemas.microsoft.com/office/drawing/2014/main" xmlns="" id="{38E4473C-C39F-C84E-BFFE-CC056D18F834}"/>
              </a:ext>
            </a:extLst>
          </p:cNvPr>
          <p:cNvSpPr txBox="1"/>
          <p:nvPr/>
        </p:nvSpPr>
        <p:spPr>
          <a:xfrm>
            <a:off x="857250" y="16211925"/>
            <a:ext cx="10223500" cy="10644222"/>
          </a:xfrm>
          <a:prstGeom prst="rect">
            <a:avLst/>
          </a:prstGeom>
          <a:solidFill>
            <a:schemeClr val="bg1"/>
          </a:solidFill>
          <a:ln w="31750" cmpd="thickThin">
            <a:solidFill>
              <a:schemeClr val="accent6">
                <a:lumMod val="50000"/>
              </a:schemeClr>
            </a:solidFill>
            <a:prstDash val="solid"/>
          </a:ln>
          <a:effectLst/>
        </p:spPr>
        <p:txBody>
          <a:bodyPr wrap="square" lIns="240000" tIns="150000" rIns="240000" bIns="150000" rtlCol="0">
            <a:spAutoFit/>
          </a:bodyPr>
          <a:lstStyle/>
          <a:p>
            <a:pPr algn="just"/>
            <a:r>
              <a:rPr lang="en-US" sz="3200" dirty="0"/>
              <a:t>    </a:t>
            </a:r>
          </a:p>
          <a:p>
            <a:pPr algn="just"/>
            <a:r>
              <a:rPr lang="en-US" sz="3200" dirty="0"/>
              <a:t>    The specimens of the new species of </a:t>
            </a:r>
            <a:r>
              <a:rPr lang="en-US" sz="3200" i="1" dirty="0" err="1"/>
              <a:t>Pristimantis</a:t>
            </a:r>
            <a:r>
              <a:rPr lang="en-US" sz="3200" dirty="0"/>
              <a:t> were collected by C. Diaz in and stored at the </a:t>
            </a:r>
            <a:r>
              <a:rPr lang="en-US" sz="3200" dirty="0" err="1"/>
              <a:t>Museo</a:t>
            </a:r>
            <a:r>
              <a:rPr lang="en-US" sz="3200" dirty="0"/>
              <a:t> de </a:t>
            </a:r>
            <a:r>
              <a:rPr lang="en-US" sz="3200" dirty="0" err="1"/>
              <a:t>Historia</a:t>
            </a:r>
            <a:r>
              <a:rPr lang="en-US" sz="3200" dirty="0"/>
              <a:t> Natural, Universidad Nacional Mayor de San Marcos (Lima, Peru). The specimens are currently on loan to E. Lehr. All specimens are stored in 70% ethanol. Diagnostic characters follow </a:t>
            </a:r>
            <a:r>
              <a:rPr lang="en-US" sz="3200" dirty="0" err="1"/>
              <a:t>Duellman</a:t>
            </a:r>
            <a:r>
              <a:rPr lang="en-US" sz="3200" dirty="0"/>
              <a:t> &amp; Lehr (2009). Measurements were taken using a digital Vernier caliper under a dissecting microscope. Fingers and toes are numbered </a:t>
            </a:r>
            <a:r>
              <a:rPr lang="en-US" sz="3200" dirty="0" err="1"/>
              <a:t>preaxially</a:t>
            </a:r>
            <a:r>
              <a:rPr lang="en-US" sz="3200" dirty="0"/>
              <a:t> to </a:t>
            </a:r>
            <a:r>
              <a:rPr lang="en-US" sz="3200" dirty="0" err="1"/>
              <a:t>postaxially</a:t>
            </a:r>
            <a:r>
              <a:rPr lang="en-US" sz="3200" dirty="0"/>
              <a:t> from I to V and I to IV respectively. Drawings were made by S. </a:t>
            </a:r>
            <a:r>
              <a:rPr lang="en-US" sz="3200" dirty="0" err="1"/>
              <a:t>Lyu</a:t>
            </a:r>
            <a:r>
              <a:rPr lang="en-US" sz="3200" dirty="0"/>
              <a:t> using a Nikon SMZ1500 stereomicroscope with a drawing tube attachment (Figure 2). Coloration in life was recorded based on photos taken in the field by C. Diaz (Figure 1). Comparative diagnostic characters and distributional data were taken from original species descriptions and from the species accounts in </a:t>
            </a:r>
            <a:r>
              <a:rPr lang="en-US" sz="3200" dirty="0" err="1"/>
              <a:t>Duellman</a:t>
            </a:r>
            <a:r>
              <a:rPr lang="en-US" sz="3200" dirty="0"/>
              <a:t> &amp; Lehr (2009). </a:t>
            </a:r>
          </a:p>
          <a:p>
            <a:pPr algn="just"/>
            <a:r>
              <a:rPr lang="en-US" sz="3200" dirty="0"/>
              <a:t>The new species of </a:t>
            </a:r>
            <a:r>
              <a:rPr lang="en-US" sz="3200" i="1" dirty="0" err="1"/>
              <a:t>Pristimantis</a:t>
            </a:r>
            <a:r>
              <a:rPr lang="en-US" sz="3200" dirty="0"/>
              <a:t> was found at 3600 m elevation in high Andean grasslands (= </a:t>
            </a:r>
            <a:r>
              <a:rPr lang="en-US" sz="3200" dirty="0" err="1"/>
              <a:t>puna</a:t>
            </a:r>
            <a:r>
              <a:rPr lang="en-US" sz="3200" dirty="0"/>
              <a:t>) in northern Peru (Region Cajamarca). The frogs were hiding in the rosette of </a:t>
            </a:r>
            <a:r>
              <a:rPr lang="en-US" sz="3200" i="1" dirty="0" err="1"/>
              <a:t>Puya</a:t>
            </a:r>
            <a:r>
              <a:rPr lang="en-US" sz="3200" i="1" dirty="0"/>
              <a:t> </a:t>
            </a:r>
            <a:r>
              <a:rPr lang="en-US" sz="3200" i="1" dirty="0" err="1"/>
              <a:t>fastuosa</a:t>
            </a:r>
            <a:r>
              <a:rPr lang="en-US" sz="3200" dirty="0"/>
              <a:t> (</a:t>
            </a:r>
            <a:r>
              <a:rPr lang="en-US" sz="3200" dirty="0" err="1"/>
              <a:t>Bromeliaceae</a:t>
            </a:r>
            <a:r>
              <a:rPr lang="en-US" sz="3200" dirty="0"/>
              <a:t>).</a:t>
            </a:r>
          </a:p>
        </p:txBody>
      </p:sp>
      <p:sp>
        <p:nvSpPr>
          <p:cNvPr id="19" name="Rounded Rectangle 18">
            <a:extLst>
              <a:ext uri="{FF2B5EF4-FFF2-40B4-BE49-F238E27FC236}">
                <a16:creationId xmlns:a16="http://schemas.microsoft.com/office/drawing/2014/main" xmlns="" id="{20BBCC72-0241-EC42-BF4B-676575C2E060}"/>
              </a:ext>
            </a:extLst>
          </p:cNvPr>
          <p:cNvSpPr/>
          <p:nvPr/>
        </p:nvSpPr>
        <p:spPr>
          <a:xfrm>
            <a:off x="2609784" y="15811483"/>
            <a:ext cx="6478155" cy="800884"/>
          </a:xfrm>
          <a:prstGeom prst="roundRect">
            <a:avLst/>
          </a:prstGeom>
          <a:gradFill>
            <a:gsLst>
              <a:gs pos="51000">
                <a:schemeClr val="bg1"/>
              </a:gs>
              <a:gs pos="0">
                <a:schemeClr val="accent6">
                  <a:lumMod val="60000"/>
                  <a:lumOff val="40000"/>
                </a:schemeClr>
              </a:gs>
              <a:gs pos="100000">
                <a:schemeClr val="accent6">
                  <a:lumMod val="60000"/>
                  <a:lumOff val="40000"/>
                </a:schemeClr>
              </a:gs>
            </a:gsLst>
            <a:lin ang="5400000" scaled="1"/>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tx1"/>
                </a:solidFill>
              </a:rPr>
              <a:t>Materials and Methods</a:t>
            </a:r>
          </a:p>
        </p:txBody>
      </p:sp>
      <p:sp>
        <p:nvSpPr>
          <p:cNvPr id="20" name="TextBox 19">
            <a:extLst>
              <a:ext uri="{FF2B5EF4-FFF2-40B4-BE49-F238E27FC236}">
                <a16:creationId xmlns:a16="http://schemas.microsoft.com/office/drawing/2014/main" xmlns="" id="{015DB138-FCCF-D748-8FA6-AB56CE49E38B}"/>
              </a:ext>
            </a:extLst>
          </p:cNvPr>
          <p:cNvSpPr txBox="1"/>
          <p:nvPr/>
        </p:nvSpPr>
        <p:spPr>
          <a:xfrm>
            <a:off x="11308355" y="11498320"/>
            <a:ext cx="14086137" cy="769441"/>
          </a:xfrm>
          <a:prstGeom prst="rect">
            <a:avLst/>
          </a:prstGeom>
          <a:noFill/>
          <a:ln w="31750" cmpd="thickThin">
            <a:noFill/>
            <a:prstDash val="solid"/>
          </a:ln>
          <a:effectLst/>
        </p:spPr>
        <p:txBody>
          <a:bodyPr wrap="square" lIns="150000" rIns="150000" rtlCol="0">
            <a:spAutoFit/>
          </a:bodyPr>
          <a:lstStyle/>
          <a:p>
            <a:r>
              <a:rPr lang="en-US" sz="2200" b="1" dirty="0"/>
              <a:t>Figure 1. </a:t>
            </a:r>
            <a:r>
              <a:rPr lang="en-US" sz="2200" dirty="0"/>
              <a:t>Life male holotype (MUSM 32752, SVL 27.2 mm) of the new species in dorsal lateral view (</a:t>
            </a:r>
            <a:r>
              <a:rPr lang="en-US" sz="2200" b="1" dirty="0"/>
              <a:t>A</a:t>
            </a:r>
            <a:r>
              <a:rPr lang="en-US" sz="2200" dirty="0"/>
              <a:t>), dorsal view (</a:t>
            </a:r>
            <a:r>
              <a:rPr lang="en-US" sz="2200" b="1" dirty="0"/>
              <a:t>B</a:t>
            </a:r>
            <a:r>
              <a:rPr lang="en-US" sz="2200" dirty="0"/>
              <a:t>). Photos by C. Diaz.</a:t>
            </a:r>
          </a:p>
        </p:txBody>
      </p:sp>
      <p:sp>
        <p:nvSpPr>
          <p:cNvPr id="21" name="Content Placeholder 2">
            <a:extLst>
              <a:ext uri="{FF2B5EF4-FFF2-40B4-BE49-F238E27FC236}">
                <a16:creationId xmlns:a16="http://schemas.microsoft.com/office/drawing/2014/main" xmlns="" id="{C0FEA243-6E5C-D24D-969F-83CD68133C3D}"/>
              </a:ext>
            </a:extLst>
          </p:cNvPr>
          <p:cNvSpPr txBox="1">
            <a:spLocks/>
          </p:cNvSpPr>
          <p:nvPr/>
        </p:nvSpPr>
        <p:spPr>
          <a:xfrm>
            <a:off x="11426241" y="10259254"/>
            <a:ext cx="968828" cy="1623786"/>
          </a:xfrm>
          <a:prstGeom prst="rect">
            <a:avLst/>
          </a:prstGeom>
          <a:noFill/>
        </p:spPr>
        <p:txBody>
          <a:bodyPr vert="horz" lIns="76200" tIns="38100" rIns="76200" bIns="38100" rtlCol="0">
            <a:normAutofit/>
          </a:bodyPr>
          <a:lstStyle>
            <a:lvl1pPr marL="0" indent="0" algn="ctr" defTabSz="4389120" rtl="0" eaLnBrk="1" latinLnBrk="0" hangingPunct="1">
              <a:lnSpc>
                <a:spcPct val="90000"/>
              </a:lnSpc>
              <a:spcBef>
                <a:spcPts val="4800"/>
              </a:spcBef>
              <a:buFont typeface="Arial" panose="020B0604020202020204" pitchFamily="34" charset="0"/>
              <a:buNone/>
              <a:defRPr sz="11520" kern="1200">
                <a:solidFill>
                  <a:schemeClr val="tx1"/>
                </a:solidFill>
                <a:latin typeface="+mn-lt"/>
                <a:ea typeface="+mn-ea"/>
                <a:cs typeface="+mn-cs"/>
              </a:defRPr>
            </a:lvl1pPr>
            <a:lvl2pPr marL="2194560" indent="0" algn="ctr" defTabSz="4389120" rtl="0" eaLnBrk="1" latinLnBrk="0" hangingPunct="1">
              <a:lnSpc>
                <a:spcPct val="90000"/>
              </a:lnSpc>
              <a:spcBef>
                <a:spcPts val="2400"/>
              </a:spcBef>
              <a:buFont typeface="Arial" panose="020B0604020202020204" pitchFamily="34" charset="0"/>
              <a:buNone/>
              <a:defRPr sz="9600" kern="1200">
                <a:solidFill>
                  <a:schemeClr val="tx1"/>
                </a:solidFill>
                <a:latin typeface="+mn-lt"/>
                <a:ea typeface="+mn-ea"/>
                <a:cs typeface="+mn-cs"/>
              </a:defRPr>
            </a:lvl2pPr>
            <a:lvl3pPr marL="4389120" indent="0" algn="ctr" defTabSz="4389120" rtl="0" eaLnBrk="1" latinLnBrk="0" hangingPunct="1">
              <a:lnSpc>
                <a:spcPct val="90000"/>
              </a:lnSpc>
              <a:spcBef>
                <a:spcPts val="2400"/>
              </a:spcBef>
              <a:buFont typeface="Arial" panose="020B0604020202020204" pitchFamily="34" charset="0"/>
              <a:buNone/>
              <a:defRPr sz="8640" kern="1200">
                <a:solidFill>
                  <a:schemeClr val="tx1"/>
                </a:solidFill>
                <a:latin typeface="+mn-lt"/>
                <a:ea typeface="+mn-ea"/>
                <a:cs typeface="+mn-cs"/>
              </a:defRPr>
            </a:lvl3pPr>
            <a:lvl4pPr marL="658368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4pPr>
            <a:lvl5pPr marL="877824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5pPr>
            <a:lvl6pPr marL="1097280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6pPr>
            <a:lvl7pPr marL="1316736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7pPr>
            <a:lvl8pPr marL="1536192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8pPr>
            <a:lvl9pPr marL="1755648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9pPr>
          </a:lstStyle>
          <a:p>
            <a:r>
              <a:rPr lang="en-US" sz="9600" b="1" dirty="0">
                <a:ln w="69850" cmpd="sng">
                  <a:solidFill>
                    <a:schemeClr val="bg1"/>
                  </a:solidFill>
                </a:ln>
              </a:rPr>
              <a:t>A</a:t>
            </a:r>
          </a:p>
        </p:txBody>
      </p:sp>
      <p:sp>
        <p:nvSpPr>
          <p:cNvPr id="22" name="Content Placeholder 2">
            <a:extLst>
              <a:ext uri="{FF2B5EF4-FFF2-40B4-BE49-F238E27FC236}">
                <a16:creationId xmlns:a16="http://schemas.microsoft.com/office/drawing/2014/main" xmlns="" id="{E2D9499C-323F-4D4C-A173-5E30CE5D4474}"/>
              </a:ext>
            </a:extLst>
          </p:cNvPr>
          <p:cNvSpPr txBox="1">
            <a:spLocks/>
          </p:cNvSpPr>
          <p:nvPr/>
        </p:nvSpPr>
        <p:spPr>
          <a:xfrm>
            <a:off x="18464680" y="10394674"/>
            <a:ext cx="682852" cy="1288213"/>
          </a:xfrm>
          <a:prstGeom prst="rect">
            <a:avLst/>
          </a:prstGeom>
          <a:noFill/>
        </p:spPr>
        <p:txBody>
          <a:bodyPr vert="horz" lIns="76200" tIns="38100" rIns="76200" bIns="38100" rtlCol="0">
            <a:normAutofit lnSpcReduction="10000"/>
          </a:bodyPr>
          <a:lstStyle>
            <a:lvl1pPr marL="0" indent="0" algn="ctr" defTabSz="4389120" rtl="0" eaLnBrk="1" latinLnBrk="0" hangingPunct="1">
              <a:lnSpc>
                <a:spcPct val="90000"/>
              </a:lnSpc>
              <a:spcBef>
                <a:spcPts val="4800"/>
              </a:spcBef>
              <a:buFont typeface="Arial" panose="020B0604020202020204" pitchFamily="34" charset="0"/>
              <a:buNone/>
              <a:defRPr sz="11520" kern="1200">
                <a:solidFill>
                  <a:schemeClr val="tx1"/>
                </a:solidFill>
                <a:latin typeface="+mn-lt"/>
                <a:ea typeface="+mn-ea"/>
                <a:cs typeface="+mn-cs"/>
              </a:defRPr>
            </a:lvl1pPr>
            <a:lvl2pPr marL="2194560" indent="0" algn="ctr" defTabSz="4389120" rtl="0" eaLnBrk="1" latinLnBrk="0" hangingPunct="1">
              <a:lnSpc>
                <a:spcPct val="90000"/>
              </a:lnSpc>
              <a:spcBef>
                <a:spcPts val="2400"/>
              </a:spcBef>
              <a:buFont typeface="Arial" panose="020B0604020202020204" pitchFamily="34" charset="0"/>
              <a:buNone/>
              <a:defRPr sz="9600" kern="1200">
                <a:solidFill>
                  <a:schemeClr val="tx1"/>
                </a:solidFill>
                <a:latin typeface="+mn-lt"/>
                <a:ea typeface="+mn-ea"/>
                <a:cs typeface="+mn-cs"/>
              </a:defRPr>
            </a:lvl2pPr>
            <a:lvl3pPr marL="4389120" indent="0" algn="ctr" defTabSz="4389120" rtl="0" eaLnBrk="1" latinLnBrk="0" hangingPunct="1">
              <a:lnSpc>
                <a:spcPct val="90000"/>
              </a:lnSpc>
              <a:spcBef>
                <a:spcPts val="2400"/>
              </a:spcBef>
              <a:buFont typeface="Arial" panose="020B0604020202020204" pitchFamily="34" charset="0"/>
              <a:buNone/>
              <a:defRPr sz="8640" kern="1200">
                <a:solidFill>
                  <a:schemeClr val="tx1"/>
                </a:solidFill>
                <a:latin typeface="+mn-lt"/>
                <a:ea typeface="+mn-ea"/>
                <a:cs typeface="+mn-cs"/>
              </a:defRPr>
            </a:lvl3pPr>
            <a:lvl4pPr marL="658368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4pPr>
            <a:lvl5pPr marL="877824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5pPr>
            <a:lvl6pPr marL="1097280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6pPr>
            <a:lvl7pPr marL="1316736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7pPr>
            <a:lvl8pPr marL="1536192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8pPr>
            <a:lvl9pPr marL="1755648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9pPr>
          </a:lstStyle>
          <a:p>
            <a:r>
              <a:rPr lang="en-US" sz="9600" b="1" dirty="0">
                <a:ln w="69850" cmpd="sng">
                  <a:solidFill>
                    <a:schemeClr val="bg1"/>
                  </a:solidFill>
                </a:ln>
              </a:rPr>
              <a:t>B</a:t>
            </a:r>
          </a:p>
        </p:txBody>
      </p:sp>
      <p:sp>
        <p:nvSpPr>
          <p:cNvPr id="6" name="TextBox 5">
            <a:extLst>
              <a:ext uri="{FF2B5EF4-FFF2-40B4-BE49-F238E27FC236}">
                <a16:creationId xmlns:a16="http://schemas.microsoft.com/office/drawing/2014/main" xmlns="" id="{17B4F8B4-BF40-4646-83F6-E06D902C0245}"/>
              </a:ext>
            </a:extLst>
          </p:cNvPr>
          <p:cNvSpPr txBox="1"/>
          <p:nvPr/>
        </p:nvSpPr>
        <p:spPr>
          <a:xfrm>
            <a:off x="25590347" y="21445736"/>
            <a:ext cx="10288130" cy="4242470"/>
          </a:xfrm>
          <a:prstGeom prst="rect">
            <a:avLst/>
          </a:prstGeom>
          <a:solidFill>
            <a:schemeClr val="bg1"/>
          </a:solidFill>
          <a:ln w="31750" cmpd="thickThin">
            <a:solidFill>
              <a:schemeClr val="accent6">
                <a:lumMod val="50000"/>
              </a:schemeClr>
            </a:solidFill>
            <a:prstDash val="solid"/>
          </a:ln>
          <a:effectLst/>
        </p:spPr>
        <p:txBody>
          <a:bodyPr wrap="square" lIns="240000" tIns="150000" rIns="240000" bIns="150000" rtlCol="0">
            <a:spAutoFit/>
          </a:bodyPr>
          <a:lstStyle/>
          <a:p>
            <a:pPr algn="just"/>
            <a:endParaRPr lang="en-US" altLang="zh-Hans" sz="3200" dirty="0">
              <a:latin typeface="Calibri" panose="020F0502020204030204" pitchFamily="34" charset="0"/>
              <a:cs typeface="Calibri" panose="020F0502020204030204" pitchFamily="34" charset="0"/>
            </a:endParaRPr>
          </a:p>
          <a:p>
            <a:pPr algn="just"/>
            <a:r>
              <a:rPr lang="en-US" sz="3200" dirty="0">
                <a:latin typeface="Calibri" panose="020F0502020204030204" pitchFamily="34" charset="0"/>
                <a:cs typeface="Calibri" panose="020F0502020204030204" pitchFamily="34" charset="0"/>
              </a:rPr>
              <a:t>    A species of </a:t>
            </a:r>
            <a:r>
              <a:rPr lang="en-US" sz="3200" i="1" dirty="0" err="1">
                <a:latin typeface="Calibri" panose="020F0502020204030204" pitchFamily="34" charset="0"/>
                <a:cs typeface="Calibri" panose="020F0502020204030204" pitchFamily="34" charset="0"/>
              </a:rPr>
              <a:t>Pristimantis</a:t>
            </a:r>
            <a:r>
              <a:rPr lang="en-US" sz="3200" dirty="0">
                <a:latin typeface="Calibri" panose="020F0502020204030204" pitchFamily="34" charset="0"/>
                <a:cs typeface="Calibri" panose="020F0502020204030204" pitchFamily="34" charset="0"/>
              </a:rPr>
              <a:t> with a unique dorsal pattern that ranges from dark brown to black and often with white scattered flecks, and a groin that ranges from dark brown to black with oval-shaped white spots, is revealed to be a new species. A manuscript with description of the new species is in preparation. The species name will be revealed once the manuscript is published. </a:t>
            </a:r>
          </a:p>
        </p:txBody>
      </p:sp>
      <p:sp>
        <p:nvSpPr>
          <p:cNvPr id="7" name="TextBox 6">
            <a:extLst>
              <a:ext uri="{FF2B5EF4-FFF2-40B4-BE49-F238E27FC236}">
                <a16:creationId xmlns:a16="http://schemas.microsoft.com/office/drawing/2014/main" xmlns="" id="{D1091313-349D-F94D-9859-3312126B608D}"/>
              </a:ext>
            </a:extLst>
          </p:cNvPr>
          <p:cNvSpPr txBox="1"/>
          <p:nvPr/>
        </p:nvSpPr>
        <p:spPr>
          <a:xfrm>
            <a:off x="11842673" y="20770993"/>
            <a:ext cx="13017500" cy="8182010"/>
          </a:xfrm>
          <a:prstGeom prst="rect">
            <a:avLst/>
          </a:prstGeom>
          <a:solidFill>
            <a:schemeClr val="bg1"/>
          </a:solidFill>
          <a:ln w="31750" cmpd="thickThin">
            <a:solidFill>
              <a:schemeClr val="accent6">
                <a:lumMod val="50000"/>
              </a:schemeClr>
            </a:solidFill>
            <a:prstDash val="solid"/>
          </a:ln>
          <a:effectLst/>
        </p:spPr>
        <p:txBody>
          <a:bodyPr wrap="square" lIns="240000" tIns="150000" rIns="240000" bIns="150000" rtlCol="0">
            <a:spAutoFit/>
          </a:bodyPr>
          <a:lstStyle/>
          <a:p>
            <a:pPr algn="just"/>
            <a:r>
              <a:rPr lang="zh-Hans" altLang="en-US" sz="3200" dirty="0"/>
              <a:t>    </a:t>
            </a:r>
            <a:endParaRPr lang="en-US" altLang="zh-Hans" sz="3200" dirty="0"/>
          </a:p>
          <a:p>
            <a:pPr algn="just"/>
            <a:r>
              <a:rPr lang="en-US" sz="3200" dirty="0"/>
              <a:t>    Currently, there are 516 species of </a:t>
            </a:r>
            <a:r>
              <a:rPr lang="en-US" sz="3200" i="1" dirty="0" err="1"/>
              <a:t>Pristimantis</a:t>
            </a:r>
            <a:r>
              <a:rPr lang="en-US" sz="3200" dirty="0"/>
              <a:t> known, 138 of which occur in Peru (</a:t>
            </a:r>
            <a:r>
              <a:rPr lang="en-US" sz="3200" dirty="0" err="1"/>
              <a:t>AmphibiaWeb</a:t>
            </a:r>
            <a:r>
              <a:rPr lang="en-US" sz="3200" dirty="0"/>
              <a:t>, 2018). The new species is distinguished from its congeners by having a unique dorsal pattern that ranges from dark brown to black and often has white scattered flecks, and its groin ranges from dark brown to black and has oval-shaped white spots. </a:t>
            </a:r>
          </a:p>
          <a:p>
            <a:pPr algn="just"/>
            <a:r>
              <a:rPr lang="zh-Hans" altLang="en-US" sz="3200" dirty="0"/>
              <a:t>    </a:t>
            </a:r>
            <a:r>
              <a:rPr lang="en-US" sz="3200" dirty="0"/>
              <a:t>We compared our new species with eight other Peruvian species of </a:t>
            </a:r>
            <a:r>
              <a:rPr lang="en-US" sz="3200" i="1" dirty="0" err="1"/>
              <a:t>Pristimantis</a:t>
            </a:r>
            <a:r>
              <a:rPr lang="en-US" sz="3200" dirty="0"/>
              <a:t> that have a dark dorsum. The species most similar morphologically to our species is</a:t>
            </a:r>
            <a:r>
              <a:rPr lang="en-US" sz="3200" i="1" dirty="0"/>
              <a:t> </a:t>
            </a:r>
            <a:r>
              <a:rPr lang="en-US" sz="3200" i="1" dirty="0" err="1"/>
              <a:t>Pristimantis</a:t>
            </a:r>
            <a:r>
              <a:rPr lang="en-US" sz="3200" i="1" dirty="0"/>
              <a:t> </a:t>
            </a:r>
            <a:r>
              <a:rPr lang="en-US" sz="3200" i="1" dirty="0" err="1"/>
              <a:t>aaptus</a:t>
            </a:r>
            <a:r>
              <a:rPr lang="en-US" sz="3200" dirty="0"/>
              <a:t>. This species shares with our new species a tympanic membrane, tympanic annulus, vocal slits, nuptial pads, and lateral fringes on fingers and toes.  Superficially our species resembles </a:t>
            </a:r>
            <a:r>
              <a:rPr lang="en-US" sz="3200" i="1" dirty="0" err="1"/>
              <a:t>Pristimantis</a:t>
            </a:r>
            <a:r>
              <a:rPr lang="en-US" sz="3200" i="1" dirty="0"/>
              <a:t> </a:t>
            </a:r>
            <a:r>
              <a:rPr lang="en-US" sz="3200" i="1" dirty="0" err="1"/>
              <a:t>coronatus</a:t>
            </a:r>
            <a:r>
              <a:rPr lang="en-US" sz="3200" dirty="0"/>
              <a:t>, which has the dorsum dark brown to black with minute scattered white flecks (Lehr &amp; </a:t>
            </a:r>
            <a:r>
              <a:rPr lang="en-US" sz="3200" dirty="0" err="1"/>
              <a:t>Duellman</a:t>
            </a:r>
            <a:r>
              <a:rPr lang="en-US" sz="3200" dirty="0"/>
              <a:t>, 2007). However, </a:t>
            </a:r>
            <a:r>
              <a:rPr lang="en-US" sz="3200" i="1" dirty="0"/>
              <a:t>P. </a:t>
            </a:r>
            <a:r>
              <a:rPr lang="en-US" sz="3200" i="1" dirty="0" err="1"/>
              <a:t>coronatus</a:t>
            </a:r>
            <a:r>
              <a:rPr lang="en-US" sz="3200" dirty="0"/>
              <a:t> has a conspicuous orange-red blotches in the groin which differentiates this species from our new species. Future work will include molecular data to analyze phylogenetic relationships of this species.</a:t>
            </a:r>
          </a:p>
        </p:txBody>
      </p:sp>
      <p:sp>
        <p:nvSpPr>
          <p:cNvPr id="23" name="Rounded Rectangle 22">
            <a:extLst>
              <a:ext uri="{FF2B5EF4-FFF2-40B4-BE49-F238E27FC236}">
                <a16:creationId xmlns:a16="http://schemas.microsoft.com/office/drawing/2014/main" xmlns="" id="{E8765B74-1390-064E-8C75-F32C5A270F35}"/>
              </a:ext>
            </a:extLst>
          </p:cNvPr>
          <p:cNvSpPr/>
          <p:nvPr/>
        </p:nvSpPr>
        <p:spPr>
          <a:xfrm>
            <a:off x="29047031" y="21015227"/>
            <a:ext cx="3374762" cy="800884"/>
          </a:xfrm>
          <a:prstGeom prst="roundRect">
            <a:avLst/>
          </a:prstGeom>
          <a:gradFill>
            <a:gsLst>
              <a:gs pos="51000">
                <a:schemeClr val="bg1"/>
              </a:gs>
              <a:gs pos="0">
                <a:schemeClr val="accent6">
                  <a:lumMod val="60000"/>
                  <a:lumOff val="40000"/>
                </a:schemeClr>
              </a:gs>
              <a:gs pos="100000">
                <a:schemeClr val="accent6">
                  <a:lumMod val="60000"/>
                  <a:lumOff val="40000"/>
                </a:schemeClr>
              </a:gs>
            </a:gsLst>
            <a:lin ang="5400000" scaled="1"/>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tx1"/>
                </a:solidFill>
              </a:rPr>
              <a:t>Conclusion</a:t>
            </a:r>
          </a:p>
        </p:txBody>
      </p:sp>
      <p:sp>
        <p:nvSpPr>
          <p:cNvPr id="24" name="Rounded Rectangle 23">
            <a:extLst>
              <a:ext uri="{FF2B5EF4-FFF2-40B4-BE49-F238E27FC236}">
                <a16:creationId xmlns:a16="http://schemas.microsoft.com/office/drawing/2014/main" xmlns="" id="{18801E7B-8919-4846-A294-4623804F3DF1}"/>
              </a:ext>
            </a:extLst>
          </p:cNvPr>
          <p:cNvSpPr/>
          <p:nvPr/>
        </p:nvSpPr>
        <p:spPr>
          <a:xfrm>
            <a:off x="16664043" y="20359223"/>
            <a:ext cx="3374762" cy="800884"/>
          </a:xfrm>
          <a:prstGeom prst="roundRect">
            <a:avLst/>
          </a:prstGeom>
          <a:gradFill>
            <a:gsLst>
              <a:gs pos="51000">
                <a:schemeClr val="bg1"/>
              </a:gs>
              <a:gs pos="0">
                <a:schemeClr val="accent6">
                  <a:lumMod val="60000"/>
                  <a:lumOff val="40000"/>
                </a:schemeClr>
              </a:gs>
              <a:gs pos="100000">
                <a:schemeClr val="accent6">
                  <a:lumMod val="60000"/>
                  <a:lumOff val="40000"/>
                </a:schemeClr>
              </a:gs>
            </a:gsLst>
            <a:lin ang="5400000" scaled="1"/>
          </a:gra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a:solidFill>
                  <a:schemeClr val="tx1"/>
                </a:solidFill>
              </a:rPr>
              <a:t>Discussion</a:t>
            </a:r>
          </a:p>
        </p:txBody>
      </p:sp>
      <p:sp>
        <p:nvSpPr>
          <p:cNvPr id="9" name="TextBox 8">
            <a:extLst>
              <a:ext uri="{FF2B5EF4-FFF2-40B4-BE49-F238E27FC236}">
                <a16:creationId xmlns:a16="http://schemas.microsoft.com/office/drawing/2014/main" xmlns="" id="{188C5F1E-98C2-EC40-A4F4-24A71929AF67}"/>
              </a:ext>
            </a:extLst>
          </p:cNvPr>
          <p:cNvSpPr txBox="1"/>
          <p:nvPr/>
        </p:nvSpPr>
        <p:spPr>
          <a:xfrm>
            <a:off x="825501" y="27346007"/>
            <a:ext cx="10255249" cy="1595591"/>
          </a:xfrm>
          <a:prstGeom prst="rect">
            <a:avLst/>
          </a:prstGeom>
          <a:solidFill>
            <a:schemeClr val="bg1"/>
          </a:solidFill>
          <a:ln w="31750" cmpd="thickThin">
            <a:solidFill>
              <a:schemeClr val="accent6">
                <a:lumMod val="50000"/>
              </a:schemeClr>
            </a:solidFill>
            <a:prstDash val="solid"/>
          </a:ln>
          <a:effectLst/>
        </p:spPr>
        <p:txBody>
          <a:bodyPr wrap="square" lIns="240000" tIns="150000" rIns="240000" bIns="150000" rtlCol="0">
            <a:spAutoFit/>
          </a:bodyPr>
          <a:lstStyle/>
          <a:p>
            <a:pPr algn="just"/>
            <a:r>
              <a:rPr lang="en-US" sz="2800" b="1" dirty="0"/>
              <a:t>Acknowledgement: </a:t>
            </a:r>
            <a:r>
              <a:rPr lang="en-US" sz="2800" dirty="0"/>
              <a:t>Edgar Lehr thanks the curator of herpetology at the </a:t>
            </a:r>
            <a:r>
              <a:rPr lang="en-US" sz="2800" dirty="0" err="1"/>
              <a:t>Museo</a:t>
            </a:r>
            <a:r>
              <a:rPr lang="en-US" sz="2800" dirty="0"/>
              <a:t> de </a:t>
            </a:r>
            <a:r>
              <a:rPr lang="en-US" sz="2800" dirty="0" err="1"/>
              <a:t>Historia</a:t>
            </a:r>
            <a:r>
              <a:rPr lang="en-US" sz="2800" dirty="0"/>
              <a:t> Natural Universidad Nacional Mayor de San Marcos, J.H. Cordova, for loan of material. </a:t>
            </a:r>
          </a:p>
        </p:txBody>
      </p:sp>
      <p:sp>
        <p:nvSpPr>
          <p:cNvPr id="16" name="TextBox 15">
            <a:extLst>
              <a:ext uri="{FF2B5EF4-FFF2-40B4-BE49-F238E27FC236}">
                <a16:creationId xmlns:a16="http://schemas.microsoft.com/office/drawing/2014/main" xmlns="" id="{C7C2B340-2F21-D647-9799-A0DB69EA0777}"/>
              </a:ext>
            </a:extLst>
          </p:cNvPr>
          <p:cNvSpPr txBox="1"/>
          <p:nvPr/>
        </p:nvSpPr>
        <p:spPr>
          <a:xfrm>
            <a:off x="25590347" y="25962507"/>
            <a:ext cx="10288130" cy="2888253"/>
          </a:xfrm>
          <a:prstGeom prst="rect">
            <a:avLst/>
          </a:prstGeom>
          <a:solidFill>
            <a:schemeClr val="bg1"/>
          </a:solidFill>
          <a:ln w="31750" cmpd="thickThin">
            <a:solidFill>
              <a:schemeClr val="accent6">
                <a:lumMod val="50000"/>
              </a:schemeClr>
            </a:solidFill>
            <a:prstDash val="solid"/>
          </a:ln>
          <a:effectLst/>
        </p:spPr>
        <p:txBody>
          <a:bodyPr wrap="square" lIns="240000" tIns="150000" rIns="240000" bIns="150000" rtlCol="0">
            <a:spAutoFit/>
          </a:bodyPr>
          <a:lstStyle/>
          <a:p>
            <a:pPr algn="just"/>
            <a:r>
              <a:rPr lang="en-US" sz="2400" b="1" dirty="0"/>
              <a:t>References:</a:t>
            </a:r>
          </a:p>
          <a:p>
            <a:pPr algn="just"/>
            <a:r>
              <a:rPr lang="en-US" sz="2400" dirty="0" err="1"/>
              <a:t>AmphibiaWeb</a:t>
            </a:r>
            <a:r>
              <a:rPr lang="en-US" sz="2400" dirty="0"/>
              <a:t>, 2018. Retrieved 06 April, 2018. https://</a:t>
            </a:r>
            <a:r>
              <a:rPr lang="en-US" sz="2400" dirty="0" err="1"/>
              <a:t>amphibiaweb.org</a:t>
            </a:r>
            <a:endParaRPr lang="en-US" sz="2400" dirty="0"/>
          </a:p>
          <a:p>
            <a:pPr algn="just"/>
            <a:r>
              <a:rPr lang="en-US" sz="2400" dirty="0" err="1"/>
              <a:t>Duellamn</a:t>
            </a:r>
            <a:r>
              <a:rPr lang="en-US" sz="2400" dirty="0"/>
              <a:t>, W. E., &amp; Lehr, E (2009). </a:t>
            </a:r>
            <a:r>
              <a:rPr lang="en-US" sz="2400" i="1" dirty="0"/>
              <a:t>Terrestrial-breeding frogs (</a:t>
            </a:r>
            <a:r>
              <a:rPr lang="en-US" sz="2400" i="1" dirty="0" err="1"/>
              <a:t>Strabomantidae</a:t>
            </a:r>
            <a:r>
              <a:rPr lang="en-US" sz="2400" i="1" dirty="0"/>
              <a:t>) in Peru</a:t>
            </a:r>
            <a:r>
              <a:rPr lang="en-US" sz="2400" dirty="0"/>
              <a:t>. </a:t>
            </a:r>
            <a:r>
              <a:rPr lang="en-US" sz="2400" dirty="0" err="1"/>
              <a:t>Münster</a:t>
            </a:r>
            <a:r>
              <a:rPr lang="en-US" sz="2400" dirty="0"/>
              <a:t>: </a:t>
            </a:r>
            <a:r>
              <a:rPr lang="en-US" sz="2400" dirty="0" err="1"/>
              <a:t>Natur</a:t>
            </a:r>
            <a:r>
              <a:rPr lang="en-US" sz="2400" dirty="0"/>
              <a:t> und Tier-</a:t>
            </a:r>
            <a:r>
              <a:rPr lang="en-US" sz="2400" dirty="0" err="1"/>
              <a:t>Verlag</a:t>
            </a:r>
            <a:endParaRPr lang="en-US" sz="2400" dirty="0"/>
          </a:p>
          <a:p>
            <a:pPr algn="just"/>
            <a:r>
              <a:rPr lang="en-US" sz="2400" dirty="0"/>
              <a:t>Lehr E, von May R (2017) A new species of terrestrial-breeding frog (Amphibia, </a:t>
            </a:r>
            <a:r>
              <a:rPr lang="en-US" sz="2400" dirty="0" err="1"/>
              <a:t>Craugastoridae</a:t>
            </a:r>
            <a:r>
              <a:rPr lang="en-US" sz="2400" dirty="0"/>
              <a:t>, </a:t>
            </a:r>
            <a:r>
              <a:rPr lang="en-US" sz="2400" i="1" dirty="0" err="1"/>
              <a:t>Pristimantis</a:t>
            </a:r>
            <a:r>
              <a:rPr lang="en-US" sz="2400" dirty="0"/>
              <a:t>) from high elevations of the </a:t>
            </a:r>
            <a:r>
              <a:rPr lang="en-US" sz="2400" dirty="0" err="1"/>
              <a:t>Pui</a:t>
            </a:r>
            <a:r>
              <a:rPr lang="en-US" sz="2400" dirty="0"/>
              <a:t> </a:t>
            </a:r>
            <a:r>
              <a:rPr lang="en-US" sz="2400" dirty="0" err="1"/>
              <a:t>Pui</a:t>
            </a:r>
            <a:r>
              <a:rPr lang="en-US" sz="2400" dirty="0"/>
              <a:t> Protected Forest in central Peru. </a:t>
            </a:r>
            <a:r>
              <a:rPr lang="en-US" sz="2400" dirty="0" err="1"/>
              <a:t>ZooKeys</a:t>
            </a:r>
            <a:r>
              <a:rPr lang="en-US" sz="2400" dirty="0"/>
              <a:t> 660: 17-42. </a:t>
            </a:r>
          </a:p>
        </p:txBody>
      </p:sp>
      <p:pic>
        <p:nvPicPr>
          <p:cNvPr id="26" name="Picture 25">
            <a:extLst>
              <a:ext uri="{FF2B5EF4-FFF2-40B4-BE49-F238E27FC236}">
                <a16:creationId xmlns:a16="http://schemas.microsoft.com/office/drawing/2014/main" xmlns="" id="{FFDAA4AE-047B-7D48-91F5-C49192C29F1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605270" y="12329317"/>
            <a:ext cx="5526349" cy="6603518"/>
          </a:xfrm>
          <a:prstGeom prst="rect">
            <a:avLst/>
          </a:prstGeom>
        </p:spPr>
      </p:pic>
      <p:sp>
        <p:nvSpPr>
          <p:cNvPr id="28" name="TextBox 27">
            <a:extLst>
              <a:ext uri="{FF2B5EF4-FFF2-40B4-BE49-F238E27FC236}">
                <a16:creationId xmlns:a16="http://schemas.microsoft.com/office/drawing/2014/main" xmlns="" id="{50C1651C-1847-3A4A-A998-5B6B86F041CF}"/>
              </a:ext>
            </a:extLst>
          </p:cNvPr>
          <p:cNvSpPr txBox="1"/>
          <p:nvPr/>
        </p:nvSpPr>
        <p:spPr>
          <a:xfrm>
            <a:off x="11472585" y="19092031"/>
            <a:ext cx="5907035" cy="1107996"/>
          </a:xfrm>
          <a:prstGeom prst="rect">
            <a:avLst/>
          </a:prstGeom>
          <a:noFill/>
          <a:ln w="31750" cmpd="thickThin">
            <a:noFill/>
            <a:prstDash val="solid"/>
          </a:ln>
          <a:effectLst/>
        </p:spPr>
        <p:txBody>
          <a:bodyPr wrap="square" lIns="150000" rIns="150000" rtlCol="0">
            <a:spAutoFit/>
          </a:bodyPr>
          <a:lstStyle/>
          <a:p>
            <a:r>
              <a:rPr lang="en-US" sz="2200" b="1" dirty="0"/>
              <a:t>Figure 2.</a:t>
            </a:r>
            <a:r>
              <a:rPr lang="en-US" sz="2200" dirty="0"/>
              <a:t> Ventral views of left hand (</a:t>
            </a:r>
            <a:r>
              <a:rPr lang="en-US" sz="2200" b="1" dirty="0"/>
              <a:t>A</a:t>
            </a:r>
            <a:r>
              <a:rPr lang="en-US" sz="2200" dirty="0"/>
              <a:t>) and left foot (</a:t>
            </a:r>
            <a:r>
              <a:rPr lang="en-US" sz="2200" b="1" dirty="0"/>
              <a:t>B</a:t>
            </a:r>
            <a:r>
              <a:rPr lang="en-US" sz="2200" dirty="0"/>
              <a:t>) of holotype of the new species (MUSM 32752). Drawings by S. </a:t>
            </a:r>
            <a:r>
              <a:rPr lang="en-US" sz="2200" dirty="0" err="1"/>
              <a:t>Lyu</a:t>
            </a:r>
            <a:r>
              <a:rPr lang="en-US" sz="2200" dirty="0"/>
              <a:t>.</a:t>
            </a:r>
          </a:p>
        </p:txBody>
      </p:sp>
      <p:pic>
        <p:nvPicPr>
          <p:cNvPr id="10" name="Picture 9">
            <a:extLst>
              <a:ext uri="{FF2B5EF4-FFF2-40B4-BE49-F238E27FC236}">
                <a16:creationId xmlns:a16="http://schemas.microsoft.com/office/drawing/2014/main" xmlns="" id="{025ABF7C-EAF0-1C44-9264-C5A2DF46562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327474" y="13965347"/>
            <a:ext cx="7962726" cy="4990828"/>
          </a:xfrm>
          <a:prstGeom prst="rect">
            <a:avLst/>
          </a:prstGeom>
        </p:spPr>
      </p:pic>
      <p:sp>
        <p:nvSpPr>
          <p:cNvPr id="27" name="Content Placeholder 2">
            <a:extLst>
              <a:ext uri="{FF2B5EF4-FFF2-40B4-BE49-F238E27FC236}">
                <a16:creationId xmlns:a16="http://schemas.microsoft.com/office/drawing/2014/main" xmlns="" id="{6C866B0F-054F-FD45-8442-68920176B48B}"/>
              </a:ext>
            </a:extLst>
          </p:cNvPr>
          <p:cNvSpPr txBox="1">
            <a:spLocks/>
          </p:cNvSpPr>
          <p:nvPr/>
        </p:nvSpPr>
        <p:spPr>
          <a:xfrm>
            <a:off x="17327474" y="19115371"/>
            <a:ext cx="5634418" cy="701524"/>
          </a:xfrm>
          <a:prstGeom prst="rect">
            <a:avLst/>
          </a:prstGeom>
        </p:spPr>
        <p:txBody>
          <a:bodyPr vert="horz" lIns="91440" tIns="45720" rIns="91440" bIns="45720" rtlCol="0">
            <a:normAutofit/>
          </a:bodyPr>
          <a:lstStyle>
            <a:lvl1pPr marL="0" indent="0" algn="ctr" defTabSz="3657600" rtl="0" eaLnBrk="1" latinLnBrk="0" hangingPunct="1">
              <a:lnSpc>
                <a:spcPct val="90000"/>
              </a:lnSpc>
              <a:spcBef>
                <a:spcPts val="4000"/>
              </a:spcBef>
              <a:buFont typeface="Arial" panose="020B0604020202020204" pitchFamily="34" charset="0"/>
              <a:buNone/>
              <a:defRPr sz="9600" kern="1200">
                <a:solidFill>
                  <a:schemeClr val="tx1"/>
                </a:solidFill>
                <a:latin typeface="+mn-lt"/>
                <a:ea typeface="+mn-ea"/>
                <a:cs typeface="+mn-cs"/>
              </a:defRPr>
            </a:lvl1pPr>
            <a:lvl2pPr marL="1828800" indent="0" algn="ctr" defTabSz="3657600" rtl="0" eaLnBrk="1" latinLnBrk="0" hangingPunct="1">
              <a:lnSpc>
                <a:spcPct val="90000"/>
              </a:lnSpc>
              <a:spcBef>
                <a:spcPts val="2000"/>
              </a:spcBef>
              <a:buFont typeface="Arial" panose="020B0604020202020204" pitchFamily="34" charset="0"/>
              <a:buNone/>
              <a:defRPr sz="8000" kern="1200">
                <a:solidFill>
                  <a:schemeClr val="tx1"/>
                </a:solidFill>
                <a:latin typeface="+mn-lt"/>
                <a:ea typeface="+mn-ea"/>
                <a:cs typeface="+mn-cs"/>
              </a:defRPr>
            </a:lvl2pPr>
            <a:lvl3pPr marL="3657600" indent="0" algn="ctr" defTabSz="3657600" rtl="0" eaLnBrk="1" latinLnBrk="0" hangingPunct="1">
              <a:lnSpc>
                <a:spcPct val="90000"/>
              </a:lnSpc>
              <a:spcBef>
                <a:spcPts val="2000"/>
              </a:spcBef>
              <a:buFont typeface="Arial" panose="020B0604020202020204" pitchFamily="34" charset="0"/>
              <a:buNone/>
              <a:defRPr sz="7200" kern="1200">
                <a:solidFill>
                  <a:schemeClr val="tx1"/>
                </a:solidFill>
                <a:latin typeface="+mn-lt"/>
                <a:ea typeface="+mn-ea"/>
                <a:cs typeface="+mn-cs"/>
              </a:defRPr>
            </a:lvl3pPr>
            <a:lvl4pPr marL="5486400" indent="0" algn="ctr" defTabSz="3657600" rtl="0" eaLnBrk="1" latinLnBrk="0" hangingPunct="1">
              <a:lnSpc>
                <a:spcPct val="90000"/>
              </a:lnSpc>
              <a:spcBef>
                <a:spcPts val="2000"/>
              </a:spcBef>
              <a:buFont typeface="Arial" panose="020B0604020202020204" pitchFamily="34" charset="0"/>
              <a:buNone/>
              <a:defRPr sz="6400" kern="1200">
                <a:solidFill>
                  <a:schemeClr val="tx1"/>
                </a:solidFill>
                <a:latin typeface="+mn-lt"/>
                <a:ea typeface="+mn-ea"/>
                <a:cs typeface="+mn-cs"/>
              </a:defRPr>
            </a:lvl4pPr>
            <a:lvl5pPr marL="7315200" indent="0" algn="ctr" defTabSz="3657600" rtl="0" eaLnBrk="1" latinLnBrk="0" hangingPunct="1">
              <a:lnSpc>
                <a:spcPct val="90000"/>
              </a:lnSpc>
              <a:spcBef>
                <a:spcPts val="2000"/>
              </a:spcBef>
              <a:buFont typeface="Arial" panose="020B0604020202020204" pitchFamily="34" charset="0"/>
              <a:buNone/>
              <a:defRPr sz="6400" kern="1200">
                <a:solidFill>
                  <a:schemeClr val="tx1"/>
                </a:solidFill>
                <a:latin typeface="+mn-lt"/>
                <a:ea typeface="+mn-ea"/>
                <a:cs typeface="+mn-cs"/>
              </a:defRPr>
            </a:lvl5pPr>
            <a:lvl6pPr marL="9144000" indent="0" algn="ctr" defTabSz="3657600" rtl="0" eaLnBrk="1" latinLnBrk="0" hangingPunct="1">
              <a:lnSpc>
                <a:spcPct val="90000"/>
              </a:lnSpc>
              <a:spcBef>
                <a:spcPts val="2000"/>
              </a:spcBef>
              <a:buFont typeface="Arial" panose="020B0604020202020204" pitchFamily="34" charset="0"/>
              <a:buNone/>
              <a:defRPr sz="6400" kern="1200">
                <a:solidFill>
                  <a:schemeClr val="tx1"/>
                </a:solidFill>
                <a:latin typeface="+mn-lt"/>
                <a:ea typeface="+mn-ea"/>
                <a:cs typeface="+mn-cs"/>
              </a:defRPr>
            </a:lvl6pPr>
            <a:lvl7pPr marL="10972800" indent="0" algn="ctr" defTabSz="3657600" rtl="0" eaLnBrk="1" latinLnBrk="0" hangingPunct="1">
              <a:lnSpc>
                <a:spcPct val="90000"/>
              </a:lnSpc>
              <a:spcBef>
                <a:spcPts val="2000"/>
              </a:spcBef>
              <a:buFont typeface="Arial" panose="020B0604020202020204" pitchFamily="34" charset="0"/>
              <a:buNone/>
              <a:defRPr sz="6400" kern="1200">
                <a:solidFill>
                  <a:schemeClr val="tx1"/>
                </a:solidFill>
                <a:latin typeface="+mn-lt"/>
                <a:ea typeface="+mn-ea"/>
                <a:cs typeface="+mn-cs"/>
              </a:defRPr>
            </a:lvl7pPr>
            <a:lvl8pPr marL="12801600" indent="0" algn="ctr" defTabSz="3657600" rtl="0" eaLnBrk="1" latinLnBrk="0" hangingPunct="1">
              <a:lnSpc>
                <a:spcPct val="90000"/>
              </a:lnSpc>
              <a:spcBef>
                <a:spcPts val="2000"/>
              </a:spcBef>
              <a:buFont typeface="Arial" panose="020B0604020202020204" pitchFamily="34" charset="0"/>
              <a:buNone/>
              <a:defRPr sz="6400" kern="1200">
                <a:solidFill>
                  <a:schemeClr val="tx1"/>
                </a:solidFill>
                <a:latin typeface="+mn-lt"/>
                <a:ea typeface="+mn-ea"/>
                <a:cs typeface="+mn-cs"/>
              </a:defRPr>
            </a:lvl8pPr>
            <a:lvl9pPr marL="14630400" indent="0" algn="ctr" defTabSz="3657600" rtl="0" eaLnBrk="1" latinLnBrk="0" hangingPunct="1">
              <a:lnSpc>
                <a:spcPct val="90000"/>
              </a:lnSpc>
              <a:spcBef>
                <a:spcPts val="2000"/>
              </a:spcBef>
              <a:buFont typeface="Arial" panose="020B0604020202020204" pitchFamily="34" charset="0"/>
              <a:buNone/>
              <a:defRPr sz="6400" kern="1200">
                <a:solidFill>
                  <a:schemeClr val="tx1"/>
                </a:solidFill>
                <a:latin typeface="+mn-lt"/>
                <a:ea typeface="+mn-ea"/>
                <a:cs typeface="+mn-cs"/>
              </a:defRPr>
            </a:lvl9pPr>
          </a:lstStyle>
          <a:p>
            <a:r>
              <a:rPr lang="en-US" sz="2200" b="1" dirty="0"/>
              <a:t>Figure 3. </a:t>
            </a:r>
            <a:r>
              <a:rPr lang="en-US" sz="2200" dirty="0"/>
              <a:t>Cajamarca at 3600 m. Photo by C. Diaz</a:t>
            </a:r>
          </a:p>
        </p:txBody>
      </p:sp>
    </p:spTree>
    <p:extLst>
      <p:ext uri="{BB962C8B-B14F-4D97-AF65-F5344CB8AC3E}">
        <p14:creationId xmlns:p14="http://schemas.microsoft.com/office/powerpoint/2010/main" val="10891310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solidFill>
          <a:schemeClr val="bg1"/>
        </a:solidFill>
        <a:ln w="31750" cmpd="thickThin">
          <a:solidFill>
            <a:schemeClr val="accent6">
              <a:lumMod val="50000"/>
            </a:schemeClr>
          </a:solidFill>
          <a:prstDash val="solid"/>
        </a:ln>
        <a:effectLst/>
      </a:spPr>
      <a:bodyPr wrap="square" lIns="240000" tIns="150000" rIns="240000" bIns="150000" rtlCol="0">
        <a:spAutoFit/>
      </a:bodyPr>
      <a:lstStyle>
        <a:defPPr algn="l">
          <a:defRPr sz="3000" b="1" dirty="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15085</TotalTime>
  <Words>1170</Words>
  <Application>Microsoft Office PowerPoint</Application>
  <PresentationFormat>Custom</PresentationFormat>
  <Paragraphs>33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Cooper Lyu</dc:creator>
  <cp:lastModifiedBy>Staff_Sutter</cp:lastModifiedBy>
  <cp:revision>43</cp:revision>
  <dcterms:created xsi:type="dcterms:W3CDTF">2018-02-09T20:10:23Z</dcterms:created>
  <dcterms:modified xsi:type="dcterms:W3CDTF">2018-05-01T12:02:50Z</dcterms:modified>
</cp:coreProperties>
</file>