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6576000" cy="29260800"/>
  <p:notesSz cx="9601200" cy="73152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B30F"/>
    <a:srgbClr val="EFC4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7" d="100"/>
          <a:sy n="17" d="100"/>
        </p:scale>
        <p:origin x="-366" y="95"/>
      </p:cViewPr>
      <p:guideLst>
        <p:guide orient="horz" pos="9216"/>
        <p:guide pos="115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9089815"/>
            <a:ext cx="31089600" cy="6272107"/>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6581120"/>
            <a:ext cx="25603200" cy="747776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A1591A-FAF7-0347-A750-CE646F1A285D}" type="datetimeFigureOut">
              <a:rPr lang="en-US" smtClean="0"/>
              <a:pPr/>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A1591A-FAF7-0347-A750-CE646F1A285D}" type="datetimeFigureOut">
              <a:rPr lang="en-US" smtClean="0"/>
              <a:pPr/>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171791"/>
            <a:ext cx="8229600" cy="249665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171791"/>
            <a:ext cx="24079200" cy="249665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A1591A-FAF7-0347-A750-CE646F1A285D}" type="datetimeFigureOut">
              <a:rPr lang="en-US" smtClean="0"/>
              <a:pPr/>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A1591A-FAF7-0347-A750-CE646F1A285D}" type="datetimeFigureOut">
              <a:rPr lang="en-US" smtClean="0"/>
              <a:pPr/>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2" y="18802775"/>
            <a:ext cx="31089600" cy="5811520"/>
          </a:xfrm>
        </p:spPr>
        <p:txBody>
          <a:bodyPr anchor="t"/>
          <a:lstStyle>
            <a:lvl1pPr algn="l">
              <a:defRPr sz="165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2" y="12401978"/>
            <a:ext cx="31089600" cy="6400798"/>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A1591A-FAF7-0347-A750-CE646F1A285D}" type="datetimeFigureOut">
              <a:rPr lang="en-US" smtClean="0"/>
              <a:pPr/>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6827522"/>
            <a:ext cx="16154400" cy="19310775"/>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592800" y="6827522"/>
            <a:ext cx="16154400" cy="19310775"/>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A1591A-FAF7-0347-A750-CE646F1A285D}" type="datetimeFigureOut">
              <a:rPr lang="en-US" smtClean="0"/>
              <a:pPr/>
              <a:t>5/29/2013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549816"/>
            <a:ext cx="16160752" cy="2729651"/>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1828800" y="9279467"/>
            <a:ext cx="16160752" cy="16858829"/>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2" y="6549816"/>
            <a:ext cx="16167100" cy="2729651"/>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18580102" y="9279467"/>
            <a:ext cx="16167100" cy="16858829"/>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A1591A-FAF7-0347-A750-CE646F1A285D}" type="datetimeFigureOut">
              <a:rPr lang="en-US" smtClean="0"/>
              <a:pPr/>
              <a:t>5/29/2013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A1591A-FAF7-0347-A750-CE646F1A285D}" type="datetimeFigureOut">
              <a:rPr lang="en-US" smtClean="0"/>
              <a:pPr/>
              <a:t>5/29/2013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A1591A-FAF7-0347-A750-CE646F1A285D}" type="datetimeFigureOut">
              <a:rPr lang="en-US" smtClean="0"/>
              <a:pPr/>
              <a:t>5/29/2013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2" y="1165013"/>
            <a:ext cx="12033252" cy="4958080"/>
          </a:xfrm>
        </p:spPr>
        <p:txBody>
          <a:bodyPr anchor="b"/>
          <a:lstStyle>
            <a:lvl1pPr algn="l">
              <a:defRPr sz="8200" b="1"/>
            </a:lvl1pPr>
          </a:lstStyle>
          <a:p>
            <a:r>
              <a:rPr lang="en-US" smtClean="0"/>
              <a:t>Click to edit Master title style</a:t>
            </a:r>
            <a:endParaRPr lang="en-US"/>
          </a:p>
        </p:txBody>
      </p:sp>
      <p:sp>
        <p:nvSpPr>
          <p:cNvPr id="3" name="Content Placeholder 2"/>
          <p:cNvSpPr>
            <a:spLocks noGrp="1"/>
          </p:cNvSpPr>
          <p:nvPr>
            <p:ph idx="1"/>
          </p:nvPr>
        </p:nvSpPr>
        <p:spPr>
          <a:xfrm>
            <a:off x="14300200" y="1165016"/>
            <a:ext cx="20447000" cy="24973282"/>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2" y="6123096"/>
            <a:ext cx="12033252" cy="20015202"/>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A1591A-FAF7-0347-A750-CE646F1A285D}" type="datetimeFigureOut">
              <a:rPr lang="en-US" smtClean="0"/>
              <a:pPr/>
              <a:t>5/29/2013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2" y="20482560"/>
            <a:ext cx="21945600" cy="2418082"/>
          </a:xfrm>
        </p:spPr>
        <p:txBody>
          <a:bodyPr anchor="b"/>
          <a:lstStyle>
            <a:lvl1pPr algn="l">
              <a:defRPr sz="8200" b="1"/>
            </a:lvl1pPr>
          </a:lstStyle>
          <a:p>
            <a:r>
              <a:rPr lang="en-US" smtClean="0"/>
              <a:t>Click to edit Master title style</a:t>
            </a:r>
            <a:endParaRPr lang="en-US"/>
          </a:p>
        </p:txBody>
      </p:sp>
      <p:sp>
        <p:nvSpPr>
          <p:cNvPr id="3" name="Picture Placeholder 2"/>
          <p:cNvSpPr>
            <a:spLocks noGrp="1"/>
          </p:cNvSpPr>
          <p:nvPr>
            <p:ph type="pic" idx="1"/>
          </p:nvPr>
        </p:nvSpPr>
        <p:spPr>
          <a:xfrm>
            <a:off x="7169152" y="2614507"/>
            <a:ext cx="21945600" cy="1755648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7169152" y="22900642"/>
            <a:ext cx="21945600" cy="3434078"/>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A1591A-FAF7-0347-A750-CE646F1A285D}" type="datetimeFigureOut">
              <a:rPr lang="en-US" smtClean="0"/>
              <a:pPr/>
              <a:t>5/29/2013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12D75-23DD-104B-AA06-ADA1DC6156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171789"/>
            <a:ext cx="32918400" cy="4876800"/>
          </a:xfrm>
          <a:prstGeom prst="rect">
            <a:avLst/>
          </a:prstGeom>
        </p:spPr>
        <p:txBody>
          <a:bodyPr vert="horz" lIns="376202" tIns="188101" rIns="376202" bIns="18810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28800" y="6827522"/>
            <a:ext cx="32918400" cy="19310775"/>
          </a:xfrm>
          <a:prstGeom prst="rect">
            <a:avLst/>
          </a:prstGeom>
        </p:spPr>
        <p:txBody>
          <a:bodyPr vert="horz" lIns="376202" tIns="188101" rIns="376202" bIns="1881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28800" y="27120429"/>
            <a:ext cx="8534400" cy="1557867"/>
          </a:xfrm>
          <a:prstGeom prst="rect">
            <a:avLst/>
          </a:prstGeom>
        </p:spPr>
        <p:txBody>
          <a:bodyPr vert="horz" lIns="376202" tIns="188101" rIns="376202" bIns="188101" rtlCol="0" anchor="ctr"/>
          <a:lstStyle>
            <a:lvl1pPr algn="l">
              <a:defRPr sz="4900">
                <a:solidFill>
                  <a:schemeClr val="tx1">
                    <a:tint val="75000"/>
                  </a:schemeClr>
                </a:solidFill>
              </a:defRPr>
            </a:lvl1pPr>
          </a:lstStyle>
          <a:p>
            <a:fld id="{CBA1591A-FAF7-0347-A750-CE646F1A285D}" type="datetimeFigureOut">
              <a:rPr lang="en-US" smtClean="0"/>
              <a:pPr/>
              <a:t>5/29/2013</a:t>
            </a:fld>
            <a:endParaRPr lang="en-US"/>
          </a:p>
        </p:txBody>
      </p:sp>
      <p:sp>
        <p:nvSpPr>
          <p:cNvPr id="5" name="Footer Placeholder 4"/>
          <p:cNvSpPr>
            <a:spLocks noGrp="1"/>
          </p:cNvSpPr>
          <p:nvPr>
            <p:ph type="ftr" sz="quarter" idx="3"/>
          </p:nvPr>
        </p:nvSpPr>
        <p:spPr>
          <a:xfrm>
            <a:off x="12496800" y="27120429"/>
            <a:ext cx="11582400" cy="1557867"/>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27120429"/>
            <a:ext cx="8534400" cy="1557867"/>
          </a:xfrm>
          <a:prstGeom prst="rect">
            <a:avLst/>
          </a:prstGeom>
        </p:spPr>
        <p:txBody>
          <a:bodyPr vert="horz" lIns="376202" tIns="188101" rIns="376202" bIns="188101" rtlCol="0" anchor="ctr"/>
          <a:lstStyle>
            <a:lvl1pPr algn="r">
              <a:defRPr sz="4900">
                <a:solidFill>
                  <a:schemeClr val="tx1">
                    <a:tint val="75000"/>
                  </a:schemeClr>
                </a:solidFill>
              </a:defRPr>
            </a:lvl1pPr>
          </a:lstStyle>
          <a:p>
            <a:fld id="{4FA12D75-23DD-104B-AA06-ADA1DC6156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39768" y="754919"/>
            <a:ext cx="32014443" cy="3573023"/>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190756" y="788512"/>
            <a:ext cx="34214338" cy="3539430"/>
          </a:xfrm>
          <a:prstGeom prst="rect">
            <a:avLst/>
          </a:prstGeom>
          <a:noFill/>
        </p:spPr>
        <p:txBody>
          <a:bodyPr wrap="square" rtlCol="0">
            <a:spAutoFit/>
          </a:bodyPr>
          <a:lstStyle/>
          <a:p>
            <a:pPr algn="ctr"/>
            <a:r>
              <a:rPr lang="en-US" sz="9200" dirty="0" smtClean="0">
                <a:latin typeface="Times New Roman"/>
              </a:rPr>
              <a:t>A Literary Comparison of Miguel de Cervantes and John Steinbeck</a:t>
            </a:r>
            <a:r>
              <a:rPr lang="en-US" sz="8000" dirty="0" smtClean="0">
                <a:latin typeface="Times New Roman"/>
              </a:rPr>
              <a:t/>
            </a:r>
            <a:br>
              <a:rPr lang="en-US" sz="8000" dirty="0" smtClean="0">
                <a:latin typeface="Times New Roman"/>
              </a:rPr>
            </a:br>
            <a:r>
              <a:rPr lang="en-US" sz="7200" dirty="0" smtClean="0">
                <a:latin typeface="Times New Roman"/>
              </a:rPr>
              <a:t>Scott Meyers</a:t>
            </a:r>
            <a:r>
              <a:rPr lang="en-US" sz="8000" dirty="0" smtClean="0">
                <a:latin typeface="Times New Roman"/>
              </a:rPr>
              <a:t/>
            </a:r>
            <a:br>
              <a:rPr lang="en-US" sz="8000" dirty="0" smtClean="0">
                <a:latin typeface="Times New Roman"/>
              </a:rPr>
            </a:br>
            <a:r>
              <a:rPr lang="en-US" sz="6000" dirty="0" smtClean="0">
                <a:latin typeface="Times New Roman"/>
              </a:rPr>
              <a:t>Hispanic Studies, Illinois Wesleyan University</a:t>
            </a:r>
            <a:endParaRPr lang="en-US" sz="6000" dirty="0">
              <a:latin typeface="Times New Roman"/>
            </a:endParaRPr>
          </a:p>
        </p:txBody>
      </p:sp>
      <p:sp>
        <p:nvSpPr>
          <p:cNvPr id="7" name="Rounded Rectangle 6"/>
          <p:cNvSpPr/>
          <p:nvPr/>
        </p:nvSpPr>
        <p:spPr>
          <a:xfrm>
            <a:off x="1190755" y="6451600"/>
            <a:ext cx="10399253" cy="6897152"/>
          </a:xfrm>
          <a:prstGeom prst="roundRect">
            <a:avLst/>
          </a:prstGeom>
          <a:solidFill>
            <a:schemeClr val="accent6"/>
          </a:solidFill>
          <a:scene3d>
            <a:camera prst="orthographicFront"/>
            <a:lightRig rig="threePt" dir="t"/>
          </a:scene3d>
          <a:sp3d extrusionH="254000" contourW="76200">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p:nvSpPr>
        <p:spPr>
          <a:xfrm>
            <a:off x="12780762" y="4974272"/>
            <a:ext cx="11430466" cy="7017306"/>
          </a:xfrm>
          <a:prstGeom prst="roundRect">
            <a:avLst/>
          </a:prstGeom>
          <a:solidFill>
            <a:schemeClr val="accent2"/>
          </a:solidFill>
          <a:scene3d>
            <a:camera prst="orthographicFront"/>
            <a:lightRig rig="threePt" dir="t"/>
          </a:scene3d>
          <a:sp3d extrusionH="254000" contourW="76200" prstMaterial="matte">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25208240" y="6451600"/>
            <a:ext cx="10196854" cy="6897152"/>
          </a:xfrm>
          <a:prstGeom prst="roundRect">
            <a:avLst/>
          </a:prstGeom>
          <a:solidFill>
            <a:schemeClr val="accent6"/>
          </a:solidFill>
          <a:scene3d>
            <a:camera prst="orthographicFront"/>
            <a:lightRig rig="threePt" dir="t"/>
          </a:scene3d>
          <a:sp3d extrusionH="254000" contourW="76200" prstMaterial="matte">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rot="16200000">
            <a:off x="10712846" y="14746750"/>
            <a:ext cx="15566307" cy="11430465"/>
          </a:xfrm>
          <a:prstGeom prst="roundRect">
            <a:avLst/>
          </a:prstGeom>
          <a:solidFill>
            <a:schemeClr val="accent6"/>
          </a:solidFill>
          <a:effectLst>
            <a:outerShdw blurRad="40000" dist="23000" dir="5400000" rotWithShape="0">
              <a:srgbClr val="000000">
                <a:alpha val="35000"/>
              </a:srgbClr>
            </a:outerShdw>
          </a:effectLst>
          <a:scene3d>
            <a:camera prst="orthographicFront"/>
            <a:lightRig rig="threePt" dir="t"/>
          </a:scene3d>
          <a:sp3d extrusionH="254000" contourW="76200" prstMaterial="matte">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1190755" y="20403191"/>
            <a:ext cx="10399253" cy="7841946"/>
          </a:xfrm>
          <a:prstGeom prst="roundRect">
            <a:avLst/>
          </a:prstGeom>
          <a:solidFill>
            <a:schemeClr val="accent6"/>
          </a:solidFill>
          <a:ln>
            <a:solidFill>
              <a:schemeClr val="accent6"/>
            </a:solidFill>
          </a:ln>
          <a:scene3d>
            <a:camera prst="orthographicFront"/>
            <a:lightRig rig="threePt" dir="t"/>
          </a:scene3d>
          <a:sp3d extrusionH="254000" contourW="76200" prstMaterial="matte">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p:nvSpPr>
        <p:spPr>
          <a:xfrm>
            <a:off x="25208240" y="20403191"/>
            <a:ext cx="10196853" cy="7841946"/>
          </a:xfrm>
          <a:prstGeom prst="roundRect">
            <a:avLst/>
          </a:prstGeom>
          <a:solidFill>
            <a:schemeClr val="accent6"/>
          </a:solidFill>
          <a:scene3d>
            <a:camera prst="orthographicFront"/>
            <a:lightRig rig="threePt" dir="t"/>
          </a:scene3d>
          <a:sp3d extrusionH="254000" contourW="76200" prstMaterial="matte">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2780765" y="12678828"/>
            <a:ext cx="11430466" cy="16927713"/>
          </a:xfrm>
          <a:prstGeom prst="rect">
            <a:avLst/>
          </a:prstGeom>
          <a:noFill/>
          <a:scene3d>
            <a:camera prst="orthographicFront"/>
            <a:lightRig rig="threePt" dir="t"/>
          </a:scene3d>
          <a:sp3d>
            <a:bevelT w="88900"/>
          </a:sp3d>
        </p:spPr>
        <p:txBody>
          <a:bodyPr wrap="square" rtlCol="0">
            <a:spAutoFit/>
          </a:bodyPr>
          <a:lstStyle/>
          <a:p>
            <a:pPr marL="0" lvl="1" algn="ctr"/>
            <a:r>
              <a:rPr lang="en-US" sz="6600" dirty="0" smtClean="0">
                <a:latin typeface="Times New Roman"/>
              </a:rPr>
              <a:t>Future Goals</a:t>
            </a:r>
            <a:endParaRPr lang="en-US" sz="4000" dirty="0" smtClean="0">
              <a:latin typeface="Times New Roman"/>
            </a:endParaRPr>
          </a:p>
          <a:p>
            <a:pPr marL="0" lvl="1" algn="ctr"/>
            <a:r>
              <a:rPr lang="en-US" sz="5400" dirty="0" smtClean="0">
                <a:latin typeface="Times New Roman"/>
              </a:rPr>
              <a:t>“</a:t>
            </a:r>
            <a:r>
              <a:rPr lang="en-US" sz="5400" dirty="0">
                <a:latin typeface="Times New Roman"/>
              </a:rPr>
              <a:t>Someday – we’re </a:t>
            </a:r>
            <a:r>
              <a:rPr lang="en-US" sz="5400" dirty="0" err="1">
                <a:latin typeface="Times New Roman"/>
              </a:rPr>
              <a:t>gonna</a:t>
            </a:r>
            <a:r>
              <a:rPr lang="en-US" sz="5400" dirty="0">
                <a:latin typeface="Times New Roman"/>
              </a:rPr>
              <a:t> get the jack together and we’re </a:t>
            </a:r>
            <a:r>
              <a:rPr lang="en-US" sz="5400" dirty="0" err="1">
                <a:latin typeface="Times New Roman"/>
              </a:rPr>
              <a:t>gonna</a:t>
            </a:r>
            <a:r>
              <a:rPr lang="en-US" sz="5400" dirty="0">
                <a:latin typeface="Times New Roman"/>
              </a:rPr>
              <a:t> have a little house and a couple of acres an’ a cow and some pigs and” “An’ live off the </a:t>
            </a:r>
            <a:r>
              <a:rPr lang="en-US" sz="5400" dirty="0" err="1">
                <a:latin typeface="Times New Roman"/>
              </a:rPr>
              <a:t>fatta</a:t>
            </a:r>
            <a:r>
              <a:rPr lang="en-US" sz="5400" dirty="0">
                <a:latin typeface="Times New Roman"/>
              </a:rPr>
              <a:t> the </a:t>
            </a:r>
            <a:r>
              <a:rPr lang="en-US" sz="5400" dirty="0" err="1">
                <a:latin typeface="Times New Roman"/>
              </a:rPr>
              <a:t>lan</a:t>
            </a:r>
            <a:r>
              <a:rPr lang="en-US" sz="5400" dirty="0">
                <a:latin typeface="Times New Roman"/>
              </a:rPr>
              <a:t>’,” </a:t>
            </a:r>
            <a:r>
              <a:rPr lang="en-US" sz="5400" dirty="0" err="1">
                <a:latin typeface="Times New Roman"/>
              </a:rPr>
              <a:t>Lennie</a:t>
            </a:r>
            <a:r>
              <a:rPr lang="en-US" sz="5400" dirty="0">
                <a:latin typeface="Times New Roman"/>
              </a:rPr>
              <a:t> shouted. “An’ have </a:t>
            </a:r>
            <a:r>
              <a:rPr lang="en-US" sz="5400" i="1" dirty="0">
                <a:latin typeface="Times New Roman"/>
              </a:rPr>
              <a:t>rabbits</a:t>
            </a:r>
            <a:r>
              <a:rPr lang="en-US" sz="5400" dirty="0">
                <a:latin typeface="Times New Roman"/>
              </a:rPr>
              <a:t>. Go on, George! Tell about what we’re </a:t>
            </a:r>
            <a:r>
              <a:rPr lang="en-US" sz="5400" dirty="0" err="1">
                <a:latin typeface="Times New Roman"/>
              </a:rPr>
              <a:t>gonna</a:t>
            </a:r>
            <a:r>
              <a:rPr lang="en-US" sz="5400" dirty="0">
                <a:latin typeface="Times New Roman"/>
              </a:rPr>
              <a:t> have in the garden and about the rabbits in the cages and about the rain in the winter and the stove, and how thick the cream is on the milk like you can hardly cut it. Tell about that, George” </a:t>
            </a:r>
            <a:r>
              <a:rPr lang="en-US" sz="5400" dirty="0" smtClean="0">
                <a:latin typeface="Times New Roman"/>
              </a:rPr>
              <a:t>(Steinbeck 14</a:t>
            </a:r>
            <a:r>
              <a:rPr lang="en-US" sz="5400" dirty="0">
                <a:latin typeface="Times New Roman"/>
              </a:rPr>
              <a:t>)</a:t>
            </a:r>
            <a:r>
              <a:rPr lang="en-US" sz="5400" dirty="0" smtClean="0">
                <a:latin typeface="Times New Roman"/>
              </a:rPr>
              <a:t>.</a:t>
            </a:r>
          </a:p>
          <a:p>
            <a:pPr marL="0" lvl="1" algn="ctr"/>
            <a:endParaRPr lang="en-US" sz="3600" dirty="0" smtClean="0">
              <a:latin typeface="Times New Roman"/>
            </a:endParaRPr>
          </a:p>
          <a:p>
            <a:pPr marL="0" lvl="1" algn="ctr"/>
            <a:r>
              <a:rPr lang="en-US" sz="5400" dirty="0" smtClean="0">
                <a:latin typeface="Times New Roman"/>
              </a:rPr>
              <a:t>“Mire </a:t>
            </a:r>
            <a:r>
              <a:rPr lang="en-US" sz="5400" dirty="0" err="1" smtClean="0">
                <a:latin typeface="Times New Roman"/>
              </a:rPr>
              <a:t>vuestra</a:t>
            </a:r>
            <a:r>
              <a:rPr lang="en-US" sz="5400" dirty="0" smtClean="0">
                <a:latin typeface="Times New Roman"/>
              </a:rPr>
              <a:t> </a:t>
            </a:r>
            <a:r>
              <a:rPr lang="en-US" sz="5400" dirty="0" err="1" smtClean="0">
                <a:latin typeface="Times New Roman"/>
              </a:rPr>
              <a:t>merced</a:t>
            </a:r>
            <a:r>
              <a:rPr lang="en-US" sz="5400" dirty="0" smtClean="0">
                <a:latin typeface="Times New Roman"/>
              </a:rPr>
              <a:t>, </a:t>
            </a:r>
            <a:r>
              <a:rPr lang="en-US" sz="5400" dirty="0" err="1" smtClean="0">
                <a:latin typeface="Times New Roman"/>
              </a:rPr>
              <a:t>señor</a:t>
            </a:r>
            <a:r>
              <a:rPr lang="en-US" sz="5400" dirty="0" smtClean="0">
                <a:latin typeface="Times New Roman"/>
              </a:rPr>
              <a:t> caballero andante, </a:t>
            </a:r>
            <a:r>
              <a:rPr lang="en-US" sz="5400" dirty="0" err="1" smtClean="0">
                <a:latin typeface="Times New Roman"/>
              </a:rPr>
              <a:t>que</a:t>
            </a:r>
            <a:r>
              <a:rPr lang="en-US" sz="5400" dirty="0" smtClean="0">
                <a:latin typeface="Times New Roman"/>
              </a:rPr>
              <a:t> no se le </a:t>
            </a:r>
            <a:r>
              <a:rPr lang="en-US" sz="5400" dirty="0" err="1" smtClean="0">
                <a:latin typeface="Times New Roman"/>
              </a:rPr>
              <a:t>olvide</a:t>
            </a:r>
            <a:r>
              <a:rPr lang="en-US" sz="5400" dirty="0" smtClean="0">
                <a:latin typeface="Times New Roman"/>
              </a:rPr>
              <a:t> lo </a:t>
            </a:r>
            <a:r>
              <a:rPr lang="en-US" sz="5400" dirty="0" err="1" smtClean="0">
                <a:latin typeface="Times New Roman"/>
              </a:rPr>
              <a:t>que</a:t>
            </a:r>
            <a:r>
              <a:rPr lang="en-US" sz="5400" dirty="0" smtClean="0">
                <a:latin typeface="Times New Roman"/>
              </a:rPr>
              <a:t> de la </a:t>
            </a:r>
            <a:r>
              <a:rPr lang="en-US" sz="5400" dirty="0" err="1" smtClean="0">
                <a:latin typeface="Times New Roman"/>
              </a:rPr>
              <a:t>ínsula</a:t>
            </a:r>
            <a:r>
              <a:rPr lang="en-US" sz="5400" dirty="0" smtClean="0">
                <a:latin typeface="Times New Roman"/>
              </a:rPr>
              <a:t> me </a:t>
            </a:r>
            <a:r>
              <a:rPr lang="en-US" sz="5400" dirty="0" err="1" smtClean="0">
                <a:latin typeface="Times New Roman"/>
              </a:rPr>
              <a:t>tiene</a:t>
            </a:r>
            <a:r>
              <a:rPr lang="en-US" sz="5400" dirty="0" smtClean="0">
                <a:latin typeface="Times New Roman"/>
              </a:rPr>
              <a:t> </a:t>
            </a:r>
            <a:r>
              <a:rPr lang="en-US" sz="5400" dirty="0" err="1" smtClean="0">
                <a:latin typeface="Times New Roman"/>
              </a:rPr>
              <a:t>prometido</a:t>
            </a:r>
            <a:r>
              <a:rPr lang="en-US" sz="5400" dirty="0" smtClean="0">
                <a:latin typeface="Times New Roman"/>
              </a:rPr>
              <a:t>, </a:t>
            </a:r>
            <a:r>
              <a:rPr lang="en-US" sz="5400" dirty="0" err="1" smtClean="0">
                <a:latin typeface="Times New Roman"/>
              </a:rPr>
              <a:t>que</a:t>
            </a:r>
            <a:r>
              <a:rPr lang="en-US" sz="5400" dirty="0" smtClean="0">
                <a:latin typeface="Times New Roman"/>
              </a:rPr>
              <a:t> </a:t>
            </a:r>
            <a:r>
              <a:rPr lang="en-US" sz="5400" dirty="0" err="1" smtClean="0">
                <a:latin typeface="Times New Roman"/>
              </a:rPr>
              <a:t>yo</a:t>
            </a:r>
            <a:r>
              <a:rPr lang="en-US" sz="5400" dirty="0" smtClean="0">
                <a:latin typeface="Times New Roman"/>
              </a:rPr>
              <a:t> la </a:t>
            </a:r>
            <a:r>
              <a:rPr lang="en-US" sz="5400" dirty="0" err="1" smtClean="0">
                <a:latin typeface="Times New Roman"/>
              </a:rPr>
              <a:t>sabré</a:t>
            </a:r>
            <a:r>
              <a:rPr lang="en-US" sz="5400" dirty="0" smtClean="0">
                <a:latin typeface="Times New Roman"/>
              </a:rPr>
              <a:t> </a:t>
            </a:r>
            <a:r>
              <a:rPr lang="en-US" sz="5400" dirty="0" err="1" smtClean="0">
                <a:latin typeface="Times New Roman"/>
              </a:rPr>
              <a:t>gobernar</a:t>
            </a:r>
            <a:r>
              <a:rPr lang="en-US" sz="5400" dirty="0" smtClean="0">
                <a:latin typeface="Times New Roman"/>
              </a:rPr>
              <a:t> </a:t>
            </a:r>
            <a:r>
              <a:rPr lang="en-US" sz="5400" dirty="0" err="1" smtClean="0">
                <a:latin typeface="Times New Roman"/>
              </a:rPr>
              <a:t>por</a:t>
            </a:r>
            <a:r>
              <a:rPr lang="en-US" sz="5400" dirty="0" smtClean="0">
                <a:latin typeface="Times New Roman"/>
              </a:rPr>
              <a:t> </a:t>
            </a:r>
            <a:r>
              <a:rPr lang="en-US" sz="5400" dirty="0" err="1" smtClean="0">
                <a:latin typeface="Times New Roman"/>
              </a:rPr>
              <a:t>grande</a:t>
            </a:r>
            <a:r>
              <a:rPr lang="en-US" sz="5400" dirty="0" smtClean="0">
                <a:latin typeface="Times New Roman"/>
              </a:rPr>
              <a:t> </a:t>
            </a:r>
            <a:r>
              <a:rPr lang="en-US" sz="5400" dirty="0" err="1" smtClean="0">
                <a:latin typeface="Times New Roman"/>
              </a:rPr>
              <a:t>que</a:t>
            </a:r>
            <a:r>
              <a:rPr lang="en-US" sz="5400" dirty="0" smtClean="0">
                <a:latin typeface="Times New Roman"/>
              </a:rPr>
              <a:t> sea” (Cervantes 60).</a:t>
            </a:r>
          </a:p>
          <a:p>
            <a:endParaRPr lang="en-US" dirty="0"/>
          </a:p>
        </p:txBody>
      </p:sp>
      <p:sp>
        <p:nvSpPr>
          <p:cNvPr id="14" name="TextBox 13"/>
          <p:cNvSpPr txBox="1"/>
          <p:nvPr/>
        </p:nvSpPr>
        <p:spPr>
          <a:xfrm>
            <a:off x="13258800" y="4974272"/>
            <a:ext cx="10439400" cy="6278642"/>
          </a:xfrm>
          <a:prstGeom prst="rect">
            <a:avLst/>
          </a:prstGeom>
          <a:noFill/>
        </p:spPr>
        <p:txBody>
          <a:bodyPr wrap="square" rtlCol="0">
            <a:spAutoFit/>
          </a:bodyPr>
          <a:lstStyle/>
          <a:p>
            <a:r>
              <a:rPr lang="en-US" sz="6600" dirty="0" smtClean="0">
                <a:latin typeface="Times New Roman"/>
              </a:rPr>
              <a:t>Scope of Research:                </a:t>
            </a:r>
            <a:r>
              <a:rPr lang="en-US" sz="4800" dirty="0" smtClean="0">
                <a:latin typeface="Times New Roman"/>
              </a:rPr>
              <a:t>The complicated and transformative friendship between George Milton and </a:t>
            </a:r>
            <a:r>
              <a:rPr lang="en-US" sz="4800" dirty="0" err="1" smtClean="0">
                <a:latin typeface="Times New Roman"/>
              </a:rPr>
              <a:t>Lennie</a:t>
            </a:r>
            <a:r>
              <a:rPr lang="en-US" sz="4800" dirty="0" smtClean="0">
                <a:latin typeface="Times New Roman"/>
              </a:rPr>
              <a:t> Small, the two protagonists in </a:t>
            </a:r>
            <a:r>
              <a:rPr lang="en-US" sz="4800" i="1" dirty="0" smtClean="0">
                <a:latin typeface="Times New Roman"/>
              </a:rPr>
              <a:t>Of Mice and Men</a:t>
            </a:r>
            <a:r>
              <a:rPr lang="en-US" sz="4800" dirty="0" smtClean="0">
                <a:latin typeface="Times New Roman"/>
              </a:rPr>
              <a:t>, reflects the friendship of  don Quijote and Sancho </a:t>
            </a:r>
            <a:r>
              <a:rPr lang="en-US" sz="4800" dirty="0" err="1" smtClean="0">
                <a:latin typeface="Times New Roman"/>
              </a:rPr>
              <a:t>Panza</a:t>
            </a:r>
            <a:r>
              <a:rPr lang="en-US" sz="4800" dirty="0" smtClean="0">
                <a:latin typeface="Times New Roman"/>
              </a:rPr>
              <a:t> in regard to the challenges they face and the dreams that drive their relationship.</a:t>
            </a:r>
            <a:endParaRPr lang="en-US" sz="6600" dirty="0">
              <a:latin typeface="Times New Roman"/>
            </a:endParaRPr>
          </a:p>
        </p:txBody>
      </p:sp>
      <p:sp>
        <p:nvSpPr>
          <p:cNvPr id="15" name="TextBox 14"/>
          <p:cNvSpPr txBox="1"/>
          <p:nvPr/>
        </p:nvSpPr>
        <p:spPr>
          <a:xfrm>
            <a:off x="1190755" y="4327942"/>
            <a:ext cx="10399253" cy="2123658"/>
          </a:xfrm>
          <a:prstGeom prst="rect">
            <a:avLst/>
          </a:prstGeom>
          <a:noFill/>
          <a:ln w="76200" cap="flat" cmpd="tri">
            <a:solidFill>
              <a:schemeClr val="tx1"/>
            </a:solidFill>
            <a:bevel/>
          </a:ln>
        </p:spPr>
        <p:txBody>
          <a:bodyPr wrap="square" rtlCol="0">
            <a:spAutoFit/>
          </a:bodyPr>
          <a:lstStyle/>
          <a:p>
            <a:pPr algn="ctr"/>
            <a:r>
              <a:rPr lang="en-US" sz="6600" i="1" dirty="0" smtClean="0">
                <a:latin typeface="Times New Roman"/>
              </a:rPr>
              <a:t>El </a:t>
            </a:r>
            <a:r>
              <a:rPr lang="en-US" sz="6600" i="1" dirty="0" err="1" smtClean="0">
                <a:latin typeface="Times New Roman"/>
              </a:rPr>
              <a:t>ingenioso</a:t>
            </a:r>
            <a:r>
              <a:rPr lang="en-US" sz="6600" i="1" dirty="0" smtClean="0">
                <a:latin typeface="Times New Roman"/>
              </a:rPr>
              <a:t> hidalgo don Quijote de la Mancha</a:t>
            </a:r>
            <a:endParaRPr lang="en-US" sz="6600" i="1" dirty="0">
              <a:latin typeface="Times New Roman"/>
            </a:endParaRPr>
          </a:p>
        </p:txBody>
      </p:sp>
      <p:sp>
        <p:nvSpPr>
          <p:cNvPr id="16" name="TextBox 15"/>
          <p:cNvSpPr txBox="1"/>
          <p:nvPr/>
        </p:nvSpPr>
        <p:spPr>
          <a:xfrm>
            <a:off x="25720291" y="4604940"/>
            <a:ext cx="9684800" cy="1107996"/>
          </a:xfrm>
          <a:prstGeom prst="rect">
            <a:avLst/>
          </a:prstGeom>
          <a:noFill/>
          <a:ln w="76200" cmpd="tri">
            <a:solidFill>
              <a:schemeClr val="tx1"/>
            </a:solidFill>
            <a:bevel/>
          </a:ln>
        </p:spPr>
        <p:txBody>
          <a:bodyPr wrap="square" rtlCol="0">
            <a:spAutoFit/>
          </a:bodyPr>
          <a:lstStyle/>
          <a:p>
            <a:pPr algn="ctr"/>
            <a:r>
              <a:rPr lang="en-US" sz="6600" i="1" dirty="0" smtClean="0">
                <a:latin typeface="Times New Roman"/>
              </a:rPr>
              <a:t>Of Mice and Men</a:t>
            </a:r>
            <a:endParaRPr lang="en-US" sz="6600" i="1" dirty="0">
              <a:latin typeface="Times New Roman"/>
            </a:endParaRPr>
          </a:p>
        </p:txBody>
      </p:sp>
      <p:sp>
        <p:nvSpPr>
          <p:cNvPr id="21" name="Rounded Rectangle 20"/>
          <p:cNvSpPr/>
          <p:nvPr/>
        </p:nvSpPr>
        <p:spPr>
          <a:xfrm>
            <a:off x="1190755" y="14310044"/>
            <a:ext cx="10399253" cy="4925128"/>
          </a:xfrm>
          <a:prstGeom prst="roundRect">
            <a:avLst/>
          </a:prstGeom>
          <a:solidFill>
            <a:schemeClr val="accent2"/>
          </a:solidFill>
          <a:scene3d>
            <a:camera prst="orthographicFront"/>
            <a:lightRig rig="threePt" dir="t"/>
          </a:scene3d>
          <a:sp3d extrusionH="254000" contourW="76200">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25208240" y="14310044"/>
            <a:ext cx="10196853" cy="4925128"/>
          </a:xfrm>
          <a:prstGeom prst="roundRect">
            <a:avLst/>
          </a:prstGeom>
          <a:solidFill>
            <a:schemeClr val="accent2"/>
          </a:solidFill>
          <a:scene3d>
            <a:camera prst="orthographicFront"/>
            <a:lightRig rig="threePt" dir="t"/>
          </a:scene3d>
          <a:sp3d extrusionH="254000" contourW="76200">
            <a:bevelT w="254000" h="2540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190755" y="6451600"/>
            <a:ext cx="10399253" cy="9233297"/>
          </a:xfrm>
          <a:prstGeom prst="rect">
            <a:avLst/>
          </a:prstGeom>
          <a:noFill/>
        </p:spPr>
        <p:txBody>
          <a:bodyPr wrap="square" rtlCol="0">
            <a:spAutoFit/>
          </a:bodyPr>
          <a:lstStyle/>
          <a:p>
            <a:pPr algn="ctr"/>
            <a:r>
              <a:rPr lang="en-US" sz="5400" dirty="0" smtClean="0">
                <a:latin typeface="Times New Roman"/>
              </a:rPr>
              <a:t>Relationship Between Protagonists</a:t>
            </a:r>
          </a:p>
          <a:p>
            <a:pPr>
              <a:buFont typeface="Wingdings" charset="2"/>
              <a:buChar char="ü"/>
            </a:pPr>
            <a:r>
              <a:rPr lang="en-US" sz="4800" dirty="0" smtClean="0">
                <a:latin typeface="Times New Roman"/>
              </a:rPr>
              <a:t>Quijote acts as an educator to Sancho. He teaches him the lifestyle of a knight-errant.</a:t>
            </a:r>
          </a:p>
          <a:p>
            <a:pPr>
              <a:buFont typeface="Wingdings" charset="2"/>
              <a:buChar char="ü"/>
            </a:pPr>
            <a:r>
              <a:rPr lang="en-US" sz="4800" dirty="0" smtClean="0">
                <a:latin typeface="Times New Roman"/>
              </a:rPr>
              <a:t>Both characters benefit from staying with each other. Quijote promises Sancho an island to govern and Sancho helps Quijote during his adventures.</a:t>
            </a:r>
          </a:p>
          <a:p>
            <a:pPr>
              <a:buFont typeface="Wingdings" charset="2"/>
              <a:buChar char="ü"/>
            </a:pPr>
            <a:r>
              <a:rPr lang="en-US" sz="4800" dirty="0" smtClean="0">
                <a:latin typeface="Times New Roman"/>
              </a:rPr>
              <a:t>Sancho gives Quijote advice.</a:t>
            </a:r>
          </a:p>
          <a:p>
            <a:endParaRPr lang="en-US" sz="4800" dirty="0" smtClean="0">
              <a:latin typeface="Times New Roman"/>
            </a:endParaRPr>
          </a:p>
          <a:p>
            <a:pPr algn="ctr"/>
            <a:endParaRPr lang="en-US" sz="5400" dirty="0" smtClean="0">
              <a:latin typeface="Times New Roman"/>
            </a:endParaRPr>
          </a:p>
          <a:p>
            <a:pPr algn="ctr">
              <a:buFont typeface="Wingdings" charset="2"/>
              <a:buChar char="ü"/>
            </a:pPr>
            <a:endParaRPr lang="en-US" sz="5400" dirty="0">
              <a:latin typeface="Times New Roman"/>
            </a:endParaRPr>
          </a:p>
        </p:txBody>
      </p:sp>
      <p:sp>
        <p:nvSpPr>
          <p:cNvPr id="24" name="TextBox 23"/>
          <p:cNvSpPr txBox="1"/>
          <p:nvPr/>
        </p:nvSpPr>
        <p:spPr>
          <a:xfrm>
            <a:off x="25489376" y="6349701"/>
            <a:ext cx="10196851" cy="9048631"/>
          </a:xfrm>
          <a:prstGeom prst="rect">
            <a:avLst/>
          </a:prstGeom>
          <a:noFill/>
        </p:spPr>
        <p:txBody>
          <a:bodyPr wrap="square" rtlCol="0">
            <a:spAutoFit/>
          </a:bodyPr>
          <a:lstStyle/>
          <a:p>
            <a:r>
              <a:rPr lang="en-US" sz="5400" dirty="0" smtClean="0">
                <a:latin typeface="Times New Roman"/>
              </a:rPr>
              <a:t>Relationship Between Protagonists</a:t>
            </a:r>
          </a:p>
          <a:p>
            <a:pPr>
              <a:buFont typeface="Wingdings" charset="2"/>
              <a:buChar char="ü"/>
            </a:pPr>
            <a:r>
              <a:rPr lang="en-US" sz="4800" dirty="0" smtClean="0">
                <a:latin typeface="Times New Roman"/>
              </a:rPr>
              <a:t>George is a fatherly figure to </a:t>
            </a:r>
            <a:r>
              <a:rPr lang="en-US" sz="4800" dirty="0" err="1" smtClean="0">
                <a:latin typeface="Times New Roman"/>
              </a:rPr>
              <a:t>Lennie</a:t>
            </a:r>
            <a:r>
              <a:rPr lang="en-US" sz="4800" dirty="0" smtClean="0">
                <a:latin typeface="Times New Roman"/>
              </a:rPr>
              <a:t>.</a:t>
            </a:r>
          </a:p>
          <a:p>
            <a:pPr>
              <a:buFont typeface="Wingdings" charset="2"/>
              <a:buChar char="ü"/>
            </a:pPr>
            <a:r>
              <a:rPr lang="en-US" sz="4800" dirty="0" smtClean="0">
                <a:latin typeface="Times New Roman"/>
              </a:rPr>
              <a:t>Both characters have a reason to stay with each other. George protects </a:t>
            </a:r>
            <a:r>
              <a:rPr lang="en-US" sz="4800" dirty="0" err="1" smtClean="0">
                <a:latin typeface="Times New Roman"/>
              </a:rPr>
              <a:t>Lennie</a:t>
            </a:r>
            <a:r>
              <a:rPr lang="en-US" sz="4800" dirty="0" smtClean="0">
                <a:latin typeface="Times New Roman"/>
              </a:rPr>
              <a:t> and </a:t>
            </a:r>
            <a:r>
              <a:rPr lang="en-US" sz="4800" dirty="0" err="1" smtClean="0">
                <a:latin typeface="Times New Roman"/>
              </a:rPr>
              <a:t>Lennie</a:t>
            </a:r>
            <a:r>
              <a:rPr lang="en-US" sz="4800" dirty="0" smtClean="0">
                <a:latin typeface="Times New Roman"/>
              </a:rPr>
              <a:t> makes George’s goal of attaining the American Dream more obtainable.</a:t>
            </a:r>
          </a:p>
          <a:p>
            <a:pPr algn="ctr"/>
            <a:r>
              <a:rPr lang="en-US" sz="4800" dirty="0" smtClean="0">
                <a:latin typeface="Times New Roman"/>
              </a:rPr>
              <a:t>“</a:t>
            </a:r>
            <a:r>
              <a:rPr lang="en-US" sz="4800" dirty="0">
                <a:latin typeface="Times New Roman"/>
              </a:rPr>
              <a:t>George </a:t>
            </a:r>
            <a:r>
              <a:rPr lang="en-US" sz="4800" dirty="0" err="1">
                <a:latin typeface="Times New Roman"/>
              </a:rPr>
              <a:t>wun’t</a:t>
            </a:r>
            <a:r>
              <a:rPr lang="en-US" sz="4800" dirty="0">
                <a:latin typeface="Times New Roman"/>
              </a:rPr>
              <a:t> go away and leave me, I know George </a:t>
            </a:r>
            <a:r>
              <a:rPr lang="en-US" sz="4800" dirty="0" err="1">
                <a:latin typeface="Times New Roman"/>
              </a:rPr>
              <a:t>wun’t</a:t>
            </a:r>
            <a:r>
              <a:rPr lang="en-US" sz="4800" dirty="0">
                <a:latin typeface="Times New Roman"/>
              </a:rPr>
              <a:t> do that” (73). </a:t>
            </a:r>
          </a:p>
          <a:p>
            <a:pPr>
              <a:buFont typeface="Wingdings" charset="2"/>
              <a:buChar char="ü"/>
            </a:pPr>
            <a:endParaRPr lang="en-US" sz="4800" dirty="0" smtClean="0">
              <a:latin typeface="Times New Roman"/>
            </a:endParaRPr>
          </a:p>
          <a:p>
            <a:pPr>
              <a:buFont typeface="Wingdings" charset="2"/>
              <a:buChar char="ü"/>
            </a:pPr>
            <a:endParaRPr lang="en-US" sz="4800" dirty="0" smtClean="0">
              <a:latin typeface="Times New Roman"/>
            </a:endParaRPr>
          </a:p>
          <a:p>
            <a:pPr>
              <a:buFont typeface="Wingdings" charset="2"/>
              <a:buChar char="ü"/>
            </a:pPr>
            <a:endParaRPr lang="en-US" sz="4800" dirty="0">
              <a:latin typeface="Times New Roman"/>
            </a:endParaRPr>
          </a:p>
        </p:txBody>
      </p:sp>
      <p:sp>
        <p:nvSpPr>
          <p:cNvPr id="25" name="TextBox 24"/>
          <p:cNvSpPr txBox="1"/>
          <p:nvPr/>
        </p:nvSpPr>
        <p:spPr>
          <a:xfrm>
            <a:off x="1190755" y="14310044"/>
            <a:ext cx="10399253" cy="923330"/>
          </a:xfrm>
          <a:prstGeom prst="rect">
            <a:avLst/>
          </a:prstGeom>
          <a:noFill/>
        </p:spPr>
        <p:txBody>
          <a:bodyPr wrap="square" rtlCol="0">
            <a:spAutoFit/>
          </a:bodyPr>
          <a:lstStyle/>
          <a:p>
            <a:pPr algn="ctr"/>
            <a:r>
              <a:rPr lang="en-US" sz="5400" dirty="0" smtClean="0">
                <a:latin typeface="Times New Roman"/>
              </a:rPr>
              <a:t>Insanity of Protagonist</a:t>
            </a:r>
            <a:endParaRPr lang="en-US" sz="5400" dirty="0">
              <a:latin typeface="Times New Roman"/>
            </a:endParaRPr>
          </a:p>
        </p:txBody>
      </p:sp>
      <p:sp>
        <p:nvSpPr>
          <p:cNvPr id="26" name="TextBox 25"/>
          <p:cNvSpPr txBox="1"/>
          <p:nvPr/>
        </p:nvSpPr>
        <p:spPr>
          <a:xfrm>
            <a:off x="25489376" y="14310044"/>
            <a:ext cx="9915715" cy="5816978"/>
          </a:xfrm>
          <a:prstGeom prst="rect">
            <a:avLst/>
          </a:prstGeom>
          <a:noFill/>
        </p:spPr>
        <p:txBody>
          <a:bodyPr wrap="square" rtlCol="0">
            <a:spAutoFit/>
          </a:bodyPr>
          <a:lstStyle/>
          <a:p>
            <a:pPr algn="ctr"/>
            <a:r>
              <a:rPr lang="en-US" sz="5400" dirty="0" smtClean="0">
                <a:latin typeface="Times New Roman"/>
              </a:rPr>
              <a:t>Insanity of Protagonist</a:t>
            </a:r>
          </a:p>
          <a:p>
            <a:pPr>
              <a:buFont typeface="Wingdings" charset="2"/>
              <a:buChar char="ü"/>
            </a:pPr>
            <a:r>
              <a:rPr lang="en-US" sz="5400" dirty="0" smtClean="0">
                <a:latin typeface="Times New Roman"/>
              </a:rPr>
              <a:t> </a:t>
            </a:r>
            <a:r>
              <a:rPr lang="en-US" sz="4800" dirty="0" err="1" smtClean="0">
                <a:latin typeface="Times New Roman"/>
              </a:rPr>
              <a:t>Lennie</a:t>
            </a:r>
            <a:r>
              <a:rPr lang="en-US" sz="4800" dirty="0" smtClean="0">
                <a:latin typeface="Times New Roman"/>
              </a:rPr>
              <a:t> has a mental handicap which leads some characters to think he is insane.</a:t>
            </a:r>
          </a:p>
          <a:p>
            <a:pPr marL="0" lvl="1" algn="ctr"/>
            <a:r>
              <a:rPr lang="en-US" sz="4000" dirty="0">
                <a:latin typeface="Times New Roman"/>
              </a:rPr>
              <a:t>“What rabbits?”</a:t>
            </a:r>
            <a:r>
              <a:rPr lang="en-US" sz="4000" dirty="0" smtClean="0">
                <a:latin typeface="Times New Roman"/>
              </a:rPr>
              <a:t> said </a:t>
            </a:r>
            <a:r>
              <a:rPr lang="en-US" sz="4000" dirty="0">
                <a:latin typeface="Times New Roman"/>
              </a:rPr>
              <a:t>Crooks. “We’re </a:t>
            </a:r>
            <a:r>
              <a:rPr lang="en-US" sz="4000" dirty="0" err="1">
                <a:latin typeface="Times New Roman"/>
              </a:rPr>
              <a:t>gonna</a:t>
            </a:r>
            <a:r>
              <a:rPr lang="en-US" sz="4000" dirty="0">
                <a:latin typeface="Times New Roman"/>
              </a:rPr>
              <a:t> have rabbits and a berry patch.” “You’re nuts,” said Crooks (73-74).</a:t>
            </a:r>
          </a:p>
          <a:p>
            <a:endParaRPr lang="en-US" sz="4800" dirty="0" smtClean="0">
              <a:latin typeface="Times New Roman"/>
            </a:endParaRPr>
          </a:p>
        </p:txBody>
      </p:sp>
      <p:sp>
        <p:nvSpPr>
          <p:cNvPr id="27" name="TextBox 26"/>
          <p:cNvSpPr txBox="1"/>
          <p:nvPr/>
        </p:nvSpPr>
        <p:spPr>
          <a:xfrm>
            <a:off x="25489376" y="20403191"/>
            <a:ext cx="9915718" cy="8309967"/>
          </a:xfrm>
          <a:prstGeom prst="rect">
            <a:avLst/>
          </a:prstGeom>
          <a:noFill/>
        </p:spPr>
        <p:txBody>
          <a:bodyPr wrap="square" rtlCol="0">
            <a:spAutoFit/>
          </a:bodyPr>
          <a:lstStyle/>
          <a:p>
            <a:pPr algn="ctr"/>
            <a:r>
              <a:rPr lang="en-US" sz="5400" dirty="0" smtClean="0">
                <a:latin typeface="Times New Roman"/>
              </a:rPr>
              <a:t>Future Dreams and Goals</a:t>
            </a:r>
          </a:p>
          <a:p>
            <a:pPr>
              <a:buFont typeface="Wingdings" charset="2"/>
              <a:buChar char="ü"/>
            </a:pPr>
            <a:r>
              <a:rPr lang="en-US" sz="4800" dirty="0" smtClean="0">
                <a:latin typeface="Times New Roman"/>
              </a:rPr>
              <a:t>George and </a:t>
            </a:r>
            <a:r>
              <a:rPr lang="en-US" sz="4800" dirty="0" err="1" smtClean="0">
                <a:latin typeface="Times New Roman"/>
              </a:rPr>
              <a:t>Lennie</a:t>
            </a:r>
            <a:r>
              <a:rPr lang="en-US" sz="4800" dirty="0" smtClean="0">
                <a:latin typeface="Times New Roman"/>
              </a:rPr>
              <a:t> both want the American Dream. They are driven by a piece of land.</a:t>
            </a:r>
          </a:p>
          <a:p>
            <a:pPr>
              <a:buFont typeface="Wingdings" charset="2"/>
              <a:buChar char="ü"/>
            </a:pPr>
            <a:r>
              <a:rPr lang="en-US" sz="4800" dirty="0" smtClean="0">
                <a:latin typeface="Times New Roman"/>
              </a:rPr>
              <a:t>They aim to lead a better life.</a:t>
            </a:r>
          </a:p>
          <a:p>
            <a:pPr>
              <a:buFont typeface="Wingdings" charset="2"/>
              <a:buChar char="ü"/>
            </a:pPr>
            <a:r>
              <a:rPr lang="en-US" sz="4800" dirty="0" err="1" smtClean="0">
                <a:latin typeface="Times New Roman"/>
              </a:rPr>
              <a:t>Lennie’s</a:t>
            </a:r>
            <a:r>
              <a:rPr lang="en-US" sz="4800" dirty="0" smtClean="0">
                <a:latin typeface="Times New Roman"/>
              </a:rPr>
              <a:t> ultimate goal is to be able to care for rabbits once he gets a piece of land with George.</a:t>
            </a:r>
          </a:p>
          <a:p>
            <a:pPr>
              <a:buFont typeface="Wingdings" charset="2"/>
              <a:buChar char="ü"/>
            </a:pPr>
            <a:r>
              <a:rPr lang="en-US" sz="4800" dirty="0" smtClean="0">
                <a:latin typeface="Times New Roman"/>
              </a:rPr>
              <a:t>They never achieve the American               Dream.</a:t>
            </a:r>
          </a:p>
          <a:p>
            <a:pPr>
              <a:buFont typeface="Wingdings" charset="2"/>
              <a:buChar char="ü"/>
            </a:pPr>
            <a:endParaRPr lang="en-US" sz="4800" dirty="0" smtClean="0">
              <a:latin typeface="Times New Roman"/>
            </a:endParaRPr>
          </a:p>
        </p:txBody>
      </p:sp>
      <p:sp>
        <p:nvSpPr>
          <p:cNvPr id="28" name="TextBox 27"/>
          <p:cNvSpPr txBox="1"/>
          <p:nvPr/>
        </p:nvSpPr>
        <p:spPr>
          <a:xfrm>
            <a:off x="1190755" y="20403191"/>
            <a:ext cx="10399253" cy="8494633"/>
          </a:xfrm>
          <a:prstGeom prst="rect">
            <a:avLst/>
          </a:prstGeom>
          <a:noFill/>
        </p:spPr>
        <p:txBody>
          <a:bodyPr wrap="square" rtlCol="0">
            <a:spAutoFit/>
          </a:bodyPr>
          <a:lstStyle/>
          <a:p>
            <a:pPr algn="ctr"/>
            <a:r>
              <a:rPr lang="en-US" sz="5400" dirty="0" smtClean="0">
                <a:latin typeface="Times New Roman"/>
              </a:rPr>
              <a:t>Future Dreams and Goals</a:t>
            </a:r>
          </a:p>
          <a:p>
            <a:pPr>
              <a:buFont typeface="Wingdings" charset="2"/>
              <a:buChar char="ü"/>
            </a:pPr>
            <a:r>
              <a:rPr lang="en-US" sz="5400" dirty="0" smtClean="0">
                <a:latin typeface="Times New Roman"/>
              </a:rPr>
              <a:t> </a:t>
            </a:r>
            <a:r>
              <a:rPr lang="en-US" sz="4800" dirty="0" smtClean="0">
                <a:latin typeface="Times New Roman"/>
              </a:rPr>
              <a:t>Sancho dreams of being governor of his own island. He is driven by a piece of land.</a:t>
            </a:r>
          </a:p>
          <a:p>
            <a:pPr>
              <a:buFont typeface="Wingdings" charset="2"/>
              <a:buChar char="ü"/>
            </a:pPr>
            <a:r>
              <a:rPr lang="en-US" sz="4800" dirty="0" err="1" smtClean="0">
                <a:latin typeface="Times New Roman"/>
              </a:rPr>
              <a:t>Sancho</a:t>
            </a:r>
            <a:r>
              <a:rPr lang="en-US" sz="4800" dirty="0" smtClean="0">
                <a:latin typeface="Times New Roman"/>
              </a:rPr>
              <a:t> and </a:t>
            </a:r>
            <a:r>
              <a:rPr lang="en-US" sz="4800" dirty="0" err="1" smtClean="0">
                <a:latin typeface="Times New Roman"/>
              </a:rPr>
              <a:t>Quijote</a:t>
            </a:r>
            <a:r>
              <a:rPr lang="en-US" sz="4800" dirty="0" smtClean="0">
                <a:latin typeface="Times New Roman"/>
              </a:rPr>
              <a:t> aim to lead a better life.</a:t>
            </a:r>
          </a:p>
          <a:p>
            <a:pPr>
              <a:buFont typeface="Wingdings" charset="2"/>
              <a:buChar char="ü"/>
            </a:pPr>
            <a:r>
              <a:rPr lang="en-US" sz="4800" dirty="0" err="1" smtClean="0">
                <a:latin typeface="Times New Roman"/>
              </a:rPr>
              <a:t>Quijote’s</a:t>
            </a:r>
            <a:r>
              <a:rPr lang="en-US" sz="4800" dirty="0" smtClean="0">
                <a:latin typeface="Times New Roman"/>
              </a:rPr>
              <a:t> goal is to marry and serve </a:t>
            </a:r>
            <a:r>
              <a:rPr lang="en-US" sz="4800" dirty="0" err="1" smtClean="0">
                <a:latin typeface="Times New Roman"/>
              </a:rPr>
              <a:t>Dulcinea</a:t>
            </a:r>
            <a:r>
              <a:rPr lang="en-US" sz="4800" dirty="0" smtClean="0">
                <a:latin typeface="Times New Roman"/>
              </a:rPr>
              <a:t>, a woman who never appears in the story.</a:t>
            </a:r>
          </a:p>
          <a:p>
            <a:pPr>
              <a:buFont typeface="Wingdings" charset="2"/>
              <a:buChar char="ü"/>
            </a:pPr>
            <a:r>
              <a:rPr lang="en-US" sz="4800" dirty="0" smtClean="0">
                <a:latin typeface="Times New Roman"/>
              </a:rPr>
              <a:t>Quijote never accomplishes this goal. </a:t>
            </a:r>
          </a:p>
          <a:p>
            <a:pPr>
              <a:buFont typeface="Wingdings" charset="2"/>
              <a:buChar char="ü"/>
            </a:pPr>
            <a:endParaRPr lang="en-US" sz="5400" dirty="0">
              <a:latin typeface="Times New Roman"/>
            </a:endParaRPr>
          </a:p>
        </p:txBody>
      </p:sp>
      <p:sp>
        <p:nvSpPr>
          <p:cNvPr id="29" name="TextBox 28"/>
          <p:cNvSpPr txBox="1"/>
          <p:nvPr/>
        </p:nvSpPr>
        <p:spPr>
          <a:xfrm>
            <a:off x="1190755" y="15398332"/>
            <a:ext cx="10061445" cy="4524315"/>
          </a:xfrm>
          <a:prstGeom prst="rect">
            <a:avLst/>
          </a:prstGeom>
          <a:noFill/>
        </p:spPr>
        <p:txBody>
          <a:bodyPr wrap="square" rtlCol="0">
            <a:spAutoFit/>
          </a:bodyPr>
          <a:lstStyle/>
          <a:p>
            <a:pPr>
              <a:buFont typeface="Wingdings" charset="2"/>
              <a:buChar char="ü"/>
            </a:pPr>
            <a:r>
              <a:rPr lang="en-US" sz="4800" dirty="0" smtClean="0">
                <a:latin typeface="Times New Roman"/>
              </a:rPr>
              <a:t>Quijote often finds himself in trouble because of his large imagination. Some find him insane because of his erratic actions and behavior.</a:t>
            </a:r>
          </a:p>
          <a:p>
            <a:pPr>
              <a:buFont typeface="Wingdings" charset="2"/>
              <a:buChar char="ü"/>
            </a:pPr>
            <a:endParaRPr lang="en-US" sz="4800" dirty="0" smtClean="0">
              <a:latin typeface="Times New Roman"/>
            </a:endParaRPr>
          </a:p>
          <a:p>
            <a:endParaRPr lang="en-US" sz="4800" dirty="0">
              <a:latin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TotalTime>
  <Words>511</Words>
  <Application>Microsoft Office PowerPoint</Application>
  <PresentationFormat>Custom</PresentationFormat>
  <Paragraphs>33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 Meyers</dc:creator>
  <cp:lastModifiedBy>Staff_Sutter</cp:lastModifiedBy>
  <cp:revision>8</cp:revision>
  <cp:lastPrinted>2013-05-29T14:44:47Z</cp:lastPrinted>
  <dcterms:created xsi:type="dcterms:W3CDTF">2013-04-15T01:11:29Z</dcterms:created>
  <dcterms:modified xsi:type="dcterms:W3CDTF">2013-05-29T14:48:10Z</dcterms:modified>
</cp:coreProperties>
</file>