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4" r:id="rId1"/>
  </p:sldMasterIdLst>
  <p:notesMasterIdLst>
    <p:notesMasterId r:id="rId15"/>
  </p:notesMasterIdLst>
  <p:sldIdLst>
    <p:sldId id="294" r:id="rId2"/>
    <p:sldId id="295" r:id="rId3"/>
    <p:sldId id="296" r:id="rId4"/>
    <p:sldId id="297" r:id="rId5"/>
    <p:sldId id="298" r:id="rId6"/>
    <p:sldId id="299" r:id="rId7"/>
    <p:sldId id="300" r:id="rId8"/>
    <p:sldId id="301" r:id="rId9"/>
    <p:sldId id="302" r:id="rId10"/>
    <p:sldId id="303" r:id="rId11"/>
    <p:sldId id="304" r:id="rId12"/>
    <p:sldId id="305" r:id="rId13"/>
    <p:sldId id="306" r:id="rId14"/>
  </p:sldIdLst>
  <p:sldSz cx="9144000" cy="5143500" type="screen16x9"/>
  <p:notesSz cx="6858000" cy="9144000"/>
  <p:embeddedFontLst>
    <p:embeddedFont>
      <p:font typeface="Open Sans" panose="020B0604020202020204" charset="0"/>
      <p:regular r:id="rId16"/>
      <p:bold r:id="rId17"/>
      <p:italic r:id="rId18"/>
      <p:boldItalic r:id="rId19"/>
    </p:embeddedFont>
    <p:embeddedFont>
      <p:font typeface="Droid Sans" panose="020B0604020202020204" charset="0"/>
      <p:regular r:id="rId20"/>
      <p:bold r:id="rId21"/>
    </p:embeddedFont>
    <p:embeddedFont>
      <p:font typeface="Economica"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BD3F7316-1CBB-4F34-957B-482F15880FDD}">
  <a:tblStyle styleId="{BD3F7316-1CBB-4F34-957B-482F15880FDD}" styleName="Table_0"/>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94660"/>
  </p:normalViewPr>
  <p:slideViewPr>
    <p:cSldViewPr>
      <p:cViewPr>
        <p:scale>
          <a:sx n="142" d="100"/>
          <a:sy n="142" d="100"/>
        </p:scale>
        <p:origin x="-108" y="-132"/>
      </p:cViewPr>
      <p:guideLst>
        <p:guide orient="horz" pos="1620"/>
        <p:guide pos="2880"/>
      </p:guideLst>
    </p:cSldViewPr>
  </p:slideViewPr>
  <p:notesTextViewPr>
    <p:cViewPr>
      <p:scale>
        <a:sx n="1" d="1"/>
        <a:sy n="1" d="1"/>
      </p:scale>
      <p:origin x="0" y="0"/>
    </p:cViewPr>
  </p:notesTextViewPr>
  <p:notesViewPr>
    <p:cSldViewPr>
      <p:cViewPr varScale="1">
        <p:scale>
          <a:sx n="86" d="100"/>
          <a:sy n="86" d="100"/>
        </p:scale>
        <p:origin x="-312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a:endParaRPr/>
          </a:p>
        </p:txBody>
      </p:sp>
    </p:spTree>
    <p:extLst>
      <p:ext uri="{BB962C8B-B14F-4D97-AF65-F5344CB8AC3E}">
        <p14:creationId xmlns:p14="http://schemas.microsoft.com/office/powerpoint/2010/main" val="298898838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Shape 4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7" name="Shape 43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Shape 4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1" name="Shape 49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Shape 4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6" name="Shape 4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Vishnu</a:t>
            </a:r>
          </a:p>
          <a:p>
            <a:pPr lvl="0">
              <a:spcBef>
                <a:spcPts val="0"/>
              </a:spcBef>
              <a:buNone/>
            </a:pPr>
            <a:r>
              <a:rPr lang="en"/>
              <a:t>explain SASA and Holi to white ppl</a:t>
            </a:r>
          </a:p>
          <a:p>
            <a:pPr lvl="0">
              <a:spcBef>
                <a:spcPts val="0"/>
              </a:spcBef>
              <a:buNone/>
            </a:pPr>
            <a:r>
              <a:rPr lang="en"/>
              <a:t>Extra items: 200 dollars...we need 500 can’t get 300 from food or decorations</a:t>
            </a:r>
          </a:p>
          <a:p>
            <a:pPr lvl="0">
              <a:spcBef>
                <a:spcPts val="0"/>
              </a:spcBef>
              <a:buNone/>
            </a:pPr>
            <a:r>
              <a:rPr lang="en"/>
              <a:t>Other clubs, like equestrian club (2 ppl vs campus wide event), get money to travel to their events...we couldn’t even get money for rice powder</a:t>
            </a:r>
          </a:p>
          <a:p>
            <a:pPr lvl="0">
              <a:spcBef>
                <a:spcPts val="0"/>
              </a:spcBef>
              <a:buNone/>
            </a:pPr>
            <a:r>
              <a:rPr lang="en"/>
              <a:t>We also don’t know a lot about student senate, which is another problem</a:t>
            </a:r>
          </a:p>
          <a:p>
            <a:pPr lvl="0">
              <a:spcBef>
                <a:spcPts val="0"/>
              </a:spcBef>
              <a:buNone/>
            </a:pPr>
            <a:r>
              <a:rPr lang="en"/>
              <a:t>We’re glad we have CAB, but ppl don’t know what is going on </a:t>
            </a:r>
          </a:p>
          <a:p>
            <a:pPr lvl="0">
              <a:spcBef>
                <a:spcPts val="0"/>
              </a:spcBef>
              <a:buNone/>
            </a:pPr>
            <a:r>
              <a:rPr lang="en"/>
              <a:t>WE WANT TO BE INCLUDED ON THIS CAMPUS, NOT JUST TOLERATED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Shape 5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2" name="Shape 5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Shape 5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8" name="Shape 5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White students will learn to be more accepting of others who are not like themselves. They will become more well-rounded people in their workplace because they can work in a diverse climate outside of Wesleyan. </a:t>
            </a:r>
          </a:p>
          <a:p>
            <a:pPr lvl="0">
              <a:spcBef>
                <a:spcPts val="0"/>
              </a:spcBef>
              <a:buNone/>
            </a:pPr>
            <a:endParaRPr/>
          </a:p>
          <a:p>
            <a:pPr lvl="0">
              <a:spcBef>
                <a:spcPts val="0"/>
              </a:spcBef>
              <a:buNone/>
            </a:pPr>
            <a:r>
              <a:rPr lang="en"/>
              <a:t>They want us on the brochures when we’re smiling and happy, but they don’t do anything when we’re hurting </a:t>
            </a:r>
          </a:p>
          <a:p>
            <a:pPr lvl="0">
              <a:spcBef>
                <a:spcPts val="0"/>
              </a:spcBef>
              <a:buNone/>
            </a:pPr>
            <a:r>
              <a:rPr lang="en"/>
              <a:t>They want us here as statistics but they don’t value us as people</a:t>
            </a:r>
          </a:p>
          <a:p>
            <a:pPr lvl="0">
              <a:spcBef>
                <a:spcPts val="0"/>
              </a:spcBef>
              <a:buNone/>
            </a:pPr>
            <a:endParaRPr/>
          </a:p>
          <a:p>
            <a:pPr lvl="0">
              <a:spcBef>
                <a:spcPts val="0"/>
              </a:spcBef>
              <a:buNone/>
            </a:pPr>
            <a:r>
              <a:rPr lang="en"/>
              <a:t>We pay just as much as other students to go to this school so it doesn’t make any sense for us to have to go through as much as we do, which a big reason towards why a lot of students leave (I actually strongly considered leaving but I decided to stay and change the campus for other students) </a:t>
            </a:r>
          </a:p>
          <a:p>
            <a:pPr lvl="0">
              <a:spcBef>
                <a:spcPts val="0"/>
              </a:spcBef>
              <a:buNone/>
            </a:pPr>
            <a:endParaRPr/>
          </a:p>
          <a:p>
            <a:pPr lvl="0">
              <a:spcBef>
                <a:spcPts val="0"/>
              </a:spcBef>
              <a:buNone/>
            </a:pPr>
            <a:r>
              <a:rPr lang="en"/>
              <a:t>Progress cannot be assumed, we aren’t up here to be pitied we want to be heard, and we want to see action. We appreciate all the program and initiatives that are in place, but we not only want them to do and be more, we need them to. </a:t>
            </a:r>
          </a:p>
          <a:p>
            <a:pPr lvl="0">
              <a:spcBef>
                <a:spcPts val="0"/>
              </a:spcBef>
              <a:buNone/>
            </a:pPr>
            <a:endParaRPr/>
          </a:p>
          <a:p>
            <a:pPr lvl="0">
              <a:spcBef>
                <a:spcPts val="0"/>
              </a:spcBef>
              <a:buNone/>
            </a:pPr>
            <a:r>
              <a:rPr lang="en"/>
              <a:t>WE WELCOME ALL REPLIES BIH</a:t>
            </a:r>
          </a:p>
          <a:p>
            <a:pPr lvl="0">
              <a:spcBef>
                <a:spcPts val="0"/>
              </a:spcBef>
              <a:buNone/>
            </a:pPr>
            <a:endParaRPr/>
          </a:p>
          <a:p>
            <a:pPr lvl="0">
              <a:spcBef>
                <a:spcPts val="0"/>
              </a:spcBef>
              <a:buNone/>
            </a:pPr>
            <a:r>
              <a:rPr lang="en"/>
              <a:t> </a:t>
            </a:r>
          </a:p>
          <a:p>
            <a:pPr lvl="0">
              <a:spcBef>
                <a:spcPts val="0"/>
              </a:spcBef>
              <a:buNone/>
            </a:pPr>
            <a:endParaRPr/>
          </a:p>
          <a:p>
            <a:pPr lvl="0">
              <a:spcBef>
                <a:spcPts val="0"/>
              </a:spcBef>
              <a:buNone/>
            </a:pPr>
            <a:endParaRPr/>
          </a:p>
          <a:p>
            <a:pPr lvl="0">
              <a:spcBef>
                <a:spcPts val="0"/>
              </a:spcBef>
              <a:buNone/>
            </a:pPr>
            <a:endParaRPr/>
          </a:p>
          <a:p>
            <a:pPr lvl="0">
              <a:spcBef>
                <a:spcPts val="0"/>
              </a:spcBef>
              <a:buNone/>
            </a:pPr>
            <a:r>
              <a:rPr lang="en"/>
              <a:t> </a:t>
            </a:r>
          </a:p>
          <a:p>
            <a:pPr lvl="0">
              <a:spcBef>
                <a:spcPts val="0"/>
              </a:spcBef>
              <a:buNone/>
            </a:pPr>
            <a:endParaRPr/>
          </a:p>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Shape 4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2" name="Shape 4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Shape 4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7" name="Shape 44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457200" lvl="0" indent="-298450" rtl="0">
              <a:lnSpc>
                <a:spcPct val="115000"/>
              </a:lnSpc>
              <a:spcBef>
                <a:spcPts val="0"/>
              </a:spcBef>
              <a:buClr>
                <a:schemeClr val="dk1"/>
              </a:buClr>
              <a:buSzPct val="100000"/>
              <a:buAutoNum type="arabicPeriod"/>
            </a:pPr>
            <a:r>
              <a:rPr lang="en">
                <a:solidFill>
                  <a:schemeClr val="dk1"/>
                </a:solidFill>
              </a:rPr>
              <a:t>As I briefly mentioned earlier, (As I’ll address more in depth later,) Wesleyan has had a long history with activism and issues regarding diversity. As I was searching through the archives I noticed several overlapping themes when it comes to some of the concerns current MALANA students are facing at Wesleyan today. So, before we get into the presentation, we thought it would be constructive to talk about some parallels and differences between Wesleyan in the 60s-80s and Wesleyan currently. </a:t>
            </a:r>
          </a:p>
          <a:p>
            <a:pPr marL="914400" lvl="1" indent="-298450" rtl="0">
              <a:lnSpc>
                <a:spcPct val="115000"/>
              </a:lnSpc>
              <a:spcBef>
                <a:spcPts val="0"/>
              </a:spcBef>
              <a:buClr>
                <a:schemeClr val="dk1"/>
              </a:buClr>
              <a:buSzPct val="100000"/>
              <a:buAutoNum type="alphaLcPeriod"/>
            </a:pPr>
            <a:r>
              <a:rPr lang="en">
                <a:solidFill>
                  <a:schemeClr val="dk1"/>
                </a:solidFill>
              </a:rPr>
              <a:t>Low rates of faculty of color </a:t>
            </a:r>
          </a:p>
          <a:p>
            <a:pPr marL="1371600" lvl="2" indent="-298450" rtl="0">
              <a:lnSpc>
                <a:spcPct val="115000"/>
              </a:lnSpc>
              <a:spcBef>
                <a:spcPts val="0"/>
              </a:spcBef>
              <a:buClr>
                <a:schemeClr val="dk1"/>
              </a:buClr>
              <a:buSzPct val="100000"/>
              <a:buAutoNum type="romanLcPeriod"/>
            </a:pPr>
            <a:r>
              <a:rPr lang="en">
                <a:solidFill>
                  <a:schemeClr val="dk1"/>
                </a:solidFill>
              </a:rPr>
              <a:t>Specifically no tenured professors of color </a:t>
            </a:r>
          </a:p>
          <a:p>
            <a:pPr marL="1371600" lvl="2" indent="-298450" rtl="0">
              <a:lnSpc>
                <a:spcPct val="115000"/>
              </a:lnSpc>
              <a:spcBef>
                <a:spcPts val="0"/>
              </a:spcBef>
              <a:buClr>
                <a:schemeClr val="dk1"/>
              </a:buClr>
              <a:buSzPct val="100000"/>
              <a:buAutoNum type="romanLcPeriod"/>
            </a:pPr>
            <a:r>
              <a:rPr lang="en">
                <a:solidFill>
                  <a:schemeClr val="dk1"/>
                </a:solidFill>
              </a:rPr>
              <a:t>BSU sent a list of demands to President Eckley and requested that 10% of the faculty be African-American</a:t>
            </a:r>
          </a:p>
          <a:p>
            <a:pPr marL="914400" lvl="1" indent="-298450" rtl="0">
              <a:lnSpc>
                <a:spcPct val="115000"/>
              </a:lnSpc>
              <a:spcBef>
                <a:spcPts val="0"/>
              </a:spcBef>
              <a:buClr>
                <a:schemeClr val="dk1"/>
              </a:buClr>
              <a:buSzPct val="100000"/>
              <a:buAutoNum type="alphaLcPeriod"/>
            </a:pPr>
            <a:r>
              <a:rPr lang="en">
                <a:solidFill>
                  <a:schemeClr val="dk1"/>
                </a:solidFill>
              </a:rPr>
              <a:t>Classes surrounding and specifically centered on topics of diversity are almost non-existent </a:t>
            </a:r>
          </a:p>
          <a:p>
            <a:pPr marL="914400" lvl="1" indent="-298450" rtl="0">
              <a:lnSpc>
                <a:spcPct val="115000"/>
              </a:lnSpc>
              <a:spcBef>
                <a:spcPts val="0"/>
              </a:spcBef>
              <a:buClr>
                <a:schemeClr val="dk1"/>
              </a:buClr>
              <a:buSzPct val="100000"/>
              <a:buAutoNum type="alphaLcPeriod"/>
            </a:pPr>
            <a:r>
              <a:rPr lang="en">
                <a:solidFill>
                  <a:schemeClr val="dk1"/>
                </a:solidFill>
              </a:rPr>
              <a:t>(However,) The amount of African American students alone was significantly higher than it is currently, in 1970 there were 75 incoming freshman who identified as African American. </a:t>
            </a:r>
          </a:p>
          <a:p>
            <a:pPr marL="1371600" lvl="2" indent="-228600" rtl="0">
              <a:lnSpc>
                <a:spcPct val="115000"/>
              </a:lnSpc>
              <a:spcBef>
                <a:spcPts val="0"/>
              </a:spcBef>
              <a:buClr>
                <a:schemeClr val="dk1"/>
              </a:buClr>
              <a:buAutoNum type="romanLcPeriod"/>
            </a:pPr>
            <a:r>
              <a:rPr lang="en">
                <a:solidFill>
                  <a:schemeClr val="dk1"/>
                </a:solidFill>
              </a:rPr>
              <a:t>This is way higher than it is now, and that 75 isn’t including other students of color. Just African- American students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Shape 4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2" name="Shape 4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Shape 4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9" name="Shape 4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Breanna- Discuss the slide </a:t>
            </a:r>
          </a:p>
          <a:p>
            <a:pPr lvl="0">
              <a:spcBef>
                <a:spcPts val="0"/>
              </a:spcBef>
              <a:buNone/>
            </a:pPr>
            <a:r>
              <a:rPr lang="en"/>
              <a:t>Enforcement of policies when professors or students are reported for being bias</a:t>
            </a:r>
          </a:p>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Shape 4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5" name="Shape 4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Jill- Discuss slide + share a personal experience </a:t>
            </a:r>
          </a:p>
          <a:p>
            <a:pPr lvl="0">
              <a:spcBef>
                <a:spcPts val="0"/>
              </a:spcBef>
              <a:buNone/>
            </a:pPr>
            <a:r>
              <a:rPr lang="en"/>
              <a:t>Everyone else will just share a personal experience </a:t>
            </a:r>
          </a:p>
          <a:p>
            <a:pPr lvl="0">
              <a:spcBef>
                <a:spcPts val="0"/>
              </a:spcBef>
              <a:buNone/>
            </a:pPr>
            <a:r>
              <a:rPr lang="en"/>
              <a:t>Khayla: </a:t>
            </a:r>
          </a:p>
          <a:p>
            <a:pPr marL="457200" lvl="0" indent="-228600" rtl="0">
              <a:spcBef>
                <a:spcPts val="0"/>
              </a:spcBef>
            </a:pPr>
            <a:r>
              <a:rPr lang="en"/>
              <a:t>People have been surprised that I had a father in my life.</a:t>
            </a:r>
          </a:p>
          <a:p>
            <a:pPr marL="0" lvl="0" indent="0" rtl="0">
              <a:spcBef>
                <a:spcPts val="0"/>
              </a:spcBef>
              <a:buNone/>
            </a:pPr>
            <a:endParaRPr/>
          </a:p>
          <a:p>
            <a:pPr marL="0" lvl="0" indent="0" rtl="0">
              <a:spcBef>
                <a:spcPts val="0"/>
              </a:spcBef>
              <a:buNone/>
            </a:pPr>
            <a:r>
              <a:rPr lang="en"/>
              <a:t>We’re all bystanders to the issues we don’t address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Shape 4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2" name="Shape 4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Shape 4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7" name="Shape 4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Shape 4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5" name="Shape 4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Breanna- A potential phone-a-thon for students of color specifically </a:t>
            </a:r>
          </a:p>
          <a:p>
            <a:pPr lvl="0" rtl="0">
              <a:spcBef>
                <a:spcPts val="0"/>
              </a:spcBef>
              <a:buNone/>
            </a:pPr>
            <a:r>
              <a:rPr lang="en"/>
              <a:t>Monica: </a:t>
            </a:r>
          </a:p>
          <a:p>
            <a:pPr lvl="0" rtl="0">
              <a:spcBef>
                <a:spcPts val="0"/>
              </a:spcBef>
              <a:buNone/>
            </a:pPr>
            <a:r>
              <a:rPr lang="en"/>
              <a:t>Better recruitment programs for students of color- ex: tu universidad</a:t>
            </a:r>
          </a:p>
          <a:p>
            <a:pPr lvl="0" rtl="0">
              <a:spcBef>
                <a:spcPts val="0"/>
              </a:spcBef>
              <a:buNone/>
            </a:pPr>
            <a:r>
              <a:rPr lang="en"/>
              <a:t>Advisor board- there needs to be visible results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45"/>
        <p:cNvGrpSpPr/>
        <p:nvPr/>
      </p:nvGrpSpPr>
      <p:grpSpPr>
        <a:xfrm>
          <a:off x="0" y="0"/>
          <a:ext cx="0" cy="0"/>
          <a:chOff x="0" y="0"/>
          <a:chExt cx="0" cy="0"/>
        </a:xfrm>
      </p:grpSpPr>
      <p:sp>
        <p:nvSpPr>
          <p:cNvPr id="146" name="Shape 146"/>
          <p:cNvSpPr/>
          <p:nvPr/>
        </p:nvSpPr>
        <p:spPr>
          <a:xfrm>
            <a:off x="2744012" y="756700"/>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47" name="Shape 147"/>
          <p:cNvSpPr/>
          <p:nvPr/>
        </p:nvSpPr>
        <p:spPr>
          <a:xfrm rot="10800000">
            <a:off x="5318350" y="32667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48" name="Shape 148"/>
          <p:cNvSpPr txBox="1">
            <a:spLocks noGrp="1"/>
          </p:cNvSpPr>
          <p:nvPr>
            <p:ph type="ctrTitle"/>
          </p:nvPr>
        </p:nvSpPr>
        <p:spPr>
          <a:xfrm>
            <a:off x="3044700" y="1444255"/>
            <a:ext cx="3054600" cy="1537199"/>
          </a:xfrm>
          <a:prstGeom prst="rect">
            <a:avLst/>
          </a:prstGeom>
        </p:spPr>
        <p:txBody>
          <a:bodyPr lIns="91425" tIns="91425" rIns="91425" bIns="91425" anchor="b"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49" name="Shape 149"/>
          <p:cNvSpPr txBox="1">
            <a:spLocks noGrp="1"/>
          </p:cNvSpPr>
          <p:nvPr>
            <p:ph type="subTitle" idx="1"/>
          </p:nvPr>
        </p:nvSpPr>
        <p:spPr>
          <a:xfrm>
            <a:off x="3044700" y="3116580"/>
            <a:ext cx="3054600" cy="701400"/>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a:endParaRPr/>
          </a:p>
        </p:txBody>
      </p:sp>
      <p:sp>
        <p:nvSpPr>
          <p:cNvPr id="150" name="Shape 15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187"/>
        <p:cNvGrpSpPr/>
        <p:nvPr/>
      </p:nvGrpSpPr>
      <p:grpSpPr>
        <a:xfrm>
          <a:off x="0" y="0"/>
          <a:ext cx="0" cy="0"/>
          <a:chOff x="0" y="0"/>
          <a:chExt cx="0" cy="0"/>
        </a:xfrm>
      </p:grpSpPr>
      <p:sp>
        <p:nvSpPr>
          <p:cNvPr id="188" name="Shape 188"/>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189" name="Shape 189"/>
          <p:cNvSpPr txBox="1">
            <a:spLocks noGrp="1"/>
          </p:cNvSpPr>
          <p:nvPr>
            <p:ph type="title"/>
          </p:nvPr>
        </p:nvSpPr>
        <p:spPr>
          <a:xfrm>
            <a:off x="311700" y="957125"/>
            <a:ext cx="8520600" cy="2128800"/>
          </a:xfrm>
          <a:prstGeom prst="rect">
            <a:avLst/>
          </a:prstGeom>
        </p:spPr>
        <p:txBody>
          <a:bodyPr lIns="91425" tIns="91425" rIns="91425" bIns="91425" anchor="ctr" anchorCtr="0"/>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a:endParaRPr/>
          </a:p>
        </p:txBody>
      </p:sp>
      <p:sp>
        <p:nvSpPr>
          <p:cNvPr id="190" name="Shape 190"/>
          <p:cNvSpPr txBox="1">
            <a:spLocks noGrp="1"/>
          </p:cNvSpPr>
          <p:nvPr>
            <p:ph type="body" idx="1"/>
          </p:nvPr>
        </p:nvSpPr>
        <p:spPr>
          <a:xfrm>
            <a:off x="311700" y="3162000"/>
            <a:ext cx="8520600" cy="10716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91" name="Shape 19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92"/>
        <p:cNvGrpSpPr/>
        <p:nvPr/>
      </p:nvGrpSpPr>
      <p:grpSpPr>
        <a:xfrm>
          <a:off x="0" y="0"/>
          <a:ext cx="0" cy="0"/>
          <a:chOff x="0" y="0"/>
          <a:chExt cx="0" cy="0"/>
        </a:xfrm>
      </p:grpSpPr>
      <p:sp>
        <p:nvSpPr>
          <p:cNvPr id="193" name="Shape 19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1"/>
        <p:cNvGrpSpPr/>
        <p:nvPr/>
      </p:nvGrpSpPr>
      <p:grpSpPr>
        <a:xfrm>
          <a:off x="0" y="0"/>
          <a:ext cx="0" cy="0"/>
          <a:chOff x="0" y="0"/>
          <a:chExt cx="0" cy="0"/>
        </a:xfrm>
      </p:grpSpPr>
      <p:sp>
        <p:nvSpPr>
          <p:cNvPr id="152" name="Shape 152"/>
          <p:cNvSpPr/>
          <p:nvPr/>
        </p:nvSpPr>
        <p:spPr>
          <a:xfrm flipH="1">
            <a:off x="7595937" y="4602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53" name="Shape 153"/>
          <p:cNvSpPr/>
          <p:nvPr/>
        </p:nvSpPr>
        <p:spPr>
          <a:xfrm rot="10800000" flipH="1">
            <a:off x="466425" y="35583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54" name="Shape 154"/>
          <p:cNvSpPr txBox="1">
            <a:spLocks noGrp="1"/>
          </p:cNvSpPr>
          <p:nvPr>
            <p:ph type="title"/>
          </p:nvPr>
        </p:nvSpPr>
        <p:spPr>
          <a:xfrm>
            <a:off x="773700" y="1806450"/>
            <a:ext cx="7596600" cy="15306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55" name="Shape 15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6"/>
        <p:cNvGrpSpPr/>
        <p:nvPr/>
      </p:nvGrpSpPr>
      <p:grpSpPr>
        <a:xfrm>
          <a:off x="0" y="0"/>
          <a:ext cx="0" cy="0"/>
          <a:chOff x="0" y="0"/>
          <a:chExt cx="0" cy="0"/>
        </a:xfrm>
      </p:grpSpPr>
      <p:sp>
        <p:nvSpPr>
          <p:cNvPr id="157" name="Shape 157"/>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158" name="Shape 158"/>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59" name="Shape 159"/>
          <p:cNvSpPr txBox="1">
            <a:spLocks noGrp="1"/>
          </p:cNvSpPr>
          <p:nvPr>
            <p:ph type="body" idx="1"/>
          </p:nvPr>
        </p:nvSpPr>
        <p:spPr>
          <a:xfrm>
            <a:off x="311700" y="1225225"/>
            <a:ext cx="8520600" cy="3354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60" name="Shape 16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63" name="Shape 163"/>
          <p:cNvSpPr txBox="1">
            <a:spLocks noGrp="1"/>
          </p:cNvSpPr>
          <p:nvPr>
            <p:ph type="body" idx="1"/>
          </p:nvPr>
        </p:nvSpPr>
        <p:spPr>
          <a:xfrm>
            <a:off x="311700" y="1225225"/>
            <a:ext cx="3999900"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164" name="Shape 164"/>
          <p:cNvSpPr txBox="1">
            <a:spLocks noGrp="1"/>
          </p:cNvSpPr>
          <p:nvPr>
            <p:ph type="body" idx="2"/>
          </p:nvPr>
        </p:nvSpPr>
        <p:spPr>
          <a:xfrm>
            <a:off x="4832400" y="1225225"/>
            <a:ext cx="3999900"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165" name="Shape 16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68" name="Shape 16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a:endParaRPr/>
          </a:p>
        </p:txBody>
      </p:sp>
      <p:sp>
        <p:nvSpPr>
          <p:cNvPr id="171" name="Shape 171"/>
          <p:cNvSpPr txBox="1">
            <a:spLocks noGrp="1"/>
          </p:cNvSpPr>
          <p:nvPr>
            <p:ph type="body" idx="1"/>
          </p:nvPr>
        </p:nvSpPr>
        <p:spPr>
          <a:xfrm>
            <a:off x="311700" y="1399399"/>
            <a:ext cx="2808000" cy="27849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172" name="Shape 17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173"/>
        <p:cNvGrpSpPr/>
        <p:nvPr/>
      </p:nvGrpSpPr>
      <p:grpSpPr>
        <a:xfrm>
          <a:off x="0" y="0"/>
          <a:ext cx="0" cy="0"/>
          <a:chOff x="0" y="0"/>
          <a:chExt cx="0" cy="0"/>
        </a:xfrm>
      </p:grpSpPr>
      <p:sp>
        <p:nvSpPr>
          <p:cNvPr id="174" name="Shape 174"/>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175" name="Shape 175"/>
          <p:cNvSpPr txBox="1">
            <a:spLocks noGrp="1"/>
          </p:cNvSpPr>
          <p:nvPr>
            <p:ph type="title"/>
          </p:nvPr>
        </p:nvSpPr>
        <p:spPr>
          <a:xfrm>
            <a:off x="490250" y="450150"/>
            <a:ext cx="5878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176" name="Shape 17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177"/>
        <p:cNvGrpSpPr/>
        <p:nvPr/>
      </p:nvGrpSpPr>
      <p:grpSpPr>
        <a:xfrm>
          <a:off x="0" y="0"/>
          <a:ext cx="0" cy="0"/>
          <a:chOff x="0" y="0"/>
          <a:chExt cx="0" cy="0"/>
        </a:xfrm>
      </p:grpSpPr>
      <p:sp>
        <p:nvSpPr>
          <p:cNvPr id="178" name="Shape 178"/>
          <p:cNvSpPr/>
          <p:nvPr/>
        </p:nvSpPr>
        <p:spPr>
          <a:xfrm>
            <a:off x="4572000" y="-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179" name="Shape 179"/>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180" name="Shape 180"/>
          <p:cNvSpPr txBox="1">
            <a:spLocks noGrp="1"/>
          </p:cNvSpPr>
          <p:nvPr>
            <p:ph type="title"/>
          </p:nvPr>
        </p:nvSpPr>
        <p:spPr>
          <a:xfrm>
            <a:off x="265500" y="929275"/>
            <a:ext cx="4045200" cy="1786200"/>
          </a:xfrm>
          <a:prstGeom prst="rect">
            <a:avLst/>
          </a:prstGeom>
        </p:spPr>
        <p:txBody>
          <a:bodyPr lIns="91425" tIns="91425" rIns="91425" bIns="91425" anchor="b" anchorCtr="0"/>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a:endParaRPr/>
          </a:p>
        </p:txBody>
      </p:sp>
      <p:sp>
        <p:nvSpPr>
          <p:cNvPr id="181" name="Shape 181"/>
          <p:cNvSpPr txBox="1">
            <a:spLocks noGrp="1"/>
          </p:cNvSpPr>
          <p:nvPr>
            <p:ph type="subTitle" idx="1"/>
          </p:nvPr>
        </p:nvSpPr>
        <p:spPr>
          <a:xfrm>
            <a:off x="265500" y="2769000"/>
            <a:ext cx="4045200" cy="1574100"/>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a:endParaRPr/>
          </a:p>
        </p:txBody>
      </p:sp>
      <p:sp>
        <p:nvSpPr>
          <p:cNvPr id="182" name="Shape 182"/>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183" name="Shape 18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184"/>
        <p:cNvGrpSpPr/>
        <p:nvPr/>
      </p:nvGrpSpPr>
      <p:grpSpPr>
        <a:xfrm>
          <a:off x="0" y="0"/>
          <a:ext cx="0" cy="0"/>
          <a:chOff x="0" y="0"/>
          <a:chExt cx="0" cy="0"/>
        </a:xfrm>
      </p:grpSpPr>
      <p:sp>
        <p:nvSpPr>
          <p:cNvPr id="185" name="Shape 185"/>
          <p:cNvSpPr txBox="1">
            <a:spLocks noGrp="1"/>
          </p:cNvSpPr>
          <p:nvPr>
            <p:ph type="body" idx="1"/>
          </p:nvPr>
        </p:nvSpPr>
        <p:spPr>
          <a:xfrm>
            <a:off x="319500" y="42189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a:endParaRPr/>
          </a:p>
        </p:txBody>
      </p:sp>
      <p:sp>
        <p:nvSpPr>
          <p:cNvPr id="186" name="Shape 18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311700" y="315925"/>
            <a:ext cx="8520600" cy="831300"/>
          </a:xfrm>
          <a:prstGeom prst="rect">
            <a:avLst/>
          </a:prstGeom>
          <a:noFill/>
          <a:ln>
            <a:noFill/>
          </a:ln>
        </p:spPr>
        <p:txBody>
          <a:bodyPr lIns="91425" tIns="91425" rIns="91425" bIns="91425" anchor="b" anchorCtr="0"/>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endParaRPr/>
          </a:p>
        </p:txBody>
      </p:sp>
      <p:sp>
        <p:nvSpPr>
          <p:cNvPr id="143" name="Shape 143"/>
          <p:cNvSpPr txBox="1">
            <a:spLocks noGrp="1"/>
          </p:cNvSpPr>
          <p:nvPr>
            <p:ph type="body" idx="1"/>
          </p:nvPr>
        </p:nvSpPr>
        <p:spPr>
          <a:xfrm>
            <a:off x="311700" y="1225225"/>
            <a:ext cx="8520600" cy="33540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pen Sans"/>
              <a:buChar char="●"/>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buChar char="○"/>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buChar char="■"/>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buChar char="●"/>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buChar char="○"/>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buChar char="■"/>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buChar char="●"/>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buChar char="○"/>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buChar char="■"/>
              <a:defRPr>
                <a:solidFill>
                  <a:schemeClr val="dk1"/>
                </a:solidFill>
                <a:latin typeface="Open Sans"/>
                <a:ea typeface="Open Sans"/>
                <a:cs typeface="Open Sans"/>
                <a:sym typeface="Open Sans"/>
              </a:defRPr>
            </a:lvl9pPr>
          </a:lstStyle>
          <a:p>
            <a:endParaRPr/>
          </a:p>
        </p:txBody>
      </p:sp>
      <p:sp>
        <p:nvSpPr>
          <p:cNvPr id="144" name="Shape 144"/>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Economica"/>
                <a:ea typeface="Economica"/>
                <a:cs typeface="Economica"/>
                <a:sym typeface="Economica"/>
              </a:rPr>
              <a:t>‹#›</a:t>
            </a:fld>
            <a:endParaRPr lang="en" sz="1000">
              <a:solidFill>
                <a:schemeClr val="dk1"/>
              </a:solidFill>
              <a:latin typeface="Economica"/>
              <a:ea typeface="Economica"/>
              <a:cs typeface="Economica"/>
              <a:sym typeface="Economica"/>
            </a:endParaRPr>
          </a:p>
        </p:txBody>
      </p:sp>
    </p:spTree>
  </p:cSld>
  <p:clrMap bg1="lt1" tx1="dk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Shape 439"/>
          <p:cNvSpPr txBox="1">
            <a:spLocks noGrp="1"/>
          </p:cNvSpPr>
          <p:nvPr>
            <p:ph type="ctrTitle"/>
          </p:nvPr>
        </p:nvSpPr>
        <p:spPr>
          <a:xfrm>
            <a:off x="3044700" y="1444255"/>
            <a:ext cx="3054600" cy="1537199"/>
          </a:xfrm>
          <a:prstGeom prst="rect">
            <a:avLst/>
          </a:prstGeom>
        </p:spPr>
        <p:txBody>
          <a:bodyPr lIns="91425" tIns="91425" rIns="91425" bIns="91425" anchor="b" anchorCtr="0">
            <a:noAutofit/>
          </a:bodyPr>
          <a:lstStyle/>
          <a:p>
            <a:pPr lvl="0">
              <a:spcBef>
                <a:spcPts val="0"/>
              </a:spcBef>
              <a:buNone/>
            </a:pPr>
            <a:r>
              <a:rPr lang="en" b="1"/>
              <a:t>Activism at IWU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pic>
        <p:nvPicPr>
          <p:cNvPr id="493" name="Shape 493"/>
          <p:cNvPicPr preferRelativeResize="0"/>
          <p:nvPr/>
        </p:nvPicPr>
        <p:blipFill>
          <a:blip r:embed="rId3">
            <a:alphaModFix/>
          </a:blip>
          <a:stretch>
            <a:fillRect/>
          </a:stretch>
        </p:blipFill>
        <p:spPr>
          <a:xfrm>
            <a:off x="3197099" y="475275"/>
            <a:ext cx="2749800" cy="40221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Shape 498"/>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Support from Student Senate for Cultural Events  </a:t>
            </a:r>
          </a:p>
        </p:txBody>
      </p:sp>
      <p:sp>
        <p:nvSpPr>
          <p:cNvPr id="499" name="Shape 499"/>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marL="457200" lvl="0" indent="-228600" rtl="0">
              <a:spcBef>
                <a:spcPts val="0"/>
              </a:spcBef>
            </a:pPr>
            <a:r>
              <a:rPr lang="en"/>
              <a:t>Broaden and define specific categories </a:t>
            </a:r>
          </a:p>
          <a:p>
            <a:pPr marL="457200" lvl="0" indent="-228600" rtl="0">
              <a:spcBef>
                <a:spcPts val="0"/>
              </a:spcBef>
            </a:pPr>
            <a:r>
              <a:rPr lang="en"/>
              <a:t>Cultural RSOs-campus wide events</a:t>
            </a:r>
          </a:p>
          <a:p>
            <a:pPr marL="457200" lvl="0" indent="-228600" rtl="0">
              <a:spcBef>
                <a:spcPts val="0"/>
              </a:spcBef>
            </a:pPr>
            <a:r>
              <a:rPr lang="en"/>
              <a:t>Spending lots of money-representation?</a:t>
            </a:r>
          </a:p>
          <a:p>
            <a:pPr marL="457200" lvl="0" indent="-228600" rtl="0">
              <a:spcBef>
                <a:spcPts val="0"/>
              </a:spcBef>
            </a:pPr>
            <a:r>
              <a:rPr lang="en"/>
              <a:t>Lack of student senate support-less student outcome</a:t>
            </a:r>
          </a:p>
          <a:p>
            <a:pPr lvl="0" algn="ctr" rtl="0">
              <a:spcBef>
                <a:spcPts val="0"/>
              </a:spcBef>
              <a:buNone/>
            </a:pPr>
            <a:r>
              <a:rPr lang="en" sz="2400"/>
              <a:t>Inclusion, not Tolerance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pic>
        <p:nvPicPr>
          <p:cNvPr id="504" name="Shape 504"/>
          <p:cNvPicPr preferRelativeResize="0"/>
          <p:nvPr/>
        </p:nvPicPr>
        <p:blipFill>
          <a:blip r:embed="rId3">
            <a:alphaModFix/>
          </a:blip>
          <a:stretch>
            <a:fillRect/>
          </a:stretch>
        </p:blipFill>
        <p:spPr>
          <a:xfrm>
            <a:off x="2976812" y="69250"/>
            <a:ext cx="2666500" cy="2224299"/>
          </a:xfrm>
          <a:prstGeom prst="rect">
            <a:avLst/>
          </a:prstGeom>
          <a:noFill/>
          <a:ln>
            <a:noFill/>
          </a:ln>
        </p:spPr>
      </p:pic>
      <p:pic>
        <p:nvPicPr>
          <p:cNvPr id="505" name="Shape 505"/>
          <p:cNvPicPr preferRelativeResize="0"/>
          <p:nvPr/>
        </p:nvPicPr>
        <p:blipFill>
          <a:blip r:embed="rId4">
            <a:alphaModFix/>
          </a:blip>
          <a:stretch>
            <a:fillRect/>
          </a:stretch>
        </p:blipFill>
        <p:spPr>
          <a:xfrm>
            <a:off x="152400" y="2376699"/>
            <a:ext cx="8315325" cy="15811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Shape 510"/>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Outcomes</a:t>
            </a:r>
          </a:p>
        </p:txBody>
      </p:sp>
      <p:sp>
        <p:nvSpPr>
          <p:cNvPr id="511" name="Shape 511"/>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rtl="0">
              <a:spcBef>
                <a:spcPts val="0"/>
              </a:spcBef>
              <a:buNone/>
            </a:pPr>
            <a:r>
              <a:rPr lang="en"/>
              <a:t>Increased: </a:t>
            </a:r>
          </a:p>
          <a:p>
            <a:pPr marL="914400" lvl="0" indent="-228600" rtl="0">
              <a:spcBef>
                <a:spcPts val="0"/>
              </a:spcBef>
              <a:buAutoNum type="arabicPeriod"/>
            </a:pPr>
            <a:r>
              <a:rPr lang="en"/>
              <a:t>Retention rates of MALANA students and faculty </a:t>
            </a:r>
          </a:p>
          <a:p>
            <a:pPr marL="914400" lvl="0" indent="-228600" rtl="0">
              <a:spcBef>
                <a:spcPts val="0"/>
              </a:spcBef>
              <a:buAutoNum type="arabicPeriod"/>
            </a:pPr>
            <a:r>
              <a:rPr lang="en"/>
              <a:t>Campus wide participation from MALANA students</a:t>
            </a:r>
          </a:p>
          <a:p>
            <a:pPr marL="914400" lvl="0" indent="-228600" rtl="0">
              <a:spcBef>
                <a:spcPts val="0"/>
              </a:spcBef>
              <a:buAutoNum type="arabicPeriod"/>
            </a:pPr>
            <a:r>
              <a:rPr lang="en"/>
              <a:t>Campus wide awareness of issues surrounding MALANA students</a:t>
            </a:r>
          </a:p>
          <a:p>
            <a:pPr marL="914400" lvl="0" indent="-228600" rtl="0">
              <a:spcBef>
                <a:spcPts val="0"/>
              </a:spcBef>
              <a:buAutoNum type="arabicPeriod"/>
            </a:pPr>
            <a:r>
              <a:rPr lang="en"/>
              <a:t>Percentages of MALANA students </a:t>
            </a:r>
          </a:p>
          <a:p>
            <a:pPr lvl="0" rtl="0">
              <a:spcBef>
                <a:spcPts val="0"/>
              </a:spcBef>
              <a:buNone/>
            </a:pPr>
            <a:endParaRPr/>
          </a:p>
          <a:p>
            <a:pPr lvl="0">
              <a:spcBef>
                <a:spcPts val="0"/>
              </a:spcBef>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Shape 444"/>
          <p:cNvSpPr txBox="1">
            <a:spLocks noGrp="1"/>
          </p:cNvSpPr>
          <p:nvPr>
            <p:ph type="title"/>
          </p:nvPr>
        </p:nvSpPr>
        <p:spPr>
          <a:xfrm>
            <a:off x="773700" y="1201025"/>
            <a:ext cx="7596600" cy="3485400"/>
          </a:xfrm>
          <a:prstGeom prst="rect">
            <a:avLst/>
          </a:prstGeom>
        </p:spPr>
        <p:txBody>
          <a:bodyPr lIns="91425" tIns="91425" rIns="91425" bIns="91425" anchor="ctr" anchorCtr="0">
            <a:noAutofit/>
          </a:bodyPr>
          <a:lstStyle/>
          <a:p>
            <a:pPr lvl="0" algn="l" rtl="0">
              <a:spcBef>
                <a:spcPts val="0"/>
              </a:spcBef>
              <a:buNone/>
            </a:pPr>
            <a:r>
              <a:rPr lang="en" sz="3000"/>
              <a:t>“What’s up my nigga?” “You can’t say that to her-she’s Black.”</a:t>
            </a:r>
          </a:p>
          <a:p>
            <a:pPr lvl="0" algn="l" rtl="0">
              <a:spcBef>
                <a:spcPts val="0"/>
              </a:spcBef>
              <a:buClr>
                <a:schemeClr val="dk1"/>
              </a:buClr>
              <a:buSzPct val="36666"/>
              <a:buFont typeface="Arial"/>
              <a:buNone/>
            </a:pPr>
            <a:r>
              <a:rPr lang="en" sz="3000"/>
              <a:t>“We are going to eradicate all of Islam, and all of your people will have to leave.”</a:t>
            </a:r>
          </a:p>
          <a:p>
            <a:pPr lvl="0" algn="l" rtl="0">
              <a:spcBef>
                <a:spcPts val="0"/>
              </a:spcBef>
              <a:buNone/>
            </a:pPr>
            <a:r>
              <a:rPr lang="en" sz="3000"/>
              <a:t>“Do you have to get an arranged marriage?”</a:t>
            </a:r>
          </a:p>
          <a:p>
            <a:pPr lvl="0" algn="l" rtl="0">
              <a:spcBef>
                <a:spcPts val="0"/>
              </a:spcBef>
              <a:buClr>
                <a:schemeClr val="dk1"/>
              </a:buClr>
              <a:buSzPct val="36666"/>
              <a:buFont typeface="Arial"/>
              <a:buNone/>
            </a:pPr>
            <a:r>
              <a:rPr lang="en" sz="3000"/>
              <a:t>“You are the reason why I voted for Trump.”</a:t>
            </a:r>
          </a:p>
          <a:p>
            <a:pPr lvl="0" algn="l" rtl="0">
              <a:spcBef>
                <a:spcPts val="0"/>
              </a:spcBef>
              <a:buClr>
                <a:schemeClr val="dk1"/>
              </a:buClr>
              <a:buSzPct val="36666"/>
              <a:buFont typeface="Arial"/>
              <a:buNone/>
            </a:pPr>
            <a:r>
              <a:rPr lang="en" sz="3000"/>
              <a:t>“Do you worship cows?”</a:t>
            </a:r>
          </a:p>
          <a:p>
            <a:pPr lvl="0" algn="l" rtl="0">
              <a:spcBef>
                <a:spcPts val="0"/>
              </a:spcBef>
              <a:buNone/>
            </a:pPr>
            <a:r>
              <a:rPr lang="en" sz="3000"/>
              <a:t>“Your hair looks so nice since you combed it…[when another student said the statement was wrong] oh I don’t know how they do their hair.”</a:t>
            </a:r>
          </a:p>
          <a:p>
            <a:pPr lvl="0" algn="l" rtl="0">
              <a:spcBef>
                <a:spcPts val="0"/>
              </a:spcBef>
              <a:buNone/>
            </a:pPr>
            <a:r>
              <a:rPr lang="en" sz="3000"/>
              <a:t>“Where is your dot?”</a:t>
            </a:r>
          </a:p>
          <a:p>
            <a:pPr lvl="0" algn="l" rtl="0">
              <a:spcBef>
                <a:spcPts val="0"/>
              </a:spcBef>
              <a:buNone/>
            </a:pPr>
            <a:endParaRPr sz="3000"/>
          </a:p>
          <a:p>
            <a:pPr lvl="0" algn="l">
              <a:spcBef>
                <a:spcPts val="0"/>
              </a:spcBef>
              <a:buNone/>
            </a:pPr>
            <a:endParaRPr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Shape 449"/>
          <p:cNvSpPr txBox="1">
            <a:spLocks noGrp="1"/>
          </p:cNvSpPr>
          <p:nvPr>
            <p:ph type="title"/>
          </p:nvPr>
        </p:nvSpPr>
        <p:spPr>
          <a:xfrm>
            <a:off x="352200" y="1895425"/>
            <a:ext cx="8520600" cy="831300"/>
          </a:xfrm>
          <a:prstGeom prst="rect">
            <a:avLst/>
          </a:prstGeom>
        </p:spPr>
        <p:txBody>
          <a:bodyPr lIns="91425" tIns="91425" rIns="91425" bIns="91425" anchor="b" anchorCtr="0">
            <a:noAutofit/>
          </a:bodyPr>
          <a:lstStyle/>
          <a:p>
            <a:pPr lvl="0" algn="ctr">
              <a:spcBef>
                <a:spcPts val="0"/>
              </a:spcBef>
              <a:buNone/>
            </a:pPr>
            <a:r>
              <a:rPr lang="en"/>
              <a:t>Let’s Look at the Past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pic>
        <p:nvPicPr>
          <p:cNvPr id="454" name="Shape 454"/>
          <p:cNvPicPr preferRelativeResize="0"/>
          <p:nvPr/>
        </p:nvPicPr>
        <p:blipFill>
          <a:blip r:embed="rId3">
            <a:alphaModFix/>
          </a:blip>
          <a:stretch>
            <a:fillRect/>
          </a:stretch>
        </p:blipFill>
        <p:spPr>
          <a:xfrm>
            <a:off x="152400" y="53100"/>
            <a:ext cx="4777527" cy="4838699"/>
          </a:xfrm>
          <a:prstGeom prst="rect">
            <a:avLst/>
          </a:prstGeom>
          <a:noFill/>
          <a:ln>
            <a:noFill/>
          </a:ln>
        </p:spPr>
      </p:pic>
      <p:pic>
        <p:nvPicPr>
          <p:cNvPr id="455" name="Shape 455"/>
          <p:cNvPicPr preferRelativeResize="0"/>
          <p:nvPr/>
        </p:nvPicPr>
        <p:blipFill rotWithShape="1">
          <a:blip r:embed="rId4">
            <a:alphaModFix/>
          </a:blip>
          <a:srcRect l="6100" r="-6099"/>
          <a:stretch/>
        </p:blipFill>
        <p:spPr>
          <a:xfrm>
            <a:off x="5600250" y="-1"/>
            <a:ext cx="3257574" cy="2773125"/>
          </a:xfrm>
          <a:prstGeom prst="rect">
            <a:avLst/>
          </a:prstGeom>
          <a:noFill/>
          <a:ln>
            <a:noFill/>
          </a:ln>
        </p:spPr>
      </p:pic>
      <p:pic>
        <p:nvPicPr>
          <p:cNvPr id="456" name="Shape 456"/>
          <p:cNvPicPr preferRelativeResize="0"/>
          <p:nvPr/>
        </p:nvPicPr>
        <p:blipFill>
          <a:blip r:embed="rId5">
            <a:alphaModFix/>
          </a:blip>
          <a:stretch>
            <a:fillRect/>
          </a:stretch>
        </p:blipFill>
        <p:spPr>
          <a:xfrm>
            <a:off x="152400" y="2876550"/>
            <a:ext cx="8778374" cy="22669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Shape 461"/>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Bias Reports </a:t>
            </a:r>
          </a:p>
        </p:txBody>
      </p:sp>
      <p:sp>
        <p:nvSpPr>
          <p:cNvPr id="462" name="Shape 462"/>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marL="457200" lvl="0" indent="-228600" rtl="0">
              <a:spcBef>
                <a:spcPts val="0"/>
              </a:spcBef>
            </a:pPr>
            <a:r>
              <a:rPr lang="en"/>
              <a:t>Increase knowledge of Bias reports on campus</a:t>
            </a:r>
          </a:p>
          <a:p>
            <a:pPr marL="914400" lvl="1" indent="-228600" rtl="0">
              <a:spcBef>
                <a:spcPts val="0"/>
              </a:spcBef>
            </a:pPr>
            <a:r>
              <a:rPr lang="en"/>
              <a:t>Students feel a lack of support from the university</a:t>
            </a:r>
          </a:p>
          <a:p>
            <a:pPr marL="914400" lvl="1" indent="-228600" rtl="0">
              <a:spcBef>
                <a:spcPts val="0"/>
              </a:spcBef>
            </a:pPr>
            <a:r>
              <a:rPr lang="en"/>
              <a:t>Anger, sadness, confusion </a:t>
            </a:r>
          </a:p>
          <a:p>
            <a:pPr marL="457200" lvl="0" indent="-228600" rtl="0">
              <a:spcBef>
                <a:spcPts val="0"/>
              </a:spcBef>
            </a:pPr>
            <a:r>
              <a:rPr lang="en"/>
              <a:t>Make Bias reports accessible for students </a:t>
            </a:r>
          </a:p>
          <a:p>
            <a:pPr marL="914400" lvl="1" indent="-228600" rtl="0">
              <a:spcBef>
                <a:spcPts val="0"/>
              </a:spcBef>
            </a:pPr>
            <a:r>
              <a:rPr lang="en"/>
              <a:t>Why would this be helpful?</a:t>
            </a:r>
          </a:p>
          <a:p>
            <a:pPr marL="914400" lvl="1" indent="-228600" rtl="0">
              <a:spcBef>
                <a:spcPts val="0"/>
              </a:spcBef>
            </a:pPr>
            <a:r>
              <a:rPr lang="en"/>
              <a:t>Process</a:t>
            </a:r>
          </a:p>
          <a:p>
            <a:pPr marL="914400" lvl="1" indent="-228600" rtl="0">
              <a:spcBef>
                <a:spcPts val="0"/>
              </a:spcBef>
            </a:pPr>
            <a:r>
              <a:rPr lang="en"/>
              <a:t>Weak outcomes of consequences</a:t>
            </a:r>
          </a:p>
          <a:p>
            <a:pPr marL="914400" lvl="1" indent="-228600">
              <a:spcBef>
                <a:spcPts val="0"/>
              </a:spcBef>
            </a:pPr>
            <a:r>
              <a:rPr lang="en"/>
              <a:t>3 strikes-visible action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Shape 467"/>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Diversity Training</a:t>
            </a:r>
          </a:p>
        </p:txBody>
      </p:sp>
      <p:sp>
        <p:nvSpPr>
          <p:cNvPr id="468" name="Shape 468"/>
          <p:cNvSpPr txBox="1">
            <a:spLocks noGrp="1"/>
          </p:cNvSpPr>
          <p:nvPr>
            <p:ph type="body" idx="1"/>
          </p:nvPr>
        </p:nvSpPr>
        <p:spPr>
          <a:xfrm>
            <a:off x="311700" y="1225225"/>
            <a:ext cx="3999900" cy="3354000"/>
          </a:xfrm>
          <a:prstGeom prst="rect">
            <a:avLst/>
          </a:prstGeom>
        </p:spPr>
        <p:txBody>
          <a:bodyPr lIns="91425" tIns="91425" rIns="91425" bIns="91425" anchor="t" anchorCtr="0">
            <a:noAutofit/>
          </a:bodyPr>
          <a:lstStyle/>
          <a:p>
            <a:pPr marL="457200" marR="0" lvl="0" indent="-342900" algn="l" rtl="0">
              <a:lnSpc>
                <a:spcPct val="115000"/>
              </a:lnSpc>
              <a:spcBef>
                <a:spcPts val="0"/>
              </a:spcBef>
              <a:spcAft>
                <a:spcPts val="1600"/>
              </a:spcAft>
              <a:buSzPct val="100000"/>
            </a:pPr>
            <a:r>
              <a:rPr lang="en" sz="1800"/>
              <a:t>Required diversity training for first year students and TOLs</a:t>
            </a:r>
          </a:p>
          <a:p>
            <a:pPr marL="914400" marR="0" lvl="1" indent="-317500" algn="l" rtl="0">
              <a:lnSpc>
                <a:spcPct val="115000"/>
              </a:lnSpc>
              <a:spcBef>
                <a:spcPts val="0"/>
              </a:spcBef>
              <a:spcAft>
                <a:spcPts val="1600"/>
              </a:spcAft>
              <a:buSzPct val="100000"/>
              <a:buChar char="○"/>
            </a:pPr>
            <a:r>
              <a:rPr lang="en" sz="1400"/>
              <a:t>Dedicate an evening event for diversity and inclusion awareness</a:t>
            </a:r>
          </a:p>
          <a:p>
            <a:pPr marL="1371600" marR="0" lvl="2" indent="-317500" algn="l" rtl="0">
              <a:lnSpc>
                <a:spcPct val="115000"/>
              </a:lnSpc>
              <a:spcBef>
                <a:spcPts val="0"/>
              </a:spcBef>
              <a:spcAft>
                <a:spcPts val="1600"/>
              </a:spcAft>
              <a:buSzPct val="100000"/>
              <a:buChar char="■"/>
            </a:pPr>
            <a:r>
              <a:rPr lang="en" sz="1400"/>
              <a:t>Microaggressions</a:t>
            </a:r>
          </a:p>
          <a:p>
            <a:pPr marL="1371600" marR="0" lvl="2" indent="-317500" algn="l" rtl="0">
              <a:lnSpc>
                <a:spcPct val="115000"/>
              </a:lnSpc>
              <a:spcBef>
                <a:spcPts val="0"/>
              </a:spcBef>
              <a:spcAft>
                <a:spcPts val="1600"/>
              </a:spcAft>
              <a:buSzPct val="100000"/>
              <a:buChar char="■"/>
            </a:pPr>
            <a:r>
              <a:rPr lang="en" sz="1400"/>
              <a:t>Overt and Covert Racism</a:t>
            </a:r>
          </a:p>
          <a:p>
            <a:pPr marL="1371600" marR="0" lvl="2" indent="-317500" algn="l" rtl="0">
              <a:lnSpc>
                <a:spcPct val="115000"/>
              </a:lnSpc>
              <a:spcBef>
                <a:spcPts val="0"/>
              </a:spcBef>
              <a:spcAft>
                <a:spcPts val="1600"/>
              </a:spcAft>
              <a:buSzPct val="100000"/>
              <a:buChar char="■"/>
            </a:pPr>
            <a:r>
              <a:rPr lang="en" sz="1400"/>
              <a:t>Deconstructing Prejudice</a:t>
            </a:r>
          </a:p>
          <a:p>
            <a:pPr marL="1371600" marR="0" lvl="2" indent="-317500" algn="l" rtl="0">
              <a:lnSpc>
                <a:spcPct val="115000"/>
              </a:lnSpc>
              <a:spcBef>
                <a:spcPts val="0"/>
              </a:spcBef>
              <a:spcAft>
                <a:spcPts val="1600"/>
              </a:spcAft>
              <a:buSzPct val="100000"/>
              <a:buChar char="■"/>
            </a:pPr>
            <a:r>
              <a:rPr lang="en" sz="1400"/>
              <a:t>Bystander Training </a:t>
            </a:r>
          </a:p>
          <a:p>
            <a:pPr marL="457200" marR="0" lvl="0" indent="0" algn="l" rtl="0">
              <a:lnSpc>
                <a:spcPct val="115000"/>
              </a:lnSpc>
              <a:spcBef>
                <a:spcPts val="0"/>
              </a:spcBef>
              <a:spcAft>
                <a:spcPts val="1600"/>
              </a:spcAft>
              <a:buNone/>
            </a:pPr>
            <a:endParaRPr sz="1400"/>
          </a:p>
          <a:p>
            <a:pPr marL="0" lvl="0" indent="0" rtl="0">
              <a:spcBef>
                <a:spcPts val="0"/>
              </a:spcBef>
              <a:buNone/>
            </a:pPr>
            <a:endParaRPr/>
          </a:p>
          <a:p>
            <a:pPr marL="0" lvl="0" indent="0" rtl="0">
              <a:spcBef>
                <a:spcPts val="0"/>
              </a:spcBef>
              <a:buNone/>
            </a:pPr>
            <a:endParaRPr/>
          </a:p>
        </p:txBody>
      </p:sp>
      <p:sp>
        <p:nvSpPr>
          <p:cNvPr id="469" name="Shape 469"/>
          <p:cNvSpPr txBox="1">
            <a:spLocks noGrp="1"/>
          </p:cNvSpPr>
          <p:nvPr>
            <p:ph type="body" idx="2"/>
          </p:nvPr>
        </p:nvSpPr>
        <p:spPr>
          <a:xfrm>
            <a:off x="4832400" y="1225225"/>
            <a:ext cx="3999900" cy="3354000"/>
          </a:xfrm>
          <a:prstGeom prst="rect">
            <a:avLst/>
          </a:prstGeom>
        </p:spPr>
        <p:txBody>
          <a:bodyPr lIns="91425" tIns="91425" rIns="91425" bIns="91425" anchor="t" anchorCtr="0">
            <a:noAutofit/>
          </a:bodyPr>
          <a:lstStyle/>
          <a:p>
            <a:pPr marL="457200" lvl="0" indent="-342900" rtl="0">
              <a:spcBef>
                <a:spcPts val="0"/>
              </a:spcBef>
              <a:buSzPct val="100000"/>
            </a:pPr>
            <a:r>
              <a:rPr lang="en" sz="1800"/>
              <a:t>Required diversity training for all faculty and RAs</a:t>
            </a:r>
          </a:p>
          <a:p>
            <a:pPr marL="914400" lvl="1" indent="-317500" rtl="0">
              <a:spcBef>
                <a:spcPts val="0"/>
              </a:spcBef>
              <a:buSzPct val="100000"/>
            </a:pPr>
            <a:r>
              <a:rPr lang="en" sz="1400"/>
              <a:t>Covering:</a:t>
            </a:r>
          </a:p>
          <a:p>
            <a:pPr marL="1371600" lvl="2" indent="-317500" rtl="0">
              <a:spcBef>
                <a:spcPts val="0"/>
              </a:spcBef>
              <a:buSzPct val="100000"/>
            </a:pPr>
            <a:r>
              <a:rPr lang="en" sz="1400"/>
              <a:t>Safe Zone training</a:t>
            </a:r>
          </a:p>
          <a:p>
            <a:pPr marL="1371600" lvl="2" indent="-317500" rtl="0">
              <a:spcBef>
                <a:spcPts val="0"/>
              </a:spcBef>
              <a:buSzPct val="100000"/>
            </a:pPr>
            <a:r>
              <a:rPr lang="en" sz="1400"/>
              <a:t>Fostering a safe and inclusive environment for MALANA students </a:t>
            </a:r>
          </a:p>
          <a:p>
            <a:pPr marL="1371600" lvl="2" indent="-317500" rtl="0">
              <a:spcBef>
                <a:spcPts val="0"/>
              </a:spcBef>
              <a:buSzPct val="100000"/>
            </a:pPr>
            <a:r>
              <a:rPr lang="en" sz="1400"/>
              <a:t>Bystander Training</a:t>
            </a:r>
          </a:p>
          <a:p>
            <a:pPr marL="0" lvl="0" indent="0" rtl="0">
              <a:spcBef>
                <a:spcPts val="0"/>
              </a:spcBef>
              <a:buNone/>
            </a:pPr>
            <a:endParaRPr sz="1400"/>
          </a:p>
          <a:p>
            <a:pPr lvl="0">
              <a:spcBef>
                <a:spcPts val="0"/>
              </a:spcBef>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pic>
        <p:nvPicPr>
          <p:cNvPr id="474" name="Shape 474"/>
          <p:cNvPicPr preferRelativeResize="0"/>
          <p:nvPr/>
        </p:nvPicPr>
        <p:blipFill>
          <a:blip r:embed="rId3">
            <a:alphaModFix/>
          </a:blip>
          <a:stretch>
            <a:fillRect/>
          </a:stretch>
        </p:blipFill>
        <p:spPr>
          <a:xfrm>
            <a:off x="3290862" y="1151425"/>
            <a:ext cx="2562275" cy="2131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graphicFrame>
        <p:nvGraphicFramePr>
          <p:cNvPr id="479" name="Shape 479"/>
          <p:cNvGraphicFramePr/>
          <p:nvPr/>
        </p:nvGraphicFramePr>
        <p:xfrm>
          <a:off x="618850" y="208275"/>
          <a:ext cx="7906300" cy="1915275"/>
        </p:xfrm>
        <a:graphic>
          <a:graphicData uri="http://schemas.openxmlformats.org/drawingml/2006/table">
            <a:tbl>
              <a:tblPr>
                <a:noFill/>
                <a:tableStyleId>{BD3F7316-1CBB-4F34-957B-482F15880FDD}</a:tableStyleId>
              </a:tblPr>
              <a:tblGrid>
                <a:gridCol w="1077575"/>
                <a:gridCol w="1041275"/>
                <a:gridCol w="1053350"/>
                <a:gridCol w="1065450"/>
                <a:gridCol w="1247075"/>
                <a:gridCol w="1380300"/>
                <a:gridCol w="1041275"/>
              </a:tblGrid>
              <a:tr h="1134425">
                <a:tc>
                  <a:txBody>
                    <a:bodyPr/>
                    <a:lstStyle/>
                    <a:p>
                      <a:pPr marL="88900" marR="88900" lvl="0" indent="0" rtl="0">
                        <a:lnSpc>
                          <a:spcPct val="115000"/>
                        </a:lnSpc>
                        <a:spcBef>
                          <a:spcPts val="0"/>
                        </a:spcBef>
                        <a:buNone/>
                      </a:pPr>
                      <a:r>
                        <a:rPr lang="en" sz="1100" b="1">
                          <a:solidFill>
                            <a:srgbClr val="FFFFFF"/>
                          </a:solidFill>
                        </a:rPr>
                        <a:t>Location</a:t>
                      </a:r>
                    </a:p>
                  </a:txBody>
                  <a:tcPr marL="68575" marR="68575" marT="91425" marB="91425">
                    <a:lnL w="12625" cap="flat" cmpd="sng">
                      <a:solidFill>
                        <a:srgbClr val="FFFFFF"/>
                      </a:solidFill>
                      <a:prstDash val="solid"/>
                      <a:round/>
                      <a:headEnd type="none" w="med" len="med"/>
                      <a:tailEnd type="none" w="med" len="med"/>
                    </a:lnL>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A5A5A5"/>
                    </a:solidFill>
                  </a:tcPr>
                </a:tc>
                <a:tc>
                  <a:txBody>
                    <a:bodyPr/>
                    <a:lstStyle/>
                    <a:p>
                      <a:pPr marL="88900" marR="88900" lvl="0" indent="0" rtl="0">
                        <a:lnSpc>
                          <a:spcPct val="115000"/>
                        </a:lnSpc>
                        <a:spcBef>
                          <a:spcPts val="0"/>
                        </a:spcBef>
                        <a:buNone/>
                      </a:pPr>
                      <a:r>
                        <a:rPr lang="en" sz="1100" b="1">
                          <a:solidFill>
                            <a:srgbClr val="FFFFFF"/>
                          </a:solidFill>
                        </a:rPr>
                        <a:t>White</a:t>
                      </a:r>
                    </a:p>
                  </a:txBody>
                  <a:tcPr marL="68575" marR="68575" marT="91425" marB="91425">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A5A5A5"/>
                    </a:solidFill>
                  </a:tcPr>
                </a:tc>
                <a:tc>
                  <a:txBody>
                    <a:bodyPr/>
                    <a:lstStyle/>
                    <a:p>
                      <a:pPr marL="88900" marR="88900" lvl="0" indent="0" rtl="0">
                        <a:lnSpc>
                          <a:spcPct val="115000"/>
                        </a:lnSpc>
                        <a:spcBef>
                          <a:spcPts val="0"/>
                        </a:spcBef>
                        <a:buNone/>
                      </a:pPr>
                      <a:r>
                        <a:rPr lang="en" sz="1100" b="1">
                          <a:solidFill>
                            <a:srgbClr val="FFFFFF"/>
                          </a:solidFill>
                        </a:rPr>
                        <a:t>Black</a:t>
                      </a:r>
                    </a:p>
                  </a:txBody>
                  <a:tcPr marL="68575" marR="68575" marT="91425" marB="91425">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A5A5A5"/>
                    </a:solidFill>
                  </a:tcPr>
                </a:tc>
                <a:tc>
                  <a:txBody>
                    <a:bodyPr/>
                    <a:lstStyle/>
                    <a:p>
                      <a:pPr marL="88900" marR="88900" lvl="0" indent="0" rtl="0">
                        <a:lnSpc>
                          <a:spcPct val="115000"/>
                        </a:lnSpc>
                        <a:spcBef>
                          <a:spcPts val="0"/>
                        </a:spcBef>
                        <a:buNone/>
                      </a:pPr>
                      <a:r>
                        <a:rPr lang="en" sz="1100" b="1">
                          <a:solidFill>
                            <a:srgbClr val="FFFFFF"/>
                          </a:solidFill>
                        </a:rPr>
                        <a:t>Hispanic</a:t>
                      </a:r>
                    </a:p>
                  </a:txBody>
                  <a:tcPr marL="68575" marR="68575" marT="91425" marB="91425">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A5A5A5"/>
                    </a:solidFill>
                  </a:tcPr>
                </a:tc>
                <a:tc>
                  <a:txBody>
                    <a:bodyPr/>
                    <a:lstStyle/>
                    <a:p>
                      <a:pPr marL="88900" marR="88900" lvl="0" indent="0" rtl="0">
                        <a:lnSpc>
                          <a:spcPct val="115000"/>
                        </a:lnSpc>
                        <a:spcBef>
                          <a:spcPts val="0"/>
                        </a:spcBef>
                        <a:buNone/>
                      </a:pPr>
                      <a:r>
                        <a:rPr lang="en" sz="1100" b="1">
                          <a:solidFill>
                            <a:srgbClr val="FFFFFF"/>
                          </a:solidFill>
                        </a:rPr>
                        <a:t>Asian</a:t>
                      </a:r>
                    </a:p>
                  </a:txBody>
                  <a:tcPr marL="68575" marR="68575" marT="91425" marB="91425">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A5A5A5"/>
                    </a:solidFill>
                  </a:tcPr>
                </a:tc>
                <a:tc>
                  <a:txBody>
                    <a:bodyPr/>
                    <a:lstStyle/>
                    <a:p>
                      <a:pPr marL="88900" marR="88900" lvl="0" indent="0" rtl="0">
                        <a:lnSpc>
                          <a:spcPct val="115000"/>
                        </a:lnSpc>
                        <a:spcBef>
                          <a:spcPts val="0"/>
                        </a:spcBef>
                        <a:buNone/>
                      </a:pPr>
                      <a:r>
                        <a:rPr lang="en" sz="1100" b="1">
                          <a:solidFill>
                            <a:srgbClr val="FFFFFF"/>
                          </a:solidFill>
                        </a:rPr>
                        <a:t>American Indian/Alaska Native</a:t>
                      </a:r>
                    </a:p>
                  </a:txBody>
                  <a:tcPr marL="68575" marR="68575" marT="91425" marB="91425">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A5A5A5"/>
                    </a:solidFill>
                  </a:tcPr>
                </a:tc>
                <a:tc>
                  <a:txBody>
                    <a:bodyPr/>
                    <a:lstStyle/>
                    <a:p>
                      <a:pPr marL="88900" marR="88900" lvl="0" indent="0" rtl="0">
                        <a:lnSpc>
                          <a:spcPct val="115000"/>
                        </a:lnSpc>
                        <a:spcBef>
                          <a:spcPts val="0"/>
                        </a:spcBef>
                        <a:buNone/>
                      </a:pPr>
                      <a:r>
                        <a:rPr lang="en" sz="1100" b="1">
                          <a:solidFill>
                            <a:srgbClr val="FFFFFF"/>
                          </a:solidFill>
                        </a:rPr>
                        <a:t>Two or more races</a:t>
                      </a:r>
                    </a:p>
                  </a:txBody>
                  <a:tcPr marL="68575" marR="68575" marT="91425" marB="91425">
                    <a:lnR w="12625" cap="flat" cmpd="sng">
                      <a:solidFill>
                        <a:srgbClr val="FFFFFF"/>
                      </a:solidFill>
                      <a:prstDash val="solid"/>
                      <a:round/>
                      <a:headEnd type="none" w="med" len="med"/>
                      <a:tailEnd type="none" w="med" len="med"/>
                    </a:lnR>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A5A5A5"/>
                    </a:solidFill>
                  </a:tcPr>
                </a:tc>
              </a:tr>
              <a:tr h="780850">
                <a:tc>
                  <a:txBody>
                    <a:bodyPr/>
                    <a:lstStyle/>
                    <a:p>
                      <a:pPr marL="88900" marR="88900" lvl="0" indent="0" rtl="0">
                        <a:lnSpc>
                          <a:spcPct val="115000"/>
                        </a:lnSpc>
                        <a:spcBef>
                          <a:spcPts val="0"/>
                        </a:spcBef>
                        <a:buNone/>
                      </a:pPr>
                      <a:r>
                        <a:rPr lang="en" sz="1100" b="1">
                          <a:solidFill>
                            <a:srgbClr val="FFFFFF"/>
                          </a:solidFill>
                        </a:rPr>
                        <a:t>United States</a:t>
                      </a:r>
                    </a:p>
                  </a:txBody>
                  <a:tcPr marL="68575" marR="68575" marT="91425" marB="91425">
                    <a:lnL w="12625" cap="flat" cmpd="sng">
                      <a:solidFill>
                        <a:srgbClr val="FFFFFF"/>
                      </a:solidFill>
                      <a:prstDash val="solid"/>
                      <a:round/>
                      <a:headEnd type="none" w="med" len="med"/>
                      <a:tailEnd type="none" w="med" len="med"/>
                    </a:lnL>
                    <a:lnR w="12625" cap="flat" cmpd="sng">
                      <a:solidFill>
                        <a:srgbClr val="FFFFFF"/>
                      </a:solidFill>
                      <a:prstDash val="solid"/>
                      <a:round/>
                      <a:headEnd type="none" w="med" len="med"/>
                      <a:tailEnd type="none" w="med" len="med"/>
                    </a:lnR>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A5A5A5"/>
                    </a:solidFill>
                  </a:tcPr>
                </a:tc>
                <a:tc>
                  <a:txBody>
                    <a:bodyPr/>
                    <a:lstStyle/>
                    <a:p>
                      <a:pPr marL="88900" marR="88900" lvl="0" indent="0" algn="ctr" rtl="0">
                        <a:lnSpc>
                          <a:spcPct val="115000"/>
                        </a:lnSpc>
                        <a:spcBef>
                          <a:spcPts val="0"/>
                        </a:spcBef>
                        <a:buNone/>
                      </a:pPr>
                      <a:r>
                        <a:rPr lang="en"/>
                        <a:t>61%</a:t>
                      </a:r>
                    </a:p>
                  </a:txBody>
                  <a:tcPr marL="68575" marR="68575" marT="91425" marB="91425">
                    <a:lnL w="12625" cap="flat" cmpd="sng">
                      <a:solidFill>
                        <a:srgbClr val="FFFFFF"/>
                      </a:solidFill>
                      <a:prstDash val="solid"/>
                      <a:round/>
                      <a:headEnd type="none" w="med" len="med"/>
                      <a:tailEnd type="none" w="med" len="med"/>
                    </a:lnL>
                    <a:lnR w="12625" cap="flat" cmpd="sng">
                      <a:solidFill>
                        <a:srgbClr val="FFFFFF"/>
                      </a:solidFill>
                      <a:prstDash val="solid"/>
                      <a:round/>
                      <a:headEnd type="none" w="med" len="med"/>
                      <a:tailEnd type="none" w="med" len="med"/>
                    </a:lnR>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DBDBDB"/>
                    </a:solidFill>
                  </a:tcPr>
                </a:tc>
                <a:tc>
                  <a:txBody>
                    <a:bodyPr/>
                    <a:lstStyle/>
                    <a:p>
                      <a:pPr marL="88900" marR="88900" lvl="0" indent="0" algn="ctr" rtl="0">
                        <a:lnSpc>
                          <a:spcPct val="115000"/>
                        </a:lnSpc>
                        <a:spcBef>
                          <a:spcPts val="0"/>
                        </a:spcBef>
                        <a:buNone/>
                      </a:pPr>
                      <a:r>
                        <a:rPr lang="en"/>
                        <a:t>12%</a:t>
                      </a:r>
                    </a:p>
                  </a:txBody>
                  <a:tcPr marL="68575" marR="68575" marT="91425" marB="91425">
                    <a:lnL w="12625" cap="flat" cmpd="sng">
                      <a:solidFill>
                        <a:srgbClr val="FFFFFF"/>
                      </a:solidFill>
                      <a:prstDash val="solid"/>
                      <a:round/>
                      <a:headEnd type="none" w="med" len="med"/>
                      <a:tailEnd type="none" w="med" len="med"/>
                    </a:lnL>
                    <a:lnR w="12625" cap="flat" cmpd="sng">
                      <a:solidFill>
                        <a:srgbClr val="FFFFFF"/>
                      </a:solidFill>
                      <a:prstDash val="solid"/>
                      <a:round/>
                      <a:headEnd type="none" w="med" len="med"/>
                      <a:tailEnd type="none" w="med" len="med"/>
                    </a:lnR>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DBDBDB"/>
                    </a:solidFill>
                  </a:tcPr>
                </a:tc>
                <a:tc>
                  <a:txBody>
                    <a:bodyPr/>
                    <a:lstStyle/>
                    <a:p>
                      <a:pPr marL="88900" marR="88900" lvl="0" indent="0" algn="ctr" rtl="0">
                        <a:lnSpc>
                          <a:spcPct val="115000"/>
                        </a:lnSpc>
                        <a:spcBef>
                          <a:spcPts val="0"/>
                        </a:spcBef>
                        <a:buNone/>
                      </a:pPr>
                      <a:r>
                        <a:rPr lang="en"/>
                        <a:t>18%</a:t>
                      </a:r>
                    </a:p>
                  </a:txBody>
                  <a:tcPr marL="68575" marR="68575" marT="91425" marB="91425">
                    <a:lnL w="12625" cap="flat" cmpd="sng">
                      <a:solidFill>
                        <a:srgbClr val="FFFFFF"/>
                      </a:solidFill>
                      <a:prstDash val="solid"/>
                      <a:round/>
                      <a:headEnd type="none" w="med" len="med"/>
                      <a:tailEnd type="none" w="med" len="med"/>
                    </a:lnL>
                    <a:lnR w="12625" cap="flat" cmpd="sng">
                      <a:solidFill>
                        <a:srgbClr val="FFFFFF"/>
                      </a:solidFill>
                      <a:prstDash val="solid"/>
                      <a:round/>
                      <a:headEnd type="none" w="med" len="med"/>
                      <a:tailEnd type="none" w="med" len="med"/>
                    </a:lnR>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DBDBDB"/>
                    </a:solidFill>
                  </a:tcPr>
                </a:tc>
                <a:tc>
                  <a:txBody>
                    <a:bodyPr/>
                    <a:lstStyle/>
                    <a:p>
                      <a:pPr marL="88900" marR="88900" lvl="0" indent="0" algn="ctr" rtl="0">
                        <a:lnSpc>
                          <a:spcPct val="115000"/>
                        </a:lnSpc>
                        <a:spcBef>
                          <a:spcPts val="0"/>
                        </a:spcBef>
                        <a:buNone/>
                      </a:pPr>
                      <a:r>
                        <a:rPr lang="en"/>
                        <a:t>6%</a:t>
                      </a:r>
                    </a:p>
                  </a:txBody>
                  <a:tcPr marL="68575" marR="68575" marT="91425" marB="91425">
                    <a:lnL w="12625" cap="flat" cmpd="sng">
                      <a:solidFill>
                        <a:srgbClr val="FFFFFF"/>
                      </a:solidFill>
                      <a:prstDash val="solid"/>
                      <a:round/>
                      <a:headEnd type="none" w="med" len="med"/>
                      <a:tailEnd type="none" w="med" len="med"/>
                    </a:lnL>
                    <a:lnR w="12625" cap="flat" cmpd="sng">
                      <a:solidFill>
                        <a:srgbClr val="FFFFFF"/>
                      </a:solidFill>
                      <a:prstDash val="solid"/>
                      <a:round/>
                      <a:headEnd type="none" w="med" len="med"/>
                      <a:tailEnd type="none" w="med" len="med"/>
                    </a:lnR>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DBDBDB"/>
                    </a:solidFill>
                  </a:tcPr>
                </a:tc>
                <a:tc>
                  <a:txBody>
                    <a:bodyPr/>
                    <a:lstStyle/>
                    <a:p>
                      <a:pPr marL="88900" marR="88900" lvl="0" indent="0" algn="ctr" rtl="0">
                        <a:lnSpc>
                          <a:spcPct val="115000"/>
                        </a:lnSpc>
                        <a:spcBef>
                          <a:spcPts val="0"/>
                        </a:spcBef>
                        <a:buNone/>
                      </a:pPr>
                      <a:r>
                        <a:rPr lang="en"/>
                        <a:t>1%</a:t>
                      </a:r>
                    </a:p>
                  </a:txBody>
                  <a:tcPr marL="68575" marR="68575" marT="91425" marB="91425">
                    <a:lnL w="12625" cap="flat" cmpd="sng">
                      <a:solidFill>
                        <a:srgbClr val="FFFFFF"/>
                      </a:solidFill>
                      <a:prstDash val="solid"/>
                      <a:round/>
                      <a:headEnd type="none" w="med" len="med"/>
                      <a:tailEnd type="none" w="med" len="med"/>
                    </a:lnL>
                    <a:lnR w="12625" cap="flat" cmpd="sng">
                      <a:solidFill>
                        <a:srgbClr val="FFFFFF"/>
                      </a:solidFill>
                      <a:prstDash val="solid"/>
                      <a:round/>
                      <a:headEnd type="none" w="med" len="med"/>
                      <a:tailEnd type="none" w="med" len="med"/>
                    </a:lnR>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DBDBDB"/>
                    </a:solidFill>
                  </a:tcPr>
                </a:tc>
                <a:tc>
                  <a:txBody>
                    <a:bodyPr/>
                    <a:lstStyle/>
                    <a:p>
                      <a:pPr marL="88900" marR="88900" lvl="0" indent="0" algn="ctr" rtl="0">
                        <a:lnSpc>
                          <a:spcPct val="115000"/>
                        </a:lnSpc>
                        <a:spcBef>
                          <a:spcPts val="0"/>
                        </a:spcBef>
                        <a:buNone/>
                      </a:pPr>
                      <a:r>
                        <a:rPr lang="en"/>
                        <a:t>2%</a:t>
                      </a:r>
                    </a:p>
                  </a:txBody>
                  <a:tcPr marL="68575" marR="68575" marT="91425" marB="91425">
                    <a:lnL w="12625" cap="flat" cmpd="sng">
                      <a:solidFill>
                        <a:srgbClr val="FFFFFF"/>
                      </a:solidFill>
                      <a:prstDash val="solid"/>
                      <a:round/>
                      <a:headEnd type="none" w="med" len="med"/>
                      <a:tailEnd type="none" w="med" len="med"/>
                    </a:lnL>
                    <a:lnR w="12625" cap="flat" cmpd="sng">
                      <a:solidFill>
                        <a:srgbClr val="FFFFFF"/>
                      </a:solidFill>
                      <a:prstDash val="solid"/>
                      <a:round/>
                      <a:headEnd type="none" w="med" len="med"/>
                      <a:tailEnd type="none" w="med" len="med"/>
                    </a:lnR>
                    <a:lnT w="12625" cap="flat" cmpd="sng">
                      <a:solidFill>
                        <a:srgbClr val="FFFFFF"/>
                      </a:solidFill>
                      <a:prstDash val="solid"/>
                      <a:round/>
                      <a:headEnd type="none" w="med" len="med"/>
                      <a:tailEnd type="none" w="med" len="med"/>
                    </a:lnT>
                    <a:lnB w="12625" cap="flat" cmpd="sng">
                      <a:solidFill>
                        <a:srgbClr val="FFFFFF"/>
                      </a:solidFill>
                      <a:prstDash val="solid"/>
                      <a:round/>
                      <a:headEnd type="none" w="med" len="med"/>
                      <a:tailEnd type="none" w="med" len="med"/>
                    </a:lnB>
                    <a:solidFill>
                      <a:srgbClr val="DBDBDB"/>
                    </a:solidFill>
                  </a:tcPr>
                </a:tc>
              </a:tr>
            </a:tbl>
          </a:graphicData>
        </a:graphic>
      </p:graphicFrame>
      <p:sp>
        <p:nvSpPr>
          <p:cNvPr id="480" name="Shape 480"/>
          <p:cNvSpPr txBox="1"/>
          <p:nvPr/>
        </p:nvSpPr>
        <p:spPr>
          <a:xfrm>
            <a:off x="630325" y="2056450"/>
            <a:ext cx="9144000" cy="268800"/>
          </a:xfrm>
          <a:prstGeom prst="rect">
            <a:avLst/>
          </a:prstGeom>
          <a:noFill/>
          <a:ln>
            <a:noFill/>
          </a:ln>
        </p:spPr>
        <p:txBody>
          <a:bodyPr lIns="91425" tIns="91425" rIns="91425" bIns="91425" anchor="t" anchorCtr="0">
            <a:noAutofit/>
          </a:bodyPr>
          <a:lstStyle/>
          <a:p>
            <a:pPr lvl="0">
              <a:spcBef>
                <a:spcPts val="0"/>
              </a:spcBef>
              <a:buNone/>
            </a:pPr>
            <a:r>
              <a:rPr lang="en" sz="900">
                <a:solidFill>
                  <a:srgbClr val="464646"/>
                </a:solidFill>
                <a:latin typeface="Droid Sans"/>
                <a:ea typeface="Droid Sans"/>
                <a:cs typeface="Droid Sans"/>
                <a:sym typeface="Droid Sans"/>
              </a:rPr>
              <a:t>**From KKF.org. Population and demographic data are based on analysis of the Census Bureau’s March 2016 Current Population Survey </a:t>
            </a:r>
          </a:p>
        </p:txBody>
      </p:sp>
      <p:graphicFrame>
        <p:nvGraphicFramePr>
          <p:cNvPr id="481" name="Shape 481"/>
          <p:cNvGraphicFramePr/>
          <p:nvPr/>
        </p:nvGraphicFramePr>
        <p:xfrm>
          <a:off x="630312" y="2561650"/>
          <a:ext cx="7844100" cy="1920900"/>
        </p:xfrm>
        <a:graphic>
          <a:graphicData uri="http://schemas.openxmlformats.org/drawingml/2006/table">
            <a:tbl>
              <a:tblPr>
                <a:noFill/>
                <a:tableStyleId>{BD3F7316-1CBB-4F34-957B-482F15880FDD}</a:tableStyleId>
              </a:tblPr>
              <a:tblGrid>
                <a:gridCol w="1022700"/>
                <a:gridCol w="711025"/>
                <a:gridCol w="1002425"/>
                <a:gridCol w="912050"/>
                <a:gridCol w="1069300"/>
                <a:gridCol w="1195125"/>
                <a:gridCol w="1186100"/>
                <a:gridCol w="745375"/>
              </a:tblGrid>
              <a:tr h="1000000">
                <a:tc>
                  <a:txBody>
                    <a:bodyPr/>
                    <a:lstStyle/>
                    <a:p>
                      <a:pPr marL="88900" marR="88900" lvl="0" indent="0" rtl="0">
                        <a:lnSpc>
                          <a:spcPct val="115000"/>
                        </a:lnSpc>
                        <a:spcBef>
                          <a:spcPts val="0"/>
                        </a:spcBef>
                        <a:buNone/>
                      </a:pPr>
                      <a:r>
                        <a:rPr lang="en" sz="1100" b="1">
                          <a:solidFill>
                            <a:srgbClr val="FFFFFF"/>
                          </a:solidFill>
                        </a:rPr>
                        <a:t>Location</a:t>
                      </a:r>
                    </a:p>
                  </a:txBody>
                  <a:tcPr marL="68575" marR="68575" marT="91425" marB="91425">
                    <a:lnL w="12625" cap="flat" cmpd="sng">
                      <a:solidFill>
                        <a:srgbClr val="70AD47"/>
                      </a:solidFill>
                      <a:prstDash val="solid"/>
                      <a:round/>
                      <a:headEnd type="none" w="med" len="med"/>
                      <a:tailEnd type="none" w="med" len="med"/>
                    </a:lnL>
                    <a:lnT w="12625" cap="flat" cmpd="sng">
                      <a:solidFill>
                        <a:srgbClr val="70AD47"/>
                      </a:solidFill>
                      <a:prstDash val="solid"/>
                      <a:round/>
                      <a:headEnd type="none" w="med" len="med"/>
                      <a:tailEnd type="none" w="med" len="med"/>
                    </a:lnT>
                    <a:lnB w="12625" cap="flat" cmpd="sng">
                      <a:solidFill>
                        <a:srgbClr val="70AD47"/>
                      </a:solidFill>
                      <a:prstDash val="solid"/>
                      <a:round/>
                      <a:headEnd type="none" w="med" len="med"/>
                      <a:tailEnd type="none" w="med" len="med"/>
                    </a:lnB>
                    <a:solidFill>
                      <a:srgbClr val="70AD47"/>
                    </a:solidFill>
                  </a:tcPr>
                </a:tc>
                <a:tc>
                  <a:txBody>
                    <a:bodyPr/>
                    <a:lstStyle/>
                    <a:p>
                      <a:pPr marL="88900" marR="88900" lvl="0" indent="0" rtl="0">
                        <a:lnSpc>
                          <a:spcPct val="115000"/>
                        </a:lnSpc>
                        <a:spcBef>
                          <a:spcPts val="0"/>
                        </a:spcBef>
                        <a:buNone/>
                      </a:pPr>
                      <a:r>
                        <a:rPr lang="en" sz="1100" b="1">
                          <a:solidFill>
                            <a:srgbClr val="FFFFFF"/>
                          </a:solidFill>
                        </a:rPr>
                        <a:t>White</a:t>
                      </a:r>
                    </a:p>
                  </a:txBody>
                  <a:tcPr marL="68575" marR="68575" marT="91425" marB="91425">
                    <a:lnT w="12625" cap="flat" cmpd="sng">
                      <a:solidFill>
                        <a:srgbClr val="70AD47"/>
                      </a:solidFill>
                      <a:prstDash val="solid"/>
                      <a:round/>
                      <a:headEnd type="none" w="med" len="med"/>
                      <a:tailEnd type="none" w="med" len="med"/>
                    </a:lnT>
                    <a:lnB w="12625" cap="flat" cmpd="sng">
                      <a:solidFill>
                        <a:srgbClr val="70AD47"/>
                      </a:solidFill>
                      <a:prstDash val="solid"/>
                      <a:round/>
                      <a:headEnd type="none" w="med" len="med"/>
                      <a:tailEnd type="none" w="med" len="med"/>
                    </a:lnB>
                    <a:solidFill>
                      <a:srgbClr val="70AD47"/>
                    </a:solidFill>
                  </a:tcPr>
                </a:tc>
                <a:tc>
                  <a:txBody>
                    <a:bodyPr/>
                    <a:lstStyle/>
                    <a:p>
                      <a:pPr marL="88900" marR="88900" lvl="0" indent="0" rtl="0">
                        <a:lnSpc>
                          <a:spcPct val="115000"/>
                        </a:lnSpc>
                        <a:spcBef>
                          <a:spcPts val="0"/>
                        </a:spcBef>
                        <a:buNone/>
                      </a:pPr>
                      <a:r>
                        <a:rPr lang="en" sz="1100" b="1">
                          <a:solidFill>
                            <a:srgbClr val="FFFFFF"/>
                          </a:solidFill>
                        </a:rPr>
                        <a:t>Black</a:t>
                      </a:r>
                    </a:p>
                  </a:txBody>
                  <a:tcPr marL="68575" marR="68575" marT="91425" marB="91425">
                    <a:lnT w="12625" cap="flat" cmpd="sng">
                      <a:solidFill>
                        <a:srgbClr val="70AD47"/>
                      </a:solidFill>
                      <a:prstDash val="solid"/>
                      <a:round/>
                      <a:headEnd type="none" w="med" len="med"/>
                      <a:tailEnd type="none" w="med" len="med"/>
                    </a:lnT>
                    <a:lnB w="12625" cap="flat" cmpd="sng">
                      <a:solidFill>
                        <a:srgbClr val="70AD47"/>
                      </a:solidFill>
                      <a:prstDash val="solid"/>
                      <a:round/>
                      <a:headEnd type="none" w="med" len="med"/>
                      <a:tailEnd type="none" w="med" len="med"/>
                    </a:lnB>
                    <a:solidFill>
                      <a:srgbClr val="70AD47"/>
                    </a:solidFill>
                  </a:tcPr>
                </a:tc>
                <a:tc>
                  <a:txBody>
                    <a:bodyPr/>
                    <a:lstStyle/>
                    <a:p>
                      <a:pPr marL="88900" marR="88900" lvl="0" indent="0" rtl="0">
                        <a:lnSpc>
                          <a:spcPct val="115000"/>
                        </a:lnSpc>
                        <a:spcBef>
                          <a:spcPts val="0"/>
                        </a:spcBef>
                        <a:buNone/>
                      </a:pPr>
                      <a:r>
                        <a:rPr lang="en" sz="1100" b="1">
                          <a:solidFill>
                            <a:srgbClr val="FFFFFF"/>
                          </a:solidFill>
                        </a:rPr>
                        <a:t>Hispanic</a:t>
                      </a:r>
                    </a:p>
                  </a:txBody>
                  <a:tcPr marL="68575" marR="68575" marT="91425" marB="91425">
                    <a:lnT w="12625" cap="flat" cmpd="sng">
                      <a:solidFill>
                        <a:srgbClr val="70AD47"/>
                      </a:solidFill>
                      <a:prstDash val="solid"/>
                      <a:round/>
                      <a:headEnd type="none" w="med" len="med"/>
                      <a:tailEnd type="none" w="med" len="med"/>
                    </a:lnT>
                    <a:lnB w="12625" cap="flat" cmpd="sng">
                      <a:solidFill>
                        <a:srgbClr val="70AD47"/>
                      </a:solidFill>
                      <a:prstDash val="solid"/>
                      <a:round/>
                      <a:headEnd type="none" w="med" len="med"/>
                      <a:tailEnd type="none" w="med" len="med"/>
                    </a:lnB>
                    <a:solidFill>
                      <a:srgbClr val="70AD47"/>
                    </a:solidFill>
                  </a:tcPr>
                </a:tc>
                <a:tc>
                  <a:txBody>
                    <a:bodyPr/>
                    <a:lstStyle/>
                    <a:p>
                      <a:pPr marL="88900" marR="88900" lvl="0" indent="0" rtl="0">
                        <a:lnSpc>
                          <a:spcPct val="115000"/>
                        </a:lnSpc>
                        <a:spcBef>
                          <a:spcPts val="0"/>
                        </a:spcBef>
                        <a:buNone/>
                      </a:pPr>
                      <a:r>
                        <a:rPr lang="en" sz="1100" b="1">
                          <a:solidFill>
                            <a:srgbClr val="FFFFFF"/>
                          </a:solidFill>
                        </a:rPr>
                        <a:t>Asian</a:t>
                      </a:r>
                    </a:p>
                  </a:txBody>
                  <a:tcPr marL="68575" marR="68575" marT="91425" marB="91425">
                    <a:lnT w="12625" cap="flat" cmpd="sng">
                      <a:solidFill>
                        <a:srgbClr val="70AD47"/>
                      </a:solidFill>
                      <a:prstDash val="solid"/>
                      <a:round/>
                      <a:headEnd type="none" w="med" len="med"/>
                      <a:tailEnd type="none" w="med" len="med"/>
                    </a:lnT>
                    <a:lnB w="12625" cap="flat" cmpd="sng">
                      <a:solidFill>
                        <a:srgbClr val="70AD47"/>
                      </a:solidFill>
                      <a:prstDash val="solid"/>
                      <a:round/>
                      <a:headEnd type="none" w="med" len="med"/>
                      <a:tailEnd type="none" w="med" len="med"/>
                    </a:lnB>
                    <a:solidFill>
                      <a:srgbClr val="70AD47"/>
                    </a:solidFill>
                  </a:tcPr>
                </a:tc>
                <a:tc>
                  <a:txBody>
                    <a:bodyPr/>
                    <a:lstStyle/>
                    <a:p>
                      <a:pPr marL="88900" marR="88900" lvl="0" indent="0" rtl="0">
                        <a:lnSpc>
                          <a:spcPct val="115000"/>
                        </a:lnSpc>
                        <a:spcBef>
                          <a:spcPts val="0"/>
                        </a:spcBef>
                        <a:buNone/>
                      </a:pPr>
                      <a:r>
                        <a:rPr lang="en" sz="1100" b="1">
                          <a:solidFill>
                            <a:srgbClr val="FFFFFF"/>
                          </a:solidFill>
                        </a:rPr>
                        <a:t>Two or more races</a:t>
                      </a:r>
                    </a:p>
                  </a:txBody>
                  <a:tcPr marL="68575" marR="68575" marT="91425" marB="91425">
                    <a:lnT w="12625" cap="flat" cmpd="sng">
                      <a:solidFill>
                        <a:srgbClr val="70AD47"/>
                      </a:solidFill>
                      <a:prstDash val="solid"/>
                      <a:round/>
                      <a:headEnd type="none" w="med" len="med"/>
                      <a:tailEnd type="none" w="med" len="med"/>
                    </a:lnT>
                    <a:lnB w="12625" cap="flat" cmpd="sng">
                      <a:solidFill>
                        <a:srgbClr val="70AD47"/>
                      </a:solidFill>
                      <a:prstDash val="solid"/>
                      <a:round/>
                      <a:headEnd type="none" w="med" len="med"/>
                      <a:tailEnd type="none" w="med" len="med"/>
                    </a:lnB>
                    <a:solidFill>
                      <a:srgbClr val="70AD47"/>
                    </a:solidFill>
                  </a:tcPr>
                </a:tc>
                <a:tc>
                  <a:txBody>
                    <a:bodyPr/>
                    <a:lstStyle/>
                    <a:p>
                      <a:pPr marL="88900" marR="88900" lvl="0" indent="0" rtl="0">
                        <a:lnSpc>
                          <a:spcPct val="115000"/>
                        </a:lnSpc>
                        <a:spcBef>
                          <a:spcPts val="0"/>
                        </a:spcBef>
                        <a:buNone/>
                      </a:pPr>
                      <a:r>
                        <a:rPr lang="en" sz="1100" b="1">
                          <a:solidFill>
                            <a:srgbClr val="FFFFFF"/>
                          </a:solidFill>
                        </a:rPr>
                        <a:t>International</a:t>
                      </a:r>
                    </a:p>
                  </a:txBody>
                  <a:tcPr marL="68575" marR="68575" marT="91425" marB="91425">
                    <a:lnT w="12625" cap="flat" cmpd="sng">
                      <a:solidFill>
                        <a:srgbClr val="70AD47"/>
                      </a:solidFill>
                      <a:prstDash val="solid"/>
                      <a:round/>
                      <a:headEnd type="none" w="med" len="med"/>
                      <a:tailEnd type="none" w="med" len="med"/>
                    </a:lnT>
                    <a:lnB w="12625" cap="flat" cmpd="sng">
                      <a:solidFill>
                        <a:srgbClr val="70AD47"/>
                      </a:solidFill>
                      <a:prstDash val="solid"/>
                      <a:round/>
                      <a:headEnd type="none" w="med" len="med"/>
                      <a:tailEnd type="none" w="med" len="med"/>
                    </a:lnB>
                    <a:solidFill>
                      <a:srgbClr val="70AD47"/>
                    </a:solidFill>
                  </a:tcPr>
                </a:tc>
                <a:tc>
                  <a:txBody>
                    <a:bodyPr/>
                    <a:lstStyle/>
                    <a:p>
                      <a:pPr marL="88900" marR="88900" lvl="0" indent="0" rtl="0">
                        <a:lnSpc>
                          <a:spcPct val="115000"/>
                        </a:lnSpc>
                        <a:spcBef>
                          <a:spcPts val="0"/>
                        </a:spcBef>
                        <a:buNone/>
                      </a:pPr>
                      <a:r>
                        <a:rPr lang="en" sz="1100" b="1">
                          <a:solidFill>
                            <a:srgbClr val="FFFFFF"/>
                          </a:solidFill>
                        </a:rPr>
                        <a:t>Other</a:t>
                      </a:r>
                    </a:p>
                  </a:txBody>
                  <a:tcPr marL="68575" marR="68575" marT="91425" marB="91425">
                    <a:lnR w="12625" cap="flat" cmpd="sng">
                      <a:solidFill>
                        <a:srgbClr val="70AD47"/>
                      </a:solidFill>
                      <a:prstDash val="solid"/>
                      <a:round/>
                      <a:headEnd type="none" w="med" len="med"/>
                      <a:tailEnd type="none" w="med" len="med"/>
                    </a:lnR>
                    <a:lnT w="12625" cap="flat" cmpd="sng">
                      <a:solidFill>
                        <a:srgbClr val="70AD47"/>
                      </a:solidFill>
                      <a:prstDash val="solid"/>
                      <a:round/>
                      <a:headEnd type="none" w="med" len="med"/>
                      <a:tailEnd type="none" w="med" len="med"/>
                    </a:lnT>
                    <a:lnB w="12625" cap="flat" cmpd="sng">
                      <a:solidFill>
                        <a:srgbClr val="70AD47"/>
                      </a:solidFill>
                      <a:prstDash val="solid"/>
                      <a:round/>
                      <a:headEnd type="none" w="med" len="med"/>
                      <a:tailEnd type="none" w="med" len="med"/>
                    </a:lnB>
                    <a:solidFill>
                      <a:srgbClr val="70AD47"/>
                    </a:solidFill>
                  </a:tcPr>
                </a:tc>
              </a:tr>
              <a:tr h="920900">
                <a:tc>
                  <a:txBody>
                    <a:bodyPr/>
                    <a:lstStyle/>
                    <a:p>
                      <a:pPr marL="88900" marR="88900" lvl="0" indent="0" rtl="0">
                        <a:lnSpc>
                          <a:spcPct val="115000"/>
                        </a:lnSpc>
                        <a:spcBef>
                          <a:spcPts val="0"/>
                        </a:spcBef>
                        <a:buNone/>
                      </a:pPr>
                      <a:r>
                        <a:rPr lang="en" sz="1100" b="1"/>
                        <a:t>Illinois</a:t>
                      </a:r>
                    </a:p>
                    <a:p>
                      <a:pPr marL="88900" marR="88900" lvl="0" indent="0" rtl="0">
                        <a:lnSpc>
                          <a:spcPct val="115000"/>
                        </a:lnSpc>
                        <a:spcBef>
                          <a:spcPts val="0"/>
                        </a:spcBef>
                        <a:buNone/>
                      </a:pPr>
                      <a:r>
                        <a:rPr lang="en" sz="1100" b="1"/>
                        <a:t>Wesleyan</a:t>
                      </a:r>
                    </a:p>
                  </a:txBody>
                  <a:tcPr marL="68575" marR="68575" marT="91425" marB="91425">
                    <a:lnL w="12625" cap="flat" cmpd="sng">
                      <a:solidFill>
                        <a:srgbClr val="A8D08D"/>
                      </a:solidFill>
                      <a:prstDash val="solid"/>
                      <a:round/>
                      <a:headEnd type="none" w="med" len="med"/>
                      <a:tailEnd type="none" w="med" len="med"/>
                    </a:lnL>
                    <a:lnR w="12625" cap="flat" cmpd="sng">
                      <a:solidFill>
                        <a:srgbClr val="A8D08D"/>
                      </a:solidFill>
                      <a:prstDash val="solid"/>
                      <a:round/>
                      <a:headEnd type="none" w="med" len="med"/>
                      <a:tailEnd type="none" w="med" len="med"/>
                    </a:lnR>
                    <a:lnT w="12625" cap="flat" cmpd="sng">
                      <a:solidFill>
                        <a:srgbClr val="70AD47"/>
                      </a:solidFill>
                      <a:prstDash val="solid"/>
                      <a:round/>
                      <a:headEnd type="none" w="med" len="med"/>
                      <a:tailEnd type="none" w="med" len="med"/>
                    </a:lnT>
                    <a:lnB w="12625" cap="flat" cmpd="sng">
                      <a:solidFill>
                        <a:srgbClr val="A8D08D"/>
                      </a:solidFill>
                      <a:prstDash val="solid"/>
                      <a:round/>
                      <a:headEnd type="none" w="med" len="med"/>
                      <a:tailEnd type="none" w="med" len="med"/>
                    </a:lnB>
                    <a:solidFill>
                      <a:srgbClr val="E2EFD9"/>
                    </a:solidFill>
                  </a:tcPr>
                </a:tc>
                <a:tc>
                  <a:txBody>
                    <a:bodyPr/>
                    <a:lstStyle/>
                    <a:p>
                      <a:pPr marL="88900" marR="88900" lvl="0" indent="0" algn="ctr" rtl="0">
                        <a:lnSpc>
                          <a:spcPct val="115000"/>
                        </a:lnSpc>
                        <a:spcBef>
                          <a:spcPts val="0"/>
                        </a:spcBef>
                        <a:buNone/>
                      </a:pPr>
                      <a:r>
                        <a:rPr lang="en"/>
                        <a:t>71%</a:t>
                      </a:r>
                    </a:p>
                  </a:txBody>
                  <a:tcPr marL="68575" marR="68575" marT="91425" marB="91425">
                    <a:lnL w="12625" cap="flat" cmpd="sng">
                      <a:solidFill>
                        <a:srgbClr val="A8D08D"/>
                      </a:solidFill>
                      <a:prstDash val="solid"/>
                      <a:round/>
                      <a:headEnd type="none" w="med" len="med"/>
                      <a:tailEnd type="none" w="med" len="med"/>
                    </a:lnL>
                    <a:lnR w="12625" cap="flat" cmpd="sng">
                      <a:solidFill>
                        <a:srgbClr val="A8D08D"/>
                      </a:solidFill>
                      <a:prstDash val="solid"/>
                      <a:round/>
                      <a:headEnd type="none" w="med" len="med"/>
                      <a:tailEnd type="none" w="med" len="med"/>
                    </a:lnR>
                    <a:lnT w="12625" cap="flat" cmpd="sng">
                      <a:solidFill>
                        <a:srgbClr val="70AD47"/>
                      </a:solidFill>
                      <a:prstDash val="solid"/>
                      <a:round/>
                      <a:headEnd type="none" w="med" len="med"/>
                      <a:tailEnd type="none" w="med" len="med"/>
                    </a:lnT>
                    <a:lnB w="12625" cap="flat" cmpd="sng">
                      <a:solidFill>
                        <a:srgbClr val="A8D08D"/>
                      </a:solidFill>
                      <a:prstDash val="solid"/>
                      <a:round/>
                      <a:headEnd type="none" w="med" len="med"/>
                      <a:tailEnd type="none" w="med" len="med"/>
                    </a:lnB>
                    <a:solidFill>
                      <a:srgbClr val="E2EFD9"/>
                    </a:solidFill>
                  </a:tcPr>
                </a:tc>
                <a:tc>
                  <a:txBody>
                    <a:bodyPr/>
                    <a:lstStyle/>
                    <a:p>
                      <a:pPr marL="88900" marR="88900" lvl="0" indent="0" algn="ctr" rtl="0">
                        <a:lnSpc>
                          <a:spcPct val="115000"/>
                        </a:lnSpc>
                        <a:spcBef>
                          <a:spcPts val="0"/>
                        </a:spcBef>
                        <a:buNone/>
                      </a:pPr>
                      <a:r>
                        <a:rPr lang="en"/>
                        <a:t>4%</a:t>
                      </a:r>
                    </a:p>
                  </a:txBody>
                  <a:tcPr marL="68575" marR="68575" marT="91425" marB="91425">
                    <a:lnL w="12625" cap="flat" cmpd="sng">
                      <a:solidFill>
                        <a:srgbClr val="A8D08D"/>
                      </a:solidFill>
                      <a:prstDash val="solid"/>
                      <a:round/>
                      <a:headEnd type="none" w="med" len="med"/>
                      <a:tailEnd type="none" w="med" len="med"/>
                    </a:lnL>
                    <a:lnR w="12625" cap="flat" cmpd="sng">
                      <a:solidFill>
                        <a:srgbClr val="A8D08D"/>
                      </a:solidFill>
                      <a:prstDash val="solid"/>
                      <a:round/>
                      <a:headEnd type="none" w="med" len="med"/>
                      <a:tailEnd type="none" w="med" len="med"/>
                    </a:lnR>
                    <a:lnT w="12625" cap="flat" cmpd="sng">
                      <a:solidFill>
                        <a:srgbClr val="70AD47"/>
                      </a:solidFill>
                      <a:prstDash val="solid"/>
                      <a:round/>
                      <a:headEnd type="none" w="med" len="med"/>
                      <a:tailEnd type="none" w="med" len="med"/>
                    </a:lnT>
                    <a:lnB w="12625" cap="flat" cmpd="sng">
                      <a:solidFill>
                        <a:srgbClr val="A8D08D"/>
                      </a:solidFill>
                      <a:prstDash val="solid"/>
                      <a:round/>
                      <a:headEnd type="none" w="med" len="med"/>
                      <a:tailEnd type="none" w="med" len="med"/>
                    </a:lnB>
                    <a:solidFill>
                      <a:srgbClr val="E2EFD9"/>
                    </a:solidFill>
                  </a:tcPr>
                </a:tc>
                <a:tc>
                  <a:txBody>
                    <a:bodyPr/>
                    <a:lstStyle/>
                    <a:p>
                      <a:pPr marL="88900" marR="88900" lvl="0" indent="0" algn="ctr" rtl="0">
                        <a:lnSpc>
                          <a:spcPct val="115000"/>
                        </a:lnSpc>
                        <a:spcBef>
                          <a:spcPts val="0"/>
                        </a:spcBef>
                        <a:buNone/>
                      </a:pPr>
                      <a:r>
                        <a:rPr lang="en"/>
                        <a:t>7%</a:t>
                      </a:r>
                    </a:p>
                  </a:txBody>
                  <a:tcPr marL="68575" marR="68575" marT="91425" marB="91425">
                    <a:lnL w="12625" cap="flat" cmpd="sng">
                      <a:solidFill>
                        <a:srgbClr val="A8D08D"/>
                      </a:solidFill>
                      <a:prstDash val="solid"/>
                      <a:round/>
                      <a:headEnd type="none" w="med" len="med"/>
                      <a:tailEnd type="none" w="med" len="med"/>
                    </a:lnL>
                    <a:lnR w="12625" cap="flat" cmpd="sng">
                      <a:solidFill>
                        <a:srgbClr val="A8D08D"/>
                      </a:solidFill>
                      <a:prstDash val="solid"/>
                      <a:round/>
                      <a:headEnd type="none" w="med" len="med"/>
                      <a:tailEnd type="none" w="med" len="med"/>
                    </a:lnR>
                    <a:lnT w="12625" cap="flat" cmpd="sng">
                      <a:solidFill>
                        <a:srgbClr val="70AD47"/>
                      </a:solidFill>
                      <a:prstDash val="solid"/>
                      <a:round/>
                      <a:headEnd type="none" w="med" len="med"/>
                      <a:tailEnd type="none" w="med" len="med"/>
                    </a:lnT>
                    <a:lnB w="12625" cap="flat" cmpd="sng">
                      <a:solidFill>
                        <a:srgbClr val="A8D08D"/>
                      </a:solidFill>
                      <a:prstDash val="solid"/>
                      <a:round/>
                      <a:headEnd type="none" w="med" len="med"/>
                      <a:tailEnd type="none" w="med" len="med"/>
                    </a:lnB>
                    <a:solidFill>
                      <a:srgbClr val="E2EFD9"/>
                    </a:solidFill>
                  </a:tcPr>
                </a:tc>
                <a:tc>
                  <a:txBody>
                    <a:bodyPr/>
                    <a:lstStyle/>
                    <a:p>
                      <a:pPr marL="88900" marR="88900" lvl="0" indent="0" algn="ctr" rtl="0">
                        <a:lnSpc>
                          <a:spcPct val="115000"/>
                        </a:lnSpc>
                        <a:spcBef>
                          <a:spcPts val="0"/>
                        </a:spcBef>
                        <a:buNone/>
                      </a:pPr>
                      <a:r>
                        <a:rPr lang="en"/>
                        <a:t>4%</a:t>
                      </a:r>
                    </a:p>
                  </a:txBody>
                  <a:tcPr marL="68575" marR="68575" marT="91425" marB="91425">
                    <a:lnL w="12625" cap="flat" cmpd="sng">
                      <a:solidFill>
                        <a:srgbClr val="A8D08D"/>
                      </a:solidFill>
                      <a:prstDash val="solid"/>
                      <a:round/>
                      <a:headEnd type="none" w="med" len="med"/>
                      <a:tailEnd type="none" w="med" len="med"/>
                    </a:lnL>
                    <a:lnR w="12625" cap="flat" cmpd="sng">
                      <a:solidFill>
                        <a:srgbClr val="A8D08D"/>
                      </a:solidFill>
                      <a:prstDash val="solid"/>
                      <a:round/>
                      <a:headEnd type="none" w="med" len="med"/>
                      <a:tailEnd type="none" w="med" len="med"/>
                    </a:lnR>
                    <a:lnT w="12625" cap="flat" cmpd="sng">
                      <a:solidFill>
                        <a:srgbClr val="70AD47"/>
                      </a:solidFill>
                      <a:prstDash val="solid"/>
                      <a:round/>
                      <a:headEnd type="none" w="med" len="med"/>
                      <a:tailEnd type="none" w="med" len="med"/>
                    </a:lnT>
                    <a:lnB w="12625" cap="flat" cmpd="sng">
                      <a:solidFill>
                        <a:srgbClr val="A8D08D"/>
                      </a:solidFill>
                      <a:prstDash val="solid"/>
                      <a:round/>
                      <a:headEnd type="none" w="med" len="med"/>
                      <a:tailEnd type="none" w="med" len="med"/>
                    </a:lnB>
                    <a:solidFill>
                      <a:srgbClr val="E2EFD9"/>
                    </a:solidFill>
                  </a:tcPr>
                </a:tc>
                <a:tc>
                  <a:txBody>
                    <a:bodyPr/>
                    <a:lstStyle/>
                    <a:p>
                      <a:pPr marL="88900" marR="88900" lvl="0" indent="0" algn="ctr" rtl="0">
                        <a:lnSpc>
                          <a:spcPct val="115000"/>
                        </a:lnSpc>
                        <a:spcBef>
                          <a:spcPts val="0"/>
                        </a:spcBef>
                        <a:buNone/>
                      </a:pPr>
                      <a:r>
                        <a:rPr lang="en"/>
                        <a:t>3%</a:t>
                      </a:r>
                    </a:p>
                  </a:txBody>
                  <a:tcPr marL="68575" marR="68575" marT="91425" marB="91425">
                    <a:lnL w="12625" cap="flat" cmpd="sng">
                      <a:solidFill>
                        <a:srgbClr val="A8D08D"/>
                      </a:solidFill>
                      <a:prstDash val="solid"/>
                      <a:round/>
                      <a:headEnd type="none" w="med" len="med"/>
                      <a:tailEnd type="none" w="med" len="med"/>
                    </a:lnL>
                    <a:lnR w="12625" cap="flat" cmpd="sng">
                      <a:solidFill>
                        <a:srgbClr val="A8D08D"/>
                      </a:solidFill>
                      <a:prstDash val="solid"/>
                      <a:round/>
                      <a:headEnd type="none" w="med" len="med"/>
                      <a:tailEnd type="none" w="med" len="med"/>
                    </a:lnR>
                    <a:lnT w="12625" cap="flat" cmpd="sng">
                      <a:solidFill>
                        <a:srgbClr val="70AD47"/>
                      </a:solidFill>
                      <a:prstDash val="solid"/>
                      <a:round/>
                      <a:headEnd type="none" w="med" len="med"/>
                      <a:tailEnd type="none" w="med" len="med"/>
                    </a:lnT>
                    <a:lnB w="12625" cap="flat" cmpd="sng">
                      <a:solidFill>
                        <a:srgbClr val="A8D08D"/>
                      </a:solidFill>
                      <a:prstDash val="solid"/>
                      <a:round/>
                      <a:headEnd type="none" w="med" len="med"/>
                      <a:tailEnd type="none" w="med" len="med"/>
                    </a:lnB>
                    <a:solidFill>
                      <a:srgbClr val="E2EFD9"/>
                    </a:solidFill>
                  </a:tcPr>
                </a:tc>
                <a:tc>
                  <a:txBody>
                    <a:bodyPr/>
                    <a:lstStyle/>
                    <a:p>
                      <a:pPr marL="88900" marR="88900" lvl="0" indent="0" algn="ctr" rtl="0">
                        <a:lnSpc>
                          <a:spcPct val="115000"/>
                        </a:lnSpc>
                        <a:spcBef>
                          <a:spcPts val="0"/>
                        </a:spcBef>
                        <a:buNone/>
                      </a:pPr>
                      <a:r>
                        <a:rPr lang="en"/>
                        <a:t>9%</a:t>
                      </a:r>
                    </a:p>
                  </a:txBody>
                  <a:tcPr marL="68575" marR="68575" marT="91425" marB="91425">
                    <a:lnL w="12625" cap="flat" cmpd="sng">
                      <a:solidFill>
                        <a:srgbClr val="A8D08D"/>
                      </a:solidFill>
                      <a:prstDash val="solid"/>
                      <a:round/>
                      <a:headEnd type="none" w="med" len="med"/>
                      <a:tailEnd type="none" w="med" len="med"/>
                    </a:lnL>
                    <a:lnR w="12625" cap="flat" cmpd="sng">
                      <a:solidFill>
                        <a:srgbClr val="A8D08D"/>
                      </a:solidFill>
                      <a:prstDash val="solid"/>
                      <a:round/>
                      <a:headEnd type="none" w="med" len="med"/>
                      <a:tailEnd type="none" w="med" len="med"/>
                    </a:lnR>
                    <a:lnT w="12625" cap="flat" cmpd="sng">
                      <a:solidFill>
                        <a:srgbClr val="70AD47"/>
                      </a:solidFill>
                      <a:prstDash val="solid"/>
                      <a:round/>
                      <a:headEnd type="none" w="med" len="med"/>
                      <a:tailEnd type="none" w="med" len="med"/>
                    </a:lnT>
                    <a:lnB w="12625" cap="flat" cmpd="sng">
                      <a:solidFill>
                        <a:srgbClr val="A8D08D"/>
                      </a:solidFill>
                      <a:prstDash val="solid"/>
                      <a:round/>
                      <a:headEnd type="none" w="med" len="med"/>
                      <a:tailEnd type="none" w="med" len="med"/>
                    </a:lnB>
                    <a:solidFill>
                      <a:srgbClr val="E2EFD9"/>
                    </a:solidFill>
                  </a:tcPr>
                </a:tc>
                <a:tc>
                  <a:txBody>
                    <a:bodyPr/>
                    <a:lstStyle/>
                    <a:p>
                      <a:pPr marL="88900" marR="88900" lvl="0" indent="0" algn="ctr" rtl="0">
                        <a:lnSpc>
                          <a:spcPct val="115000"/>
                        </a:lnSpc>
                        <a:spcBef>
                          <a:spcPts val="0"/>
                        </a:spcBef>
                        <a:buNone/>
                      </a:pPr>
                      <a:r>
                        <a:rPr lang="en"/>
                        <a:t>2%</a:t>
                      </a:r>
                    </a:p>
                  </a:txBody>
                  <a:tcPr marL="68575" marR="68575" marT="91425" marB="91425">
                    <a:lnL w="12625" cap="flat" cmpd="sng">
                      <a:solidFill>
                        <a:srgbClr val="A8D08D"/>
                      </a:solidFill>
                      <a:prstDash val="solid"/>
                      <a:round/>
                      <a:headEnd type="none" w="med" len="med"/>
                      <a:tailEnd type="none" w="med" len="med"/>
                    </a:lnL>
                    <a:lnR w="12625" cap="flat" cmpd="sng">
                      <a:solidFill>
                        <a:srgbClr val="A8D08D"/>
                      </a:solidFill>
                      <a:prstDash val="solid"/>
                      <a:round/>
                      <a:headEnd type="none" w="med" len="med"/>
                      <a:tailEnd type="none" w="med" len="med"/>
                    </a:lnR>
                    <a:lnT w="12625" cap="flat" cmpd="sng">
                      <a:solidFill>
                        <a:srgbClr val="70AD47"/>
                      </a:solidFill>
                      <a:prstDash val="solid"/>
                      <a:round/>
                      <a:headEnd type="none" w="med" len="med"/>
                      <a:tailEnd type="none" w="med" len="med"/>
                    </a:lnT>
                    <a:lnB w="12625" cap="flat" cmpd="sng">
                      <a:solidFill>
                        <a:srgbClr val="A8D08D"/>
                      </a:solidFill>
                      <a:prstDash val="solid"/>
                      <a:round/>
                      <a:headEnd type="none" w="med" len="med"/>
                      <a:tailEnd type="none" w="med" len="med"/>
                    </a:lnB>
                    <a:solidFill>
                      <a:srgbClr val="E2EFD9"/>
                    </a:solidFill>
                  </a:tcPr>
                </a:tc>
              </a:tr>
            </a:tbl>
          </a:graphicData>
        </a:graphic>
      </p:graphicFrame>
      <p:sp>
        <p:nvSpPr>
          <p:cNvPr id="482" name="Shape 482"/>
          <p:cNvSpPr txBox="1"/>
          <p:nvPr/>
        </p:nvSpPr>
        <p:spPr>
          <a:xfrm>
            <a:off x="618850" y="4437725"/>
            <a:ext cx="5647800" cy="336300"/>
          </a:xfrm>
          <a:prstGeom prst="rect">
            <a:avLst/>
          </a:prstGeom>
          <a:noFill/>
          <a:ln>
            <a:noFill/>
          </a:ln>
        </p:spPr>
        <p:txBody>
          <a:bodyPr lIns="91425" tIns="91425" rIns="91425" bIns="91425" anchor="t" anchorCtr="0">
            <a:noAutofit/>
          </a:bodyPr>
          <a:lstStyle/>
          <a:p>
            <a:pPr lvl="0">
              <a:spcBef>
                <a:spcPts val="0"/>
              </a:spcBef>
              <a:buNone/>
            </a:pPr>
            <a:r>
              <a:rPr lang="en" sz="900">
                <a:latin typeface="Droid Sans"/>
                <a:ea typeface="Droid Sans"/>
                <a:cs typeface="Droid Sans"/>
                <a:sym typeface="Droid Sans"/>
              </a:rPr>
              <a:t>**From IWU website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Shape 487"/>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rtl="0">
              <a:spcBef>
                <a:spcPts val="0"/>
              </a:spcBef>
              <a:buNone/>
            </a:pPr>
            <a:r>
              <a:rPr lang="en"/>
              <a:t>Increase Campus Diversity </a:t>
            </a:r>
          </a:p>
        </p:txBody>
      </p:sp>
      <p:sp>
        <p:nvSpPr>
          <p:cNvPr id="488" name="Shape 488"/>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marL="457200" lvl="0" indent="-317500" rtl="0">
              <a:spcBef>
                <a:spcPts val="0"/>
              </a:spcBef>
              <a:buSzPct val="100000"/>
            </a:pPr>
            <a:r>
              <a:rPr lang="en" sz="1400"/>
              <a:t>Better recruitment programs for students of color</a:t>
            </a:r>
          </a:p>
          <a:p>
            <a:pPr marL="914400" lvl="1" indent="-317500" rtl="0">
              <a:spcBef>
                <a:spcPts val="0"/>
              </a:spcBef>
              <a:buSzPct val="100000"/>
            </a:pPr>
            <a:r>
              <a:rPr lang="en"/>
              <a:t>Improve and expand “Tu Universidad”</a:t>
            </a:r>
          </a:p>
          <a:p>
            <a:pPr marL="457200" lvl="0" indent="-317500" rtl="0">
              <a:spcBef>
                <a:spcPts val="0"/>
              </a:spcBef>
              <a:buSzPct val="100000"/>
            </a:pPr>
            <a:r>
              <a:rPr lang="en" sz="1400"/>
              <a:t>Offer full time positions to professors of color</a:t>
            </a:r>
          </a:p>
          <a:p>
            <a:pPr marL="914400" lvl="1" indent="-228600" rtl="0">
              <a:spcBef>
                <a:spcPts val="0"/>
              </a:spcBef>
            </a:pPr>
            <a:r>
              <a:rPr lang="en"/>
              <a:t>Foster a better work environment to retain professors of color</a:t>
            </a:r>
          </a:p>
          <a:p>
            <a:pPr marL="1371600" lvl="2" indent="-228600" rtl="0">
              <a:spcBef>
                <a:spcPts val="0"/>
              </a:spcBef>
            </a:pPr>
            <a:r>
              <a:rPr lang="en"/>
              <a:t>Achieved through more campus wide diversity training </a:t>
            </a:r>
          </a:p>
          <a:p>
            <a:pPr marL="1371600" lvl="2" indent="-228600" algn="just" rtl="0">
              <a:spcBef>
                <a:spcPts val="0"/>
              </a:spcBef>
              <a:spcAft>
                <a:spcPts val="0"/>
              </a:spcAft>
            </a:pPr>
            <a:r>
              <a:rPr lang="en"/>
              <a:t>Advisory board to recruit and retain faculty of color needs to have visual results</a:t>
            </a:r>
          </a:p>
          <a:p>
            <a:pPr marL="457200" lvl="0" indent="-317500" rtl="0">
              <a:spcBef>
                <a:spcPts val="0"/>
              </a:spcBef>
              <a:buSzPct val="100000"/>
            </a:pPr>
            <a:r>
              <a:rPr lang="en" sz="1400"/>
              <a:t>Offer more diversity courses </a:t>
            </a:r>
          </a:p>
          <a:p>
            <a:pPr marL="914400" lvl="1" indent="-228600" rtl="0">
              <a:spcBef>
                <a:spcPts val="0"/>
              </a:spcBef>
            </a:pPr>
            <a:r>
              <a:rPr lang="en"/>
              <a:t>Expand diversity course requirements</a:t>
            </a:r>
          </a:p>
          <a:p>
            <a:pPr marL="1371600" lvl="2" indent="-228600" rtl="0">
              <a:spcBef>
                <a:spcPts val="0"/>
              </a:spcBef>
            </a:pPr>
            <a:r>
              <a:rPr lang="en"/>
              <a:t>Course Examples: Black Feminism, Women of Color in the U.S., Civil rights and Ethnic Power </a:t>
            </a:r>
          </a:p>
          <a:p>
            <a:pPr marL="914400" lvl="0" indent="0" rtl="0">
              <a:spcBef>
                <a:spcPts val="0"/>
              </a:spcBef>
              <a:buNone/>
            </a:pPr>
            <a:endParaRPr/>
          </a:p>
        </p:txBody>
      </p:sp>
    </p:spTree>
  </p:cSld>
  <p:clrMapOvr>
    <a:masterClrMapping/>
  </p:clrMapOvr>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980</Words>
  <Application>Microsoft Office PowerPoint</Application>
  <PresentationFormat>On-screen Show (16:9)</PresentationFormat>
  <Paragraphs>128</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Open Sans</vt:lpstr>
      <vt:lpstr>Droid Sans</vt:lpstr>
      <vt:lpstr>Economica</vt:lpstr>
      <vt:lpstr>luxe</vt:lpstr>
      <vt:lpstr>Activism at IWU</vt:lpstr>
      <vt:lpstr>“What’s up my nigga?” “You can’t say that to her-she’s Black.” “We are going to eradicate all of Islam, and all of your people will have to leave.” “Do you have to get an arranged marriage?” “You are the reason why I voted for Trump.” “Do you worship cows?” “Your hair looks so nice since you combed it…[when another student said the statement was wrong] oh I don’t know how they do their hair.” “Where is your dot?”  </vt:lpstr>
      <vt:lpstr>Let’s Look at the Past </vt:lpstr>
      <vt:lpstr>PowerPoint Presentation</vt:lpstr>
      <vt:lpstr>Bias Reports </vt:lpstr>
      <vt:lpstr>Diversity Training</vt:lpstr>
      <vt:lpstr>PowerPoint Presentation</vt:lpstr>
      <vt:lpstr>PowerPoint Presentation</vt:lpstr>
      <vt:lpstr>Increase Campus Diversity </vt:lpstr>
      <vt:lpstr>PowerPoint Presentation</vt:lpstr>
      <vt:lpstr>Support from Student Senate for Cultural Events  </vt:lpstr>
      <vt:lpstr>PowerPoint Presentation</vt:lpstr>
      <vt:lpstr>Outcomes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Activism at IWU</dc:title>
  <dc:creator>Khayla Caruthers;Breanna Williams;Monica Munoz;Jill Rajarathnam;Vishnu Velupula</dc:creator>
  <dc:description>Actual presentation date 2016-08-03; transferred by GoogleDrive as one file with other presentations and separated on receipt in Tate Archives &amp; Special Collections</dc:description>
  <cp:lastModifiedBy>Faculty_Meg</cp:lastModifiedBy>
  <cp:revision>1</cp:revision>
  <dcterms:modified xsi:type="dcterms:W3CDTF">2017-08-08T19:36:37Z</dcterms:modified>
</cp:coreProperties>
</file>