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sldIdLst>
    <p:sldId id="256" r:id="rId2"/>
  </p:sldIdLst>
  <p:sldSz cx="36576000" cy="29260800"/>
  <p:notesSz cx="9144000" cy="6858000"/>
  <p:defaultTextStyle>
    <a:defPPr>
      <a:defRPr lang="en-US"/>
    </a:defPPr>
    <a:lvl1pPr marL="0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1pPr>
    <a:lvl2pPr marL="1580083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2pPr>
    <a:lvl3pPr marL="3160166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3pPr>
    <a:lvl4pPr marL="4740250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4pPr>
    <a:lvl5pPr marL="6320333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5pPr>
    <a:lvl6pPr marL="7900416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6pPr>
    <a:lvl7pPr marL="9480499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7pPr>
    <a:lvl8pPr marL="11060582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8pPr>
    <a:lvl9pPr marL="12640666" algn="l" defTabSz="1580083" rtl="0" eaLnBrk="1" latinLnBrk="0" hangingPunct="1">
      <a:defRPr sz="622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9" d="100"/>
          <a:sy n="19" d="100"/>
        </p:scale>
        <p:origin x="-1216" y="-52"/>
      </p:cViewPr>
      <p:guideLst>
        <p:guide orient="horz" pos="9216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2"/>
            <a:ext cx="36576000" cy="195072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163251"/>
            <a:ext cx="23317200" cy="6242304"/>
          </a:xfrm>
        </p:spPr>
        <p:txBody>
          <a:bodyPr anchor="ctr">
            <a:normAutofit/>
          </a:bodyPr>
          <a:lstStyle>
            <a:lvl1pPr algn="r">
              <a:defRPr sz="176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31800" y="21163251"/>
            <a:ext cx="9601200" cy="6242304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6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1828756" indent="0" algn="ctr">
              <a:buNone/>
              <a:defRPr sz="6400"/>
            </a:lvl2pPr>
            <a:lvl3pPr marL="3657508" indent="0" algn="ctr">
              <a:buNone/>
              <a:defRPr sz="6400"/>
            </a:lvl3pPr>
            <a:lvl4pPr marL="5486264" indent="0" algn="ctr">
              <a:buNone/>
              <a:defRPr sz="6400"/>
            </a:lvl4pPr>
            <a:lvl5pPr marL="7315016" indent="0" algn="ctr">
              <a:buNone/>
              <a:defRPr sz="6400"/>
            </a:lvl5pPr>
            <a:lvl6pPr marL="9143772" indent="0" algn="ctr">
              <a:buNone/>
              <a:defRPr sz="6400"/>
            </a:lvl6pPr>
            <a:lvl7pPr marL="10972524" indent="0" algn="ctr">
              <a:buNone/>
              <a:defRPr sz="6400"/>
            </a:lvl7pPr>
            <a:lvl8pPr marL="12801280" indent="0" algn="ctr">
              <a:buNone/>
              <a:defRPr sz="6400"/>
            </a:lvl8pPr>
            <a:lvl9pPr marL="14630036" indent="0" algn="ctr">
              <a:buNone/>
              <a:defRPr sz="6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5160528" y="22460186"/>
            <a:ext cx="0" cy="390144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954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09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6" y="3251200"/>
            <a:ext cx="7886700" cy="2308352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6" y="3251200"/>
            <a:ext cx="22745700" cy="230835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30175200" y="831975"/>
            <a:ext cx="0" cy="27432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87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91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4"/>
            <a:ext cx="36576000" cy="1950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1163251"/>
            <a:ext cx="23317200" cy="6242304"/>
          </a:xfrm>
        </p:spPr>
        <p:txBody>
          <a:bodyPr anchor="ctr">
            <a:normAutofit/>
          </a:bodyPr>
          <a:lstStyle>
            <a:lvl1pPr algn="r">
              <a:defRPr sz="17600" b="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31800" y="21163251"/>
            <a:ext cx="9601200" cy="6242304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6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182875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365750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3pPr>
            <a:lvl4pPr marL="5486264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7315016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9143772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10972524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280128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4630036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5160528" y="22460186"/>
            <a:ext cx="0" cy="390144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63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2384" y="2496921"/>
            <a:ext cx="29160216" cy="639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72384" y="9753600"/>
            <a:ext cx="14264640" cy="171663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67960" y="9753600"/>
            <a:ext cx="14264640" cy="171663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1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072384" y="2496921"/>
            <a:ext cx="29160216" cy="639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2384" y="9299780"/>
            <a:ext cx="14264640" cy="3511296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8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1828756" indent="0">
              <a:buNone/>
              <a:defRPr sz="8000" b="1"/>
            </a:lvl2pPr>
            <a:lvl3pPr marL="3657508" indent="0">
              <a:buNone/>
              <a:defRPr sz="7200" b="1"/>
            </a:lvl3pPr>
            <a:lvl4pPr marL="5486264" indent="0">
              <a:buNone/>
              <a:defRPr sz="6400" b="1"/>
            </a:lvl4pPr>
            <a:lvl5pPr marL="7315016" indent="0">
              <a:buNone/>
              <a:defRPr sz="6400" b="1"/>
            </a:lvl5pPr>
            <a:lvl6pPr marL="9143772" indent="0">
              <a:buNone/>
              <a:defRPr sz="6400" b="1"/>
            </a:lvl6pPr>
            <a:lvl7pPr marL="10972524" indent="0">
              <a:buNone/>
              <a:defRPr sz="6400" b="1"/>
            </a:lvl7pPr>
            <a:lvl8pPr marL="12801280" indent="0">
              <a:buNone/>
              <a:defRPr sz="6400" b="1"/>
            </a:lvl8pPr>
            <a:lvl9pPr marL="14630036" indent="0">
              <a:buNone/>
              <a:defRPr sz="6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72384" y="12662562"/>
            <a:ext cx="14264640" cy="142573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967960" y="9299780"/>
            <a:ext cx="14264640" cy="3511296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88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828756" indent="0">
              <a:buNone/>
              <a:defRPr sz="8000" b="1"/>
            </a:lvl2pPr>
            <a:lvl3pPr marL="3657508" indent="0">
              <a:buNone/>
              <a:defRPr sz="7200" b="1"/>
            </a:lvl3pPr>
            <a:lvl4pPr marL="5486264" indent="0">
              <a:buNone/>
              <a:defRPr sz="6400" b="1"/>
            </a:lvl4pPr>
            <a:lvl5pPr marL="7315016" indent="0">
              <a:buNone/>
              <a:defRPr sz="6400" b="1"/>
            </a:lvl5pPr>
            <a:lvl6pPr marL="9143772" indent="0">
              <a:buNone/>
              <a:defRPr sz="6400" b="1"/>
            </a:lvl6pPr>
            <a:lvl7pPr marL="10972524" indent="0">
              <a:buNone/>
              <a:defRPr sz="6400" b="1"/>
            </a:lvl7pPr>
            <a:lvl8pPr marL="12801280" indent="0">
              <a:buNone/>
              <a:defRPr sz="6400" b="1"/>
            </a:lvl8pPr>
            <a:lvl9pPr marL="14630036" indent="0">
              <a:buNone/>
              <a:defRPr sz="6400" b="1"/>
            </a:lvl9pPr>
          </a:lstStyle>
          <a:p>
            <a:pPr marL="0" lvl="0" indent="0" algn="l" defTabSz="3657508" rtl="0" eaLnBrk="1" latinLnBrk="0" hangingPunct="1">
              <a:lnSpc>
                <a:spcPct val="90000"/>
              </a:lnSpc>
              <a:spcBef>
                <a:spcPts val="72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967960" y="12662562"/>
            <a:ext cx="14264640" cy="142573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77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72384" y="2011772"/>
            <a:ext cx="13167360" cy="7412736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1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00" y="3511296"/>
            <a:ext cx="17035272" cy="22121165"/>
          </a:xfrm>
        </p:spPr>
        <p:txBody>
          <a:bodyPr>
            <a:normAutofit/>
          </a:bodyPr>
          <a:lstStyle>
            <a:lvl1pPr>
              <a:defRPr sz="8000"/>
            </a:lvl1pPr>
            <a:lvl2pPr>
              <a:defRPr sz="64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72384" y="9632026"/>
            <a:ext cx="13167360" cy="1605245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2400"/>
              </a:spcBef>
              <a:buNone/>
              <a:defRPr sz="6400"/>
            </a:lvl1pPr>
            <a:lvl2pPr marL="1828756" indent="0">
              <a:buNone/>
              <a:defRPr sz="4800"/>
            </a:lvl2pPr>
            <a:lvl3pPr marL="3657508" indent="0">
              <a:buNone/>
              <a:defRPr sz="4000"/>
            </a:lvl3pPr>
            <a:lvl4pPr marL="5486264" indent="0">
              <a:buNone/>
              <a:defRPr sz="3600"/>
            </a:lvl4pPr>
            <a:lvl5pPr marL="7315016" indent="0">
              <a:buNone/>
              <a:defRPr sz="3600"/>
            </a:lvl5pPr>
            <a:lvl6pPr marL="9143772" indent="0">
              <a:buNone/>
              <a:defRPr sz="3600"/>
            </a:lvl6pPr>
            <a:lvl7pPr marL="10972524" indent="0">
              <a:buNone/>
              <a:defRPr sz="3600"/>
            </a:lvl7pPr>
            <a:lvl8pPr marL="12801280" indent="0">
              <a:buNone/>
              <a:defRPr sz="3600"/>
            </a:lvl8pPr>
            <a:lvl9pPr marL="14630036" indent="0">
              <a:buNone/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1163255"/>
            <a:ext cx="23317200" cy="6242304"/>
          </a:xfrm>
        </p:spPr>
        <p:txBody>
          <a:bodyPr anchor="ctr">
            <a:normAutofit/>
          </a:bodyPr>
          <a:lstStyle>
            <a:lvl1pPr algn="r">
              <a:defRPr sz="176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4"/>
            <a:ext cx="36566856" cy="195072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31800" y="21163255"/>
            <a:ext cx="9601200" cy="6242304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6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5160528" y="22460186"/>
            <a:ext cx="0" cy="390144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3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2384" y="2496921"/>
            <a:ext cx="29160216" cy="639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2386" y="9753600"/>
            <a:ext cx="29160220" cy="1716633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2390" y="27608337"/>
            <a:ext cx="6462428" cy="11704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8800" y="27608337"/>
            <a:ext cx="17704376" cy="11704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12000" y="27608337"/>
            <a:ext cx="2921000" cy="11704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286000" y="3525649"/>
            <a:ext cx="0" cy="390144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06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3657508" rtl="0" eaLnBrk="1" latinLnBrk="0" hangingPunct="1">
        <a:lnSpc>
          <a:spcPct val="80000"/>
        </a:lnSpc>
        <a:spcBef>
          <a:spcPct val="0"/>
        </a:spcBef>
        <a:buNone/>
        <a:defRPr sz="17600" kern="1200" cap="all" spc="4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3657508" rtl="0" eaLnBrk="1" latinLnBrk="0" hangingPunct="1">
        <a:lnSpc>
          <a:spcPct val="90000"/>
        </a:lnSpc>
        <a:spcBef>
          <a:spcPts val="4800"/>
        </a:spcBef>
        <a:spcAft>
          <a:spcPts val="8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1060704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1792224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2377440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3108960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4242816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4864608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9824" indent="-548628" algn="l" defTabSz="3657508" rtl="0" eaLnBrk="1" latinLnBrk="0" hangingPunct="1">
        <a:lnSpc>
          <a:spcPct val="90000"/>
        </a:lnSpc>
        <a:spcBef>
          <a:spcPts val="800"/>
        </a:spcBef>
        <a:spcAft>
          <a:spcPts val="1600"/>
        </a:spcAft>
        <a:buClr>
          <a:schemeClr val="accent2"/>
        </a:buClr>
        <a:buFont typeface="Wingdings 3" pitchFamily="18" charset="2"/>
        <a:buChar char="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756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508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264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016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3772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524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280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036" algn="l" defTabSz="3657508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6.googleusercontent.com/dggBOMaXk5IXeikvgrnimCQvjTdfwmvmW8MA2o1gVb4RG8irFZqJlewisp7qnLzNjz5Atl4m4zM9Rpv4kc4vewqUdIXSL-ZoduV7K_zgvtuxBc9khFC_sF3FUkf76-OUsnV7R_p6x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56400"/>
            <a:ext cx="9804394" cy="98044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51000"/>
                </a:schemeClr>
              </a:gs>
              <a:gs pos="80000">
                <a:schemeClr val="accent1">
                  <a:lumMod val="45000"/>
                  <a:lumOff val="55000"/>
                </a:schemeClr>
              </a:gs>
              <a:gs pos="37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55000">
                <a:schemeClr val="accent1">
                  <a:lumMod val="30000"/>
                  <a:lumOff val="70000"/>
                  <a:alpha val="14000"/>
                </a:schemeClr>
              </a:gs>
            </a:gsLst>
            <a:lin ang="5400000" scaled="1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2000" dirty="0" smtClean="0"/>
              <a:t>Martin beck </a:t>
            </a:r>
            <a:r>
              <a:rPr lang="en-US" sz="12000" dirty="0" err="1" smtClean="0"/>
              <a:t>als</a:t>
            </a:r>
            <a:r>
              <a:rPr lang="en-US" sz="12000" dirty="0" smtClean="0"/>
              <a:t> die </a:t>
            </a:r>
            <a:r>
              <a:rPr lang="en-US" sz="12000" dirty="0" err="1" smtClean="0"/>
              <a:t>stimme</a:t>
            </a:r>
            <a:r>
              <a:rPr lang="en-US" sz="12000" dirty="0" smtClean="0"/>
              <a:t> von </a:t>
            </a:r>
            <a:r>
              <a:rPr lang="en-US" sz="12000" dirty="0" err="1" smtClean="0"/>
              <a:t>maj</a:t>
            </a:r>
            <a:r>
              <a:rPr lang="en-US" sz="12000" dirty="0" smtClean="0"/>
              <a:t> </a:t>
            </a:r>
            <a:r>
              <a:rPr lang="en-US" sz="12000" dirty="0" err="1" smtClean="0"/>
              <a:t>sjÖwall</a:t>
            </a:r>
            <a:r>
              <a:rPr lang="en-US" sz="12000" dirty="0" smtClean="0"/>
              <a:t> und per </a:t>
            </a:r>
            <a:r>
              <a:rPr lang="en-US" sz="12000" dirty="0" err="1" smtClean="0"/>
              <a:t>wahlÖÖs</a:t>
            </a:r>
            <a:r>
              <a:rPr lang="en-US" sz="12000" dirty="0" smtClean="0"/>
              <a:t> </a:t>
            </a:r>
            <a:r>
              <a:rPr lang="en-US" sz="12000" dirty="0" err="1" smtClean="0"/>
              <a:t>schwedischer</a:t>
            </a:r>
            <a:r>
              <a:rPr lang="en-US" sz="12000" dirty="0" smtClean="0"/>
              <a:t> </a:t>
            </a:r>
            <a:r>
              <a:rPr lang="en-US" sz="12000" dirty="0" err="1" smtClean="0"/>
              <a:t>sozialkritik</a:t>
            </a:r>
            <a:endParaRPr lang="en-US" sz="1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Elizabeth Sanders</a:t>
            </a:r>
          </a:p>
          <a:p>
            <a:r>
              <a:rPr lang="en-US" dirty="0" smtClean="0"/>
              <a:t>Illinois Wesleyan University</a:t>
            </a:r>
          </a:p>
          <a:p>
            <a:r>
              <a:rPr lang="en-US" sz="6000" dirty="0" smtClean="0"/>
              <a:t>German Undergraduate Research Conference </a:t>
            </a:r>
          </a:p>
          <a:p>
            <a:r>
              <a:rPr lang="en-US" sz="6000" dirty="0" smtClean="0"/>
              <a:t>April 1-2, 2016</a:t>
            </a:r>
            <a:endParaRPr lang="en-US" sz="6000" dirty="0"/>
          </a:p>
        </p:txBody>
      </p:sp>
      <p:pic>
        <p:nvPicPr>
          <p:cNvPr id="1026" name="Picture 2" descr="https://lh4.googleusercontent.com/OsECTkv0fijwcZ0KymVg8TkiJ7_eqGDn-UrMQ6juCi1axfOZwok1LWRdbZWT3q68ajPjCIaeJ3d0NHnxG28zPkoYJypfd3whiwYNMZ0kK-TUopzbA1MX0swBSgB_-_DgOhCpnNQd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1755" y="5817252"/>
            <a:ext cx="4710613" cy="726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6.googleusercontent.com/TwJrqcNV3YFkoDkNevIZQQ9R8H9tzD7LBKXcJZaUVI6M8sfLc-M5ZVZOCjQZ7GMex34IOpfVGqWhwCE29X8co6b9rfunICpdYnBVo8i7WyNT4koUSN20CjB23Wn0f0dQeOF_pfvV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87" y="9735955"/>
            <a:ext cx="6055412" cy="520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h4.googleusercontent.com/QpPw-gwXY4eyYrZGrJlCGycbBMbzNFKYe_mMu-R2uXmqGTvXl6Q69L0RY171Nx7sGDL8VjzKlR6abv7K5gYcEuqMH--RpjdhlQXtOJscCZQ32Aj_4BmVWWphD03v2ceOsg72jDSlt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10" y="5678443"/>
            <a:ext cx="6665495" cy="505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0860" y="1794364"/>
            <a:ext cx="63807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/>
              <a:t>Wer</a:t>
            </a:r>
            <a:r>
              <a:rPr lang="en-US" sz="6000" b="1" dirty="0" smtClean="0"/>
              <a:t> </a:t>
            </a:r>
            <a:r>
              <a:rPr lang="en-US" sz="6000" b="1" dirty="0" err="1" smtClean="0"/>
              <a:t>sind</a:t>
            </a:r>
            <a:r>
              <a:rPr lang="en-US" sz="6000" b="1" dirty="0" smtClean="0"/>
              <a:t> Maj </a:t>
            </a:r>
            <a:r>
              <a:rPr lang="en-US" sz="6000" b="1" dirty="0" err="1" smtClean="0"/>
              <a:t>Sjöwall</a:t>
            </a:r>
            <a:r>
              <a:rPr lang="en-US" sz="6000" b="1" dirty="0" smtClean="0"/>
              <a:t> und Per </a:t>
            </a:r>
            <a:r>
              <a:rPr lang="en-US" sz="6000" b="1" dirty="0" err="1" smtClean="0"/>
              <a:t>Wahlöö</a:t>
            </a:r>
            <a:r>
              <a:rPr lang="en-US" sz="6000" b="1" dirty="0" smtClean="0"/>
              <a:t>?</a:t>
            </a:r>
            <a:endParaRPr lang="en-US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0663" y="11583616"/>
            <a:ext cx="7315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 err="1" smtClean="0"/>
              <a:t>schwedische</a:t>
            </a:r>
            <a:r>
              <a:rPr lang="en-US" sz="6000" dirty="0" smtClean="0"/>
              <a:t> </a:t>
            </a:r>
            <a:r>
              <a:rPr lang="en-US" sz="6000" dirty="0" err="1" smtClean="0"/>
              <a:t>politischen</a:t>
            </a:r>
            <a:r>
              <a:rPr lang="en-US" sz="6000" dirty="0" smtClean="0"/>
              <a:t> </a:t>
            </a:r>
            <a:r>
              <a:rPr lang="en-US" sz="6000" dirty="0" err="1" smtClean="0"/>
              <a:t>Autoren</a:t>
            </a:r>
            <a:endParaRPr lang="en-US" sz="6000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 smtClean="0"/>
              <a:t>1960er-1970er </a:t>
            </a:r>
            <a:r>
              <a:rPr lang="en-US" sz="6000" dirty="0" err="1" smtClean="0"/>
              <a:t>Jahre</a:t>
            </a:r>
            <a:endParaRPr lang="en-US" sz="6000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 err="1" smtClean="0"/>
              <a:t>Hintergrund</a:t>
            </a:r>
            <a:r>
              <a:rPr lang="en-US" sz="6000" dirty="0" smtClean="0"/>
              <a:t> </a:t>
            </a:r>
            <a:r>
              <a:rPr lang="en-US" sz="6000" dirty="0" err="1" smtClean="0"/>
              <a:t>mit</a:t>
            </a:r>
            <a:r>
              <a:rPr lang="en-US" sz="6000" dirty="0" smtClean="0"/>
              <a:t> </a:t>
            </a:r>
            <a:r>
              <a:rPr lang="en-US" sz="6000" dirty="0" err="1" smtClean="0"/>
              <a:t>Marxismus</a:t>
            </a:r>
            <a:r>
              <a:rPr lang="en-US" sz="6000" dirty="0" smtClean="0"/>
              <a:t> /</a:t>
            </a:r>
            <a:r>
              <a:rPr lang="en-US" sz="6000" dirty="0" err="1" smtClean="0"/>
              <a:t>gegen</a:t>
            </a:r>
            <a:r>
              <a:rPr lang="en-US" sz="6000" dirty="0" smtClean="0"/>
              <a:t> </a:t>
            </a:r>
            <a:r>
              <a:rPr lang="en-US" sz="6000" dirty="0" err="1" smtClean="0"/>
              <a:t>Kapitalismus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18740727" y="448857"/>
            <a:ext cx="9982200" cy="104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“Roman </a:t>
            </a:r>
            <a:r>
              <a:rPr lang="en-US" b="1" i="1" dirty="0" err="1" smtClean="0"/>
              <a:t>über</a:t>
            </a:r>
            <a:r>
              <a:rPr lang="en-US" b="1" i="1" dirty="0" smtClean="0"/>
              <a:t> </a:t>
            </a:r>
            <a:r>
              <a:rPr lang="en-US" b="1" i="1" dirty="0" err="1" smtClean="0"/>
              <a:t>ein</a:t>
            </a:r>
            <a:r>
              <a:rPr lang="en-US" b="1" i="1" dirty="0" smtClean="0"/>
              <a:t> </a:t>
            </a:r>
            <a:r>
              <a:rPr lang="en-US" b="1" i="1" dirty="0" err="1" smtClean="0"/>
              <a:t>Verbrechen</a:t>
            </a:r>
            <a:r>
              <a:rPr lang="en-US" b="1" i="1" dirty="0" smtClean="0"/>
              <a:t>”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9025530" y="7562394"/>
            <a:ext cx="7128708" cy="200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Detektivliteratur</a:t>
            </a:r>
            <a:r>
              <a:rPr lang="en-US" b="1" dirty="0" smtClean="0"/>
              <a:t> </a:t>
            </a:r>
            <a:r>
              <a:rPr lang="en-US" b="1" dirty="0" err="1" smtClean="0"/>
              <a:t>als</a:t>
            </a:r>
            <a:r>
              <a:rPr lang="en-US" b="1" dirty="0" smtClean="0"/>
              <a:t> </a:t>
            </a:r>
            <a:r>
              <a:rPr lang="en-US" b="1" dirty="0" err="1" smtClean="0"/>
              <a:t>Gesellschaftskritik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253575" y="1843308"/>
            <a:ext cx="20236958" cy="443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500" dirty="0" err="1" smtClean="0"/>
              <a:t>Ära</a:t>
            </a:r>
            <a:r>
              <a:rPr lang="en-US" sz="5500" dirty="0" smtClean="0"/>
              <a:t> des </a:t>
            </a:r>
            <a:r>
              <a:rPr lang="en-US" sz="5500" dirty="0" err="1" smtClean="0"/>
              <a:t>Kalten</a:t>
            </a:r>
            <a:r>
              <a:rPr lang="en-US" sz="5500" dirty="0" smtClean="0"/>
              <a:t> </a:t>
            </a:r>
            <a:r>
              <a:rPr lang="en-US" sz="5500" dirty="0" err="1" smtClean="0"/>
              <a:t>Krieges</a:t>
            </a:r>
            <a:r>
              <a:rPr lang="en-US" sz="5500" dirty="0" smtClean="0"/>
              <a:t> / des </a:t>
            </a:r>
            <a:r>
              <a:rPr lang="en-US" sz="5500" dirty="0" err="1" smtClean="0"/>
              <a:t>Eisernen</a:t>
            </a:r>
            <a:r>
              <a:rPr lang="en-US" sz="5500" dirty="0" smtClean="0"/>
              <a:t> </a:t>
            </a:r>
            <a:r>
              <a:rPr lang="en-US" sz="5500" dirty="0" err="1" smtClean="0"/>
              <a:t>Vorhangs</a:t>
            </a:r>
            <a:endParaRPr lang="en-US" sz="5500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500" dirty="0" smtClean="0"/>
              <a:t>10 </a:t>
            </a:r>
            <a:r>
              <a:rPr lang="en-US" sz="5500" dirty="0" err="1" smtClean="0"/>
              <a:t>B</a:t>
            </a:r>
            <a:r>
              <a:rPr lang="en-US" sz="5500" dirty="0" err="1"/>
              <a:t>ü</a:t>
            </a:r>
            <a:r>
              <a:rPr lang="en-US" sz="5500" dirty="0" err="1" smtClean="0"/>
              <a:t>cher</a:t>
            </a:r>
            <a:r>
              <a:rPr lang="en-US" sz="5500" dirty="0" smtClean="0"/>
              <a:t> in der </a:t>
            </a:r>
            <a:r>
              <a:rPr lang="en-US" sz="5500" dirty="0" err="1" smtClean="0"/>
              <a:t>Serie</a:t>
            </a:r>
            <a:r>
              <a:rPr lang="en-US" sz="5500" dirty="0" smtClean="0"/>
              <a:t> 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500" dirty="0" err="1" smtClean="0"/>
              <a:t>Hauptfigur</a:t>
            </a:r>
            <a:r>
              <a:rPr lang="en-US" sz="5500" dirty="0" smtClean="0"/>
              <a:t>: Martin Beck, </a:t>
            </a:r>
            <a:r>
              <a:rPr lang="en-US" sz="5500" dirty="0" err="1" smtClean="0"/>
              <a:t>ein</a:t>
            </a:r>
            <a:r>
              <a:rPr lang="en-US" sz="5500" dirty="0" smtClean="0"/>
              <a:t> </a:t>
            </a:r>
            <a:r>
              <a:rPr lang="en-US" sz="5500" dirty="0" err="1" smtClean="0"/>
              <a:t>schwedischer</a:t>
            </a:r>
            <a:r>
              <a:rPr lang="en-US" sz="5500" dirty="0" smtClean="0"/>
              <a:t> und </a:t>
            </a:r>
            <a:r>
              <a:rPr lang="en-US" sz="5500" dirty="0" err="1" smtClean="0"/>
              <a:t>hartgesotter</a:t>
            </a:r>
            <a:r>
              <a:rPr lang="en-US" sz="5500" dirty="0" smtClean="0"/>
              <a:t> </a:t>
            </a:r>
            <a:r>
              <a:rPr lang="en-US" sz="5500" dirty="0" err="1" smtClean="0"/>
              <a:t>Inspektor</a:t>
            </a:r>
            <a:r>
              <a:rPr lang="en-US" sz="5500" dirty="0" smtClean="0"/>
              <a:t> 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500" dirty="0" err="1" smtClean="0"/>
              <a:t>Verbrechen</a:t>
            </a:r>
            <a:r>
              <a:rPr lang="en-US" sz="5500" dirty="0" smtClean="0"/>
              <a:t> </a:t>
            </a:r>
            <a:r>
              <a:rPr lang="en-US" sz="5500" dirty="0" err="1" smtClean="0"/>
              <a:t>gegen</a:t>
            </a:r>
            <a:r>
              <a:rPr lang="en-US" sz="5500" dirty="0" smtClean="0"/>
              <a:t> der </a:t>
            </a:r>
            <a:r>
              <a:rPr lang="en-US" sz="5500" dirty="0" err="1" smtClean="0"/>
              <a:t>Mittelstand</a:t>
            </a:r>
            <a:endParaRPr lang="en-US" sz="55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14679" y="15076684"/>
            <a:ext cx="9303418" cy="4878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dirty="0" err="1" smtClean="0"/>
              <a:t>Detektivliteratur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/>
              <a:t>fü</a:t>
            </a:r>
            <a:r>
              <a:rPr lang="en-US" dirty="0" err="1" smtClean="0"/>
              <a:t>r</a:t>
            </a:r>
            <a:r>
              <a:rPr lang="en-US" dirty="0" smtClean="0"/>
              <a:t> </a:t>
            </a:r>
            <a:r>
              <a:rPr lang="en-US" dirty="0" err="1" smtClean="0"/>
              <a:t>jeden</a:t>
            </a:r>
            <a:endParaRPr lang="en-US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i="1" dirty="0" smtClean="0"/>
              <a:t>police procedural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gewähltes</a:t>
            </a:r>
            <a:r>
              <a:rPr lang="en-US" dirty="0" smtClean="0"/>
              <a:t> Genre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816151" y="5817252"/>
            <a:ext cx="974529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 err="1" smtClean="0"/>
              <a:t>Zum</a:t>
            </a:r>
            <a:r>
              <a:rPr lang="en-US" sz="6500" b="1" dirty="0" smtClean="0"/>
              <a:t> </a:t>
            </a:r>
            <a:r>
              <a:rPr lang="en-US" sz="6500" b="1" dirty="0" err="1" smtClean="0"/>
              <a:t>Beispiel</a:t>
            </a:r>
            <a:r>
              <a:rPr lang="en-US" sz="6500" b="1" dirty="0" smtClean="0"/>
              <a:t>…</a:t>
            </a:r>
            <a:endParaRPr lang="en-US" sz="6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908688" y="7066436"/>
            <a:ext cx="11095298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700" i="1" dirty="0" smtClean="0"/>
              <a:t>The Man Who Went Up in Smoke (1966)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700" dirty="0" err="1" smtClean="0"/>
              <a:t>ein</a:t>
            </a:r>
            <a:r>
              <a:rPr lang="en-US" sz="5700" dirty="0" smtClean="0"/>
              <a:t> Journalist </a:t>
            </a:r>
            <a:r>
              <a:rPr lang="en-US" sz="5700" dirty="0" err="1" smtClean="0"/>
              <a:t>wird</a:t>
            </a:r>
            <a:r>
              <a:rPr lang="en-US" sz="5700" dirty="0" smtClean="0"/>
              <a:t> in </a:t>
            </a:r>
            <a:r>
              <a:rPr lang="en-US" sz="5700" dirty="0" err="1" smtClean="0"/>
              <a:t>Ungarn</a:t>
            </a:r>
            <a:r>
              <a:rPr lang="en-US" sz="5700" dirty="0" smtClean="0"/>
              <a:t> </a:t>
            </a:r>
            <a:r>
              <a:rPr lang="en-US" sz="5700" dirty="0" err="1" smtClean="0"/>
              <a:t>vermisst</a:t>
            </a:r>
            <a:endParaRPr lang="en-US" sz="5700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700" dirty="0" err="1" smtClean="0"/>
              <a:t>Vergleich</a:t>
            </a:r>
            <a:r>
              <a:rPr lang="en-US" sz="5700" dirty="0" smtClean="0"/>
              <a:t> der </a:t>
            </a:r>
            <a:r>
              <a:rPr lang="en-US" sz="5700" dirty="0" err="1" smtClean="0"/>
              <a:t>zwischen</a:t>
            </a:r>
            <a:r>
              <a:rPr lang="en-US" sz="5700" dirty="0" smtClean="0"/>
              <a:t> </a:t>
            </a:r>
            <a:r>
              <a:rPr lang="en-US" sz="5700" dirty="0" err="1" smtClean="0"/>
              <a:t>ungarnischen</a:t>
            </a:r>
            <a:r>
              <a:rPr lang="en-US" sz="5700" dirty="0" smtClean="0"/>
              <a:t> und </a:t>
            </a:r>
            <a:r>
              <a:rPr lang="en-US" sz="5700" dirty="0" err="1" smtClean="0"/>
              <a:t>schwedischen</a:t>
            </a:r>
            <a:r>
              <a:rPr lang="en-US" sz="5700" dirty="0" smtClean="0"/>
              <a:t> </a:t>
            </a:r>
            <a:r>
              <a:rPr lang="en-US" sz="5700" dirty="0" err="1" smtClean="0"/>
              <a:t>Gesellschaften</a:t>
            </a:r>
            <a:endParaRPr lang="en-US" sz="5700" dirty="0" smtClean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780250"/>
              </p:ext>
            </p:extLst>
          </p:nvPr>
        </p:nvGraphicFramePr>
        <p:xfrm>
          <a:off x="17857199" y="13575682"/>
          <a:ext cx="18106530" cy="5335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3265"/>
                <a:gridCol w="9053265"/>
              </a:tblGrid>
              <a:tr h="1700275">
                <a:tc>
                  <a:txBody>
                    <a:bodyPr/>
                    <a:lstStyle/>
                    <a:p>
                      <a:r>
                        <a:rPr lang="en-US" sz="5600" dirty="0" err="1" smtClean="0"/>
                        <a:t>Schwedischen</a:t>
                      </a:r>
                      <a:r>
                        <a:rPr lang="en-US" sz="5600" baseline="0" dirty="0" smtClean="0"/>
                        <a:t> </a:t>
                      </a:r>
                      <a:r>
                        <a:rPr lang="en-US" sz="5600" baseline="0" dirty="0" err="1" smtClean="0"/>
                        <a:t>Gesellschaften</a:t>
                      </a:r>
                      <a:endParaRPr lang="en-US" sz="56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600" dirty="0" err="1" smtClean="0"/>
                        <a:t>Ungarischen</a:t>
                      </a:r>
                      <a:r>
                        <a:rPr lang="en-US" sz="5600" baseline="0" dirty="0" smtClean="0"/>
                        <a:t> </a:t>
                      </a:r>
                      <a:r>
                        <a:rPr lang="en-US" sz="5600" baseline="0" dirty="0" err="1" smtClean="0"/>
                        <a:t>Gesellschaften</a:t>
                      </a:r>
                      <a:endParaRPr lang="en-US" sz="56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635529">
                <a:tc>
                  <a:txBody>
                    <a:bodyPr/>
                    <a:lstStyle/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dirty="0" err="1" smtClean="0"/>
                        <a:t>Kapitalismus</a:t>
                      </a:r>
                      <a:endParaRPr lang="en-US" sz="5800" dirty="0" smtClean="0"/>
                    </a:p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dirty="0" err="1" smtClean="0"/>
                        <a:t>Unwirksame</a:t>
                      </a:r>
                      <a:r>
                        <a:rPr lang="en-US" sz="5800" baseline="0" dirty="0" smtClean="0"/>
                        <a:t> </a:t>
                      </a:r>
                      <a:r>
                        <a:rPr lang="en-US" sz="5800" baseline="0" dirty="0" err="1" smtClean="0"/>
                        <a:t>B</a:t>
                      </a:r>
                      <a:r>
                        <a:rPr lang="en-US" sz="5800" dirty="0" err="1" smtClean="0"/>
                        <a:t>ürokratie</a:t>
                      </a:r>
                      <a:endParaRPr lang="en-US" sz="5800" baseline="0" dirty="0" smtClean="0"/>
                    </a:p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baseline="0" dirty="0" err="1" smtClean="0"/>
                        <a:t>Fassismus</a:t>
                      </a:r>
                      <a:endParaRPr lang="en-US" sz="5800" baseline="0" dirty="0" smtClean="0"/>
                    </a:p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baseline="0" dirty="0" err="1" smtClean="0"/>
                        <a:t>Morder</a:t>
                      </a:r>
                      <a:endParaRPr lang="en-US" sz="58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dirty="0" err="1" smtClean="0"/>
                        <a:t>Kommunismus</a:t>
                      </a:r>
                      <a:endParaRPr lang="en-US" sz="5800" dirty="0" smtClean="0"/>
                    </a:p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dirty="0" err="1" smtClean="0"/>
                        <a:t>Effektive</a:t>
                      </a:r>
                      <a:r>
                        <a:rPr lang="en-US" sz="5800" baseline="0" dirty="0" smtClean="0"/>
                        <a:t> </a:t>
                      </a:r>
                      <a:r>
                        <a:rPr lang="en-US" sz="5800" baseline="0" dirty="0" err="1" smtClean="0"/>
                        <a:t>B</a:t>
                      </a:r>
                      <a:r>
                        <a:rPr lang="en-US" sz="5800" dirty="0" err="1" smtClean="0"/>
                        <a:t>ürokratie</a:t>
                      </a:r>
                      <a:endParaRPr lang="en-US" sz="5800" baseline="0" dirty="0" smtClean="0"/>
                    </a:p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baseline="0" dirty="0" smtClean="0"/>
                        <a:t>Schnell, </a:t>
                      </a:r>
                      <a:r>
                        <a:rPr lang="en-US" sz="5800" baseline="0" dirty="0" err="1" smtClean="0"/>
                        <a:t>effektiv</a:t>
                      </a:r>
                      <a:r>
                        <a:rPr lang="en-US" sz="5800" baseline="0" dirty="0" smtClean="0"/>
                        <a:t> </a:t>
                      </a:r>
                      <a:r>
                        <a:rPr lang="en-US" sz="5800" baseline="0" dirty="0" err="1" smtClean="0"/>
                        <a:t>Polizei</a:t>
                      </a:r>
                      <a:endParaRPr lang="en-US" sz="5800" baseline="0" dirty="0" smtClean="0"/>
                    </a:p>
                    <a:p>
                      <a:pPr marL="857250" indent="-857250">
                        <a:buFont typeface="Arial" panose="020B0604020202020204" pitchFamily="34" charset="0"/>
                        <a:buChar char="•"/>
                      </a:pPr>
                      <a:r>
                        <a:rPr lang="en-US" sz="5800" baseline="0" dirty="0" err="1" smtClean="0"/>
                        <a:t>Drogenschmuggel</a:t>
                      </a:r>
                      <a:endParaRPr lang="en-US" sz="58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418611" y="475305"/>
            <a:ext cx="8734926" cy="71711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5500" dirty="0" smtClean="0"/>
              <a:t>Theses:</a:t>
            </a:r>
          </a:p>
          <a:p>
            <a:r>
              <a:rPr lang="en-US" sz="4500" dirty="0" smtClean="0"/>
              <a:t>Die </a:t>
            </a:r>
            <a:r>
              <a:rPr lang="en-US" sz="4500" dirty="0" err="1" smtClean="0"/>
              <a:t>Ziel</a:t>
            </a:r>
            <a:r>
              <a:rPr lang="en-US" sz="4500" dirty="0" smtClean="0"/>
              <a:t> von der Martin Beck </a:t>
            </a:r>
            <a:r>
              <a:rPr lang="en-US" sz="4500" dirty="0" err="1" smtClean="0"/>
              <a:t>Serie</a:t>
            </a:r>
            <a:r>
              <a:rPr lang="en-US" sz="4500" dirty="0" smtClean="0"/>
              <a:t>, </a:t>
            </a:r>
            <a:r>
              <a:rPr lang="en-US" sz="4500" dirty="0" err="1" smtClean="0"/>
              <a:t>oder</a:t>
            </a:r>
            <a:r>
              <a:rPr lang="en-US" sz="4500" dirty="0" smtClean="0"/>
              <a:t> “Roman </a:t>
            </a:r>
            <a:r>
              <a:rPr lang="en-US" sz="4500" dirty="0" err="1"/>
              <a:t>ü</a:t>
            </a:r>
            <a:r>
              <a:rPr lang="en-US" sz="4500" dirty="0" err="1" smtClean="0"/>
              <a:t>ber</a:t>
            </a:r>
            <a:r>
              <a:rPr lang="en-US" sz="4500" dirty="0" smtClean="0"/>
              <a:t> </a:t>
            </a:r>
            <a:r>
              <a:rPr lang="en-US" sz="4500" dirty="0" err="1" smtClean="0"/>
              <a:t>ein</a:t>
            </a:r>
            <a:r>
              <a:rPr lang="en-US" sz="4500" dirty="0" smtClean="0"/>
              <a:t> </a:t>
            </a:r>
            <a:r>
              <a:rPr lang="en-US" sz="4500" dirty="0" err="1" smtClean="0"/>
              <a:t>Verbrechen</a:t>
            </a:r>
            <a:r>
              <a:rPr lang="en-US" sz="4500" dirty="0" smtClean="0"/>
              <a:t>” </a:t>
            </a:r>
            <a:r>
              <a:rPr lang="en-US" sz="4500" dirty="0" err="1" smtClean="0"/>
              <a:t>Serie</a:t>
            </a:r>
            <a:r>
              <a:rPr lang="en-US" sz="4500" dirty="0" smtClean="0"/>
              <a:t> </a:t>
            </a:r>
            <a:r>
              <a:rPr lang="en-US" sz="4500" dirty="0" err="1" smtClean="0"/>
              <a:t>ist</a:t>
            </a:r>
            <a:r>
              <a:rPr lang="en-US" sz="4500" dirty="0" smtClean="0"/>
              <a:t>, um die </a:t>
            </a:r>
            <a:r>
              <a:rPr lang="en-US" sz="4500" dirty="0" err="1" smtClean="0"/>
              <a:t>offizielle</a:t>
            </a:r>
            <a:r>
              <a:rPr lang="en-US" sz="4500" dirty="0" smtClean="0"/>
              <a:t> von </a:t>
            </a:r>
            <a:r>
              <a:rPr lang="en-US" sz="4500" dirty="0" err="1" smtClean="0"/>
              <a:t>schwedischer</a:t>
            </a:r>
            <a:r>
              <a:rPr lang="en-US" sz="4500" dirty="0" smtClean="0"/>
              <a:t> </a:t>
            </a:r>
            <a:r>
              <a:rPr lang="en-US" sz="4500" dirty="0" err="1" smtClean="0"/>
              <a:t>Wohlfahrtstaat</a:t>
            </a:r>
            <a:r>
              <a:rPr lang="en-US" sz="4500" dirty="0" smtClean="0"/>
              <a:t> </a:t>
            </a:r>
            <a:r>
              <a:rPr lang="en-US" sz="4500" dirty="0" err="1" smtClean="0"/>
              <a:t>mit</a:t>
            </a:r>
            <a:r>
              <a:rPr lang="en-US" sz="4500" dirty="0" smtClean="0"/>
              <a:t> </a:t>
            </a:r>
            <a:r>
              <a:rPr lang="en-US" sz="4500" dirty="0" err="1" smtClean="0"/>
              <a:t>Armut</a:t>
            </a:r>
            <a:r>
              <a:rPr lang="en-US" sz="4500" dirty="0" smtClean="0"/>
              <a:t>, </a:t>
            </a:r>
            <a:r>
              <a:rPr lang="en-US" sz="4500" dirty="0" err="1" smtClean="0"/>
              <a:t>Kriminalität</a:t>
            </a:r>
            <a:r>
              <a:rPr lang="en-US" sz="4500" dirty="0" smtClean="0"/>
              <a:t>, und </a:t>
            </a:r>
            <a:r>
              <a:rPr lang="en-US" sz="4500" dirty="0" err="1"/>
              <a:t>B</a:t>
            </a:r>
            <a:r>
              <a:rPr lang="en-US" sz="4500" dirty="0" err="1" smtClean="0"/>
              <a:t>rutalität</a:t>
            </a:r>
            <a:r>
              <a:rPr lang="en-US" sz="4500" dirty="0" smtClean="0"/>
              <a:t> </a:t>
            </a:r>
            <a:r>
              <a:rPr lang="en-US" sz="4500" dirty="0" err="1" smtClean="0"/>
              <a:t>zu</a:t>
            </a:r>
            <a:r>
              <a:rPr lang="en-US" sz="4500" dirty="0" smtClean="0"/>
              <a:t> </a:t>
            </a:r>
            <a:r>
              <a:rPr lang="en-US" sz="4500" dirty="0" err="1" smtClean="0"/>
              <a:t>darstellen</a:t>
            </a:r>
            <a:r>
              <a:rPr lang="en-US" sz="4500" dirty="0" smtClean="0"/>
              <a:t>. </a:t>
            </a:r>
            <a:r>
              <a:rPr lang="en-US" sz="4500" dirty="0" err="1" smtClean="0"/>
              <a:t>Sjöwall</a:t>
            </a:r>
            <a:r>
              <a:rPr lang="en-US" sz="4500" dirty="0" smtClean="0"/>
              <a:t> und </a:t>
            </a:r>
            <a:r>
              <a:rPr lang="en-US" sz="4500" dirty="0" err="1" smtClean="0"/>
              <a:t>Wahl</a:t>
            </a:r>
            <a:r>
              <a:rPr lang="en-US" sz="4500" dirty="0" err="1"/>
              <a:t>öö</a:t>
            </a:r>
            <a:r>
              <a:rPr lang="en-US" sz="4500" dirty="0" smtClean="0"/>
              <a:t> </a:t>
            </a:r>
            <a:r>
              <a:rPr lang="en-US" sz="4500" dirty="0" err="1" smtClean="0"/>
              <a:t>benutzten</a:t>
            </a:r>
            <a:r>
              <a:rPr lang="en-US" sz="4500" dirty="0" smtClean="0"/>
              <a:t> </a:t>
            </a:r>
            <a:r>
              <a:rPr lang="en-US" sz="4500" dirty="0" err="1" smtClean="0"/>
              <a:t>ihren</a:t>
            </a:r>
            <a:r>
              <a:rPr lang="en-US" sz="4500" dirty="0" smtClean="0"/>
              <a:t> </a:t>
            </a:r>
            <a:r>
              <a:rPr lang="en-US" sz="4500" dirty="0" err="1" smtClean="0"/>
              <a:t>blick</a:t>
            </a:r>
            <a:r>
              <a:rPr lang="en-US" sz="4500" dirty="0" smtClean="0"/>
              <a:t> von der </a:t>
            </a:r>
            <a:r>
              <a:rPr lang="en-US" sz="4500" dirty="0" err="1" smtClean="0"/>
              <a:t>Linken</a:t>
            </a:r>
            <a:r>
              <a:rPr lang="en-US" sz="4500" dirty="0" smtClean="0"/>
              <a:t> (</a:t>
            </a:r>
            <a:r>
              <a:rPr lang="en-US" sz="4500" dirty="0" err="1" smtClean="0"/>
              <a:t>Liberale</a:t>
            </a:r>
            <a:r>
              <a:rPr lang="en-US" sz="4500" dirty="0" smtClean="0"/>
              <a:t> </a:t>
            </a:r>
            <a:r>
              <a:rPr lang="en-US" sz="4500" dirty="0" err="1" smtClean="0"/>
              <a:t>Ansicht</a:t>
            </a:r>
            <a:r>
              <a:rPr lang="en-US" sz="4500" dirty="0" smtClean="0"/>
              <a:t>), </a:t>
            </a:r>
            <a:r>
              <a:rPr lang="en-US" sz="4500" dirty="0" err="1" smtClean="0"/>
              <a:t>zu</a:t>
            </a:r>
            <a:r>
              <a:rPr lang="en-US" sz="4500" dirty="0" smtClean="0"/>
              <a:t> die Martin Beck </a:t>
            </a:r>
            <a:r>
              <a:rPr lang="en-US" sz="4500" dirty="0" err="1" smtClean="0"/>
              <a:t>Serie</a:t>
            </a:r>
            <a:r>
              <a:rPr lang="en-US" sz="4500" dirty="0" smtClean="0"/>
              <a:t> </a:t>
            </a:r>
            <a:r>
              <a:rPr lang="en-US" sz="4500" dirty="0" err="1" smtClean="0"/>
              <a:t>schreiben</a:t>
            </a:r>
            <a:r>
              <a:rPr lang="en-US" sz="4500" dirty="0" smtClean="0"/>
              <a:t>.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221052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156</TotalTime>
  <Words>189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Integral</vt:lpstr>
      <vt:lpstr>Martin beck als die stimme von maj sjÖwall und per wahlÖÖs schwedischer sozialkritik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Commons</dc:creator>
  <cp:lastModifiedBy>Staff_Sutter</cp:lastModifiedBy>
  <cp:revision>31</cp:revision>
  <dcterms:created xsi:type="dcterms:W3CDTF">2016-03-22T02:42:12Z</dcterms:created>
  <dcterms:modified xsi:type="dcterms:W3CDTF">2016-04-26T15:48:37Z</dcterms:modified>
</cp:coreProperties>
</file>