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8" r:id="rId3"/>
    <p:sldId id="259" r:id="rId4"/>
    <p:sldId id="266" r:id="rId5"/>
    <p:sldId id="267" r:id="rId6"/>
    <p:sldId id="265" r:id="rId7"/>
    <p:sldId id="269" r:id="rId8"/>
    <p:sldId id="262" r:id="rId9"/>
    <p:sldId id="271" r:id="rId10"/>
    <p:sldId id="273" r:id="rId11"/>
    <p:sldId id="274" r:id="rId12"/>
    <p:sldId id="276" r:id="rId13"/>
    <p:sldId id="277" r:id="rId14"/>
    <p:sldId id="278" r:id="rId15"/>
    <p:sldId id="280" r:id="rId16"/>
    <p:sldId id="261" r:id="rId17"/>
    <p:sldId id="281" r:id="rId18"/>
    <p:sldId id="282" r:id="rId19"/>
    <p:sldId id="28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D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3929" autoAdjust="0"/>
    <p:restoredTop sz="80371" autoAdjust="0"/>
  </p:normalViewPr>
  <p:slideViewPr>
    <p:cSldViewPr snapToGrid="0">
      <p:cViewPr>
        <p:scale>
          <a:sx n="84" d="100"/>
          <a:sy n="84" d="100"/>
        </p:scale>
        <p:origin x="-778" y="-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C244C-3B11-4C17-9F21-035857C724B0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5F24E-683F-4657-9CBA-D389EC09CFE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867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4804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189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321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Bis 1943 gab es praktisch keine Verfolgung oder Diskriminierung dänischer Juden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07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finde ich besonders bedeutend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27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 SS-Obergruppenführer Werner Best wollte die Juden in Dänemark endlich deportieren lassen, obwohl so eine Aktion gegen die Kollaborationspolitik stoß</a:t>
            </a:r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Diese Krise hatte zu Folge, dass Hitler wütend auf den König Christian X von Dänemark wurde, dänische Truppe durften nicht mehr in Jütland stationiert sein, und der General über Dänemark wurde ausgetauscht.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337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Kugellager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1126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Willy</a:t>
            </a:r>
            <a:r>
              <a:rPr lang="de-DE" baseline="0" dirty="0"/>
              <a:t> Brandt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6052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Britische Verstärkung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038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Festgeschichte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F24E-683F-4657-9CBA-D389EC09CFEC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926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55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3224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5953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2486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1587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005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648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266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306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10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4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951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166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78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19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426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8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51AB39-5E00-4CF8-9550-977CAA79AFB6}" type="datetimeFigureOut">
              <a:rPr lang="de-DE" smtClean="0"/>
              <a:t>12.04.2017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76F191-CE55-47B1-B011-83301ACFD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32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" descr="http://www.german-flag.org/rippled-german-flag-720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851" y="69351"/>
            <a:ext cx="9404150" cy="683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9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959101" y="-4763"/>
            <a:ext cx="5014912" cy="6862763"/>
            <a:chOff x="2928938" y="-4763"/>
            <a:chExt cx="5014912" cy="6862763"/>
          </a:xfrm>
        </p:grpSpPr>
        <p:sp>
          <p:nvSpPr>
            <p:cNvPr id="11" name="Freeform 6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Freeform 7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" name="Freeform 9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" name="Freeform 10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" name="Freeform 11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6" name="Freeform 12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pic>
        <p:nvPicPr>
          <p:cNvPr id="6" name="Picture 4" descr="http://www.voetbalwedden.tips/wp-content/uploads/2016/01/vlag-zwitserlan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5" r="10730" b="3"/>
          <a:stretch/>
        </p:blipFill>
        <p:spPr bwMode="auto">
          <a:xfrm>
            <a:off x="1" y="1"/>
            <a:ext cx="3530812" cy="2581405"/>
          </a:xfrm>
          <a:custGeom>
            <a:avLst/>
            <a:gdLst>
              <a:gd name="connsiteX0" fmla="*/ 0 w 3530812"/>
              <a:gd name="connsiteY0" fmla="*/ 0 h 2581405"/>
              <a:gd name="connsiteX1" fmla="*/ 3530812 w 3530812"/>
              <a:gd name="connsiteY1" fmla="*/ 0 h 2581405"/>
              <a:gd name="connsiteX2" fmla="*/ 2880349 w 3530812"/>
              <a:gd name="connsiteY2" fmla="*/ 2581405 h 2581405"/>
              <a:gd name="connsiteX3" fmla="*/ 0 w 3530812"/>
              <a:gd name="connsiteY3" fmla="*/ 1853686 h 258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812" h="2581405">
                <a:moveTo>
                  <a:pt x="0" y="0"/>
                </a:moveTo>
                <a:lnTo>
                  <a:pt x="3530812" y="0"/>
                </a:lnTo>
                <a:lnTo>
                  <a:pt x="2880349" y="2581405"/>
                </a:lnTo>
                <a:lnTo>
                  <a:pt x="0" y="185368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flaglane.com/download/norwegian-flag/norwegian-flag-medium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b="10722"/>
          <a:stretch/>
        </p:blipFill>
        <p:spPr bwMode="auto">
          <a:xfrm>
            <a:off x="1" y="1853685"/>
            <a:ext cx="3651601" cy="2002071"/>
          </a:xfrm>
          <a:custGeom>
            <a:avLst/>
            <a:gdLst>
              <a:gd name="connsiteX0" fmla="*/ 0 w 3651601"/>
              <a:gd name="connsiteY0" fmla="*/ 0 h 2002071"/>
              <a:gd name="connsiteX1" fmla="*/ 2880350 w 3651601"/>
              <a:gd name="connsiteY1" fmla="*/ 727719 h 2002071"/>
              <a:gd name="connsiteX2" fmla="*/ 2879906 w 3651601"/>
              <a:gd name="connsiteY2" fmla="*/ 729479 h 2002071"/>
              <a:gd name="connsiteX3" fmla="*/ 3651601 w 3651601"/>
              <a:gd name="connsiteY3" fmla="*/ 2002071 h 2002071"/>
              <a:gd name="connsiteX4" fmla="*/ 0 w 3651601"/>
              <a:gd name="connsiteY4" fmla="*/ 1540013 h 200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1601" h="2002071">
                <a:moveTo>
                  <a:pt x="0" y="0"/>
                </a:moveTo>
                <a:lnTo>
                  <a:pt x="2880350" y="727719"/>
                </a:lnTo>
                <a:lnTo>
                  <a:pt x="2879906" y="729479"/>
                </a:lnTo>
                <a:lnTo>
                  <a:pt x="3651601" y="2002071"/>
                </a:lnTo>
                <a:lnTo>
                  <a:pt x="0" y="154001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drodd.com/images15/sweden-flag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64" b="14665"/>
          <a:stretch/>
        </p:blipFill>
        <p:spPr bwMode="auto">
          <a:xfrm>
            <a:off x="1" y="3393698"/>
            <a:ext cx="4497214" cy="1856546"/>
          </a:xfrm>
          <a:custGeom>
            <a:avLst/>
            <a:gdLst>
              <a:gd name="connsiteX0" fmla="*/ 0 w 4497214"/>
              <a:gd name="connsiteY0" fmla="*/ 0 h 1856546"/>
              <a:gd name="connsiteX1" fmla="*/ 3651601 w 4497214"/>
              <a:gd name="connsiteY1" fmla="*/ 462058 h 1856546"/>
              <a:gd name="connsiteX2" fmla="*/ 4497214 w 4497214"/>
              <a:gd name="connsiteY2" fmla="*/ 1856546 h 1856546"/>
              <a:gd name="connsiteX3" fmla="*/ 0 w 4497214"/>
              <a:gd name="connsiteY3" fmla="*/ 1551325 h 1856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7214" h="1856546">
                <a:moveTo>
                  <a:pt x="0" y="0"/>
                </a:moveTo>
                <a:lnTo>
                  <a:pt x="3651601" y="462058"/>
                </a:lnTo>
                <a:lnTo>
                  <a:pt x="4497214" y="1856546"/>
                </a:lnTo>
                <a:lnTo>
                  <a:pt x="0" y="155132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img08.deviantart.net/b7b8/i/2012/115/4/a/denmark_flag_by_xumarov-d3ag87f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52" r="-3" b="21654"/>
          <a:stretch/>
        </p:blipFill>
        <p:spPr bwMode="auto">
          <a:xfrm>
            <a:off x="1" y="4955978"/>
            <a:ext cx="5472151" cy="1902022"/>
          </a:xfrm>
          <a:custGeom>
            <a:avLst/>
            <a:gdLst>
              <a:gd name="connsiteX0" fmla="*/ 0 w 5472151"/>
              <a:gd name="connsiteY0" fmla="*/ 0 h 1902022"/>
              <a:gd name="connsiteX1" fmla="*/ 4504142 w 5472151"/>
              <a:gd name="connsiteY1" fmla="*/ 305691 h 1902022"/>
              <a:gd name="connsiteX2" fmla="*/ 5472151 w 5472151"/>
              <a:gd name="connsiteY2" fmla="*/ 1902022 h 1902022"/>
              <a:gd name="connsiteX3" fmla="*/ 0 w 5472151"/>
              <a:gd name="connsiteY3" fmla="*/ 1902022 h 19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151" h="1902022">
                <a:moveTo>
                  <a:pt x="0" y="0"/>
                </a:moveTo>
                <a:lnTo>
                  <a:pt x="4504142" y="305691"/>
                </a:lnTo>
                <a:lnTo>
                  <a:pt x="5472151" y="1902022"/>
                </a:lnTo>
                <a:lnTo>
                  <a:pt x="0" y="190202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Connector 16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" y="1853686"/>
            <a:ext cx="2880350" cy="72771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7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" y="3393698"/>
            <a:ext cx="3651601" cy="46205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8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" y="4945023"/>
            <a:ext cx="4497214" cy="30522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9321" y="1380068"/>
            <a:ext cx="6983757" cy="261619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de-DE" altLang="de-DE" sz="3800" dirty="0">
                <a:ln>
                  <a:noFill/>
                </a:ln>
              </a:rPr>
              <a:t>Eine komparative Analyse des </a:t>
            </a:r>
            <a:br>
              <a:rPr lang="de-DE" altLang="de-DE" sz="3800" dirty="0">
                <a:ln>
                  <a:noFill/>
                </a:ln>
              </a:rPr>
            </a:br>
            <a:r>
              <a:rPr lang="de-DE" altLang="de-DE" sz="3800" dirty="0">
                <a:ln>
                  <a:noFill/>
                </a:ln>
              </a:rPr>
              <a:t>Einflusses Deutschlands auf </a:t>
            </a:r>
            <a:br>
              <a:rPr lang="de-DE" altLang="de-DE" sz="3800" dirty="0">
                <a:ln>
                  <a:noFill/>
                </a:ln>
              </a:rPr>
            </a:br>
            <a:r>
              <a:rPr lang="de-DE" altLang="de-DE" sz="3800" dirty="0">
                <a:ln>
                  <a:noFill/>
                </a:ln>
              </a:rPr>
              <a:t>neutrale Länder Europas während </a:t>
            </a:r>
            <a:br>
              <a:rPr lang="de-DE" altLang="de-DE" sz="3800" dirty="0">
                <a:ln>
                  <a:noFill/>
                </a:ln>
              </a:rPr>
            </a:br>
            <a:r>
              <a:rPr lang="de-DE" altLang="de-DE" sz="3800" dirty="0">
                <a:ln>
                  <a:noFill/>
                </a:ln>
              </a:rPr>
              <a:t>des Zweiten Weltkriegs </a:t>
            </a:r>
            <a:endParaRPr lang="de-DE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43676" y="3996267"/>
            <a:ext cx="4959346" cy="1388534"/>
          </a:xfrm>
        </p:spPr>
        <p:txBody>
          <a:bodyPr>
            <a:normAutofit/>
          </a:bodyPr>
          <a:lstStyle/>
          <a:p>
            <a:r>
              <a:rPr lang="en-US" dirty="0"/>
              <a:t>Allwin McDonald</a:t>
            </a:r>
            <a:br>
              <a:rPr lang="en-US" dirty="0"/>
            </a:br>
            <a:r>
              <a:rPr lang="en-US" dirty="0"/>
              <a:t>Ripon College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253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7" name="Freeform 6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" name="Freeform 7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2" name="Freeform 11"/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3" name="Rounded Rectangle 1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96000" y="648931"/>
            <a:ext cx="540702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Kiruna Abraumhalden Erzbah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7" r="14445" b="-3"/>
          <a:stretch/>
        </p:blipFill>
        <p:spPr bwMode="auto">
          <a:xfrm>
            <a:off x="6434407" y="1011765"/>
            <a:ext cx="4744154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4278928" cy="1752599"/>
          </a:xfrm>
        </p:spPr>
        <p:txBody>
          <a:bodyPr>
            <a:normAutofit/>
          </a:bodyPr>
          <a:lstStyle/>
          <a:p>
            <a:r>
              <a:rPr lang="en-US" dirty="0" err="1"/>
              <a:t>Schweden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6505" y="2161346"/>
            <a:ext cx="4278929" cy="3124201"/>
          </a:xfrm>
        </p:spPr>
        <p:txBody>
          <a:bodyPr>
            <a:normAutofit/>
          </a:bodyPr>
          <a:lstStyle/>
          <a:p>
            <a:r>
              <a:rPr lang="de-DE" dirty="0"/>
              <a:t>Die Eisenerzhauptquelle Deutschlands</a:t>
            </a:r>
          </a:p>
          <a:p>
            <a:pPr lvl="1"/>
            <a:r>
              <a:rPr lang="de-DE" dirty="0" err="1"/>
              <a:t>Kiruna</a:t>
            </a:r>
            <a:r>
              <a:rPr lang="de-DE" dirty="0"/>
              <a:t>, Schweden</a:t>
            </a:r>
          </a:p>
          <a:p>
            <a:r>
              <a:rPr lang="de-DE" dirty="0"/>
              <a:t>Expansive Handelsverträge mit Deutschland vor dem Krieg</a:t>
            </a:r>
          </a:p>
          <a:p>
            <a:endParaRPr lang="de-DE" dirty="0"/>
          </a:p>
        </p:txBody>
      </p:sp>
      <p:pic>
        <p:nvPicPr>
          <p:cNvPr id="1028" name="Picture 4" descr="http://www.bearing.com.cn/RecommendedCompany/Products/images/2014123009240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9" b="13004"/>
          <a:stretch/>
        </p:blipFill>
        <p:spPr bwMode="auto">
          <a:xfrm>
            <a:off x="907205" y="4938941"/>
            <a:ext cx="2619478" cy="184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536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allenberg- A Hero's Stor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21" b="4"/>
          <a:stretch/>
        </p:blipFill>
        <p:spPr bwMode="auto">
          <a:xfrm>
            <a:off x="1641021" y="1069522"/>
            <a:ext cx="3102428" cy="4563836"/>
          </a:xfrm>
          <a:prstGeom prst="roundRect">
            <a:avLst>
              <a:gd name="adj" fmla="val 4380"/>
            </a:avLst>
          </a:prstGeom>
          <a:noFill/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1034" y="905933"/>
            <a:ext cx="6481989" cy="965200"/>
          </a:xfrm>
        </p:spPr>
        <p:txBody>
          <a:bodyPr>
            <a:normAutofit/>
          </a:bodyPr>
          <a:lstStyle/>
          <a:p>
            <a:r>
              <a:rPr lang="de-DE" dirty="0"/>
              <a:t>Schweden = Sicherheit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1035" y="1998133"/>
            <a:ext cx="6481987" cy="3793067"/>
          </a:xfrm>
        </p:spPr>
        <p:txBody>
          <a:bodyPr>
            <a:normAutofit/>
          </a:bodyPr>
          <a:lstStyle/>
          <a:p>
            <a:r>
              <a:rPr lang="de-DE" dirty="0"/>
              <a:t>Ziel für Tausende Flüchtlinge </a:t>
            </a:r>
          </a:p>
          <a:p>
            <a:r>
              <a:rPr lang="de-DE" dirty="0"/>
              <a:t>Über 50.000 Norweger wurden registriert</a:t>
            </a:r>
          </a:p>
          <a:p>
            <a:r>
              <a:rPr lang="de-DE" dirty="0"/>
              <a:t>Davon 15.000-25.000 Juden</a:t>
            </a:r>
          </a:p>
          <a:p>
            <a:r>
              <a:rPr lang="de-DE" dirty="0"/>
              <a:t>Raoul Wallenberg</a:t>
            </a:r>
          </a:p>
        </p:txBody>
      </p:sp>
    </p:spTree>
    <p:extLst>
      <p:ext uri="{BB962C8B-B14F-4D97-AF65-F5344CB8AC3E}">
        <p14:creationId xmlns:p14="http://schemas.microsoft.com/office/powerpoint/2010/main" val="2395549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 dirty="0"/>
              <a:t>Norwegen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124201"/>
          </a:xfrm>
        </p:spPr>
        <p:txBody>
          <a:bodyPr/>
          <a:lstStyle/>
          <a:p>
            <a:r>
              <a:rPr lang="de-DE" dirty="0"/>
              <a:t>1939: Nichtangriffspaktangebot von</a:t>
            </a:r>
            <a:br>
              <a:rPr lang="de-DE" dirty="0"/>
            </a:br>
            <a:r>
              <a:rPr lang="de-DE" dirty="0"/>
              <a:t>Deutschland</a:t>
            </a:r>
          </a:p>
          <a:p>
            <a:pPr lvl="1"/>
            <a:r>
              <a:rPr lang="de-DE" dirty="0"/>
              <a:t>Hätte aber seine Neutralität gefährdet</a:t>
            </a:r>
          </a:p>
          <a:p>
            <a:r>
              <a:rPr lang="de-DE" dirty="0"/>
              <a:t>Operation Weserübung: 9. April 1940</a:t>
            </a:r>
          </a:p>
        </p:txBody>
      </p:sp>
      <p:pic>
        <p:nvPicPr>
          <p:cNvPr id="4" name="Picture 2" descr="http://de.academic.ru/pictures/dewiki/87/Weser%C3%BCbung-S%C3%BCd_Nors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42909" y="2435661"/>
            <a:ext cx="4415183" cy="3355539"/>
          </a:xfrm>
          <a:prstGeom prst="roundRect">
            <a:avLst>
              <a:gd name="adj" fmla="val 4380"/>
            </a:avLst>
          </a:prstGeom>
          <a:noFill/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46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 dirty="0"/>
              <a:t>Norwegen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124201"/>
          </a:xfrm>
        </p:spPr>
        <p:txBody>
          <a:bodyPr/>
          <a:lstStyle/>
          <a:p>
            <a:r>
              <a:rPr lang="de-DE" dirty="0"/>
              <a:t>1939: Nichtangriffspakt mit Deutschland</a:t>
            </a:r>
          </a:p>
          <a:p>
            <a:pPr lvl="1"/>
            <a:r>
              <a:rPr lang="de-DE" dirty="0"/>
              <a:t>Hätte seine Neutralität gefährdet</a:t>
            </a:r>
          </a:p>
          <a:p>
            <a:r>
              <a:rPr lang="de-DE" dirty="0"/>
              <a:t>Operation Weserübung</a:t>
            </a:r>
          </a:p>
        </p:txBody>
      </p:sp>
      <p:pic>
        <p:nvPicPr>
          <p:cNvPr id="4" name="Picture 2" descr="http://de.academic.ru/pictures/dewiki/87/Weser%C3%BCbung-S%C3%BCd_Nors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42909" y="2435661"/>
            <a:ext cx="4415183" cy="3355539"/>
          </a:xfrm>
          <a:prstGeom prst="roundRect">
            <a:avLst>
              <a:gd name="adj" fmla="val 4380"/>
            </a:avLst>
          </a:prstGeom>
          <a:noFill/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upload.wikimedia.org/wikipedia/commons/5/53/Second_world_war_europe_1940_map_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395" y="173773"/>
            <a:ext cx="6264567" cy="653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tar: 5 Points 5"/>
          <p:cNvSpPr/>
          <p:nvPr/>
        </p:nvSpPr>
        <p:spPr>
          <a:xfrm>
            <a:off x="6238240" y="848360"/>
            <a:ext cx="132080" cy="132080"/>
          </a:xfrm>
          <a:prstGeom prst="star5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Star: 5 Points 6"/>
          <p:cNvSpPr/>
          <p:nvPr/>
        </p:nvSpPr>
        <p:spPr>
          <a:xfrm>
            <a:off x="6370320" y="1028700"/>
            <a:ext cx="132080" cy="132080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156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wohnmobilreisen-info.com/assets/images/0047_Narvi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294" y="131060"/>
            <a:ext cx="6114448" cy="230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Norwegen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124201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1939: Nichtangriffspakt mit Deutschland</a:t>
            </a:r>
          </a:p>
          <a:p>
            <a:pPr lvl="1"/>
            <a:r>
              <a:rPr lang="de-DE" dirty="0"/>
              <a:t>Hätte seine Neutralität gefährdet</a:t>
            </a:r>
          </a:p>
          <a:p>
            <a:r>
              <a:rPr lang="de-DE" dirty="0"/>
              <a:t>Operation Weserübung: 9. April 1940</a:t>
            </a:r>
          </a:p>
          <a:p>
            <a:r>
              <a:rPr lang="de-DE" dirty="0"/>
              <a:t>Britische Verstärkung: 25.000 Truppen</a:t>
            </a:r>
          </a:p>
          <a:p>
            <a:pPr lvl="1"/>
            <a:r>
              <a:rPr lang="de-DE" b="1" i="1" dirty="0"/>
              <a:t>Narvik </a:t>
            </a:r>
            <a:r>
              <a:rPr lang="de-DE" b="1" i="1" dirty="0" err="1"/>
              <a:t>or</a:t>
            </a:r>
            <a:r>
              <a:rPr lang="de-DE" b="1" i="1" dirty="0"/>
              <a:t> </a:t>
            </a:r>
            <a:r>
              <a:rPr lang="de-DE" b="1" i="1" dirty="0" err="1"/>
              <a:t>Bust</a:t>
            </a:r>
            <a:r>
              <a:rPr lang="de-DE" b="1" i="1" dirty="0"/>
              <a:t>!</a:t>
            </a:r>
          </a:p>
          <a:p>
            <a:r>
              <a:rPr lang="de-DE" dirty="0"/>
              <a:t>Zwei Monate Krieg </a:t>
            </a:r>
          </a:p>
          <a:p>
            <a:r>
              <a:rPr lang="de-DE" dirty="0" err="1"/>
              <a:t>Vidkun</a:t>
            </a:r>
            <a:r>
              <a:rPr lang="de-DE" dirty="0"/>
              <a:t> Quisling</a:t>
            </a:r>
          </a:p>
        </p:txBody>
      </p:sp>
      <p:pic>
        <p:nvPicPr>
          <p:cNvPr id="5" name="Picture 6" descr="https://upload.wikimedia.org/wikipedia/commons/5/53/Second_world_war_europe_1940_map_d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778" y="1947155"/>
            <a:ext cx="4615878" cy="481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696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Juden im Norwegen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Am Anfang des Krieges lebten ungefähr 2.200 Juden in Norwegen</a:t>
            </a:r>
          </a:p>
          <a:p>
            <a:pPr lvl="1"/>
            <a:r>
              <a:rPr lang="de-DE" dirty="0"/>
              <a:t>Dennoch waren sie nicht gut integriert (getrennte Gesellschaften)</a:t>
            </a:r>
          </a:p>
          <a:p>
            <a:r>
              <a:rPr lang="de-DE" dirty="0"/>
              <a:t>Erhöhte Aufmerksamkeit der Deutschen auf norwegische Juden</a:t>
            </a:r>
          </a:p>
          <a:p>
            <a:r>
              <a:rPr lang="de-DE" dirty="0"/>
              <a:t>Oktober-November 1942: 767 Juden deportiert </a:t>
            </a:r>
          </a:p>
          <a:p>
            <a:pPr lvl="1"/>
            <a:r>
              <a:rPr lang="de-DE" dirty="0"/>
              <a:t>Nur 26 überlebten</a:t>
            </a:r>
          </a:p>
          <a:p>
            <a:r>
              <a:rPr lang="de-DE" dirty="0"/>
              <a:t>Mehr als 1.000 Juden während dieser Zeit fanden Sicherheit in Schweden</a:t>
            </a:r>
          </a:p>
        </p:txBody>
      </p:sp>
    </p:spTree>
    <p:extLst>
      <p:ext uri="{BB962C8B-B14F-4D97-AF65-F5344CB8AC3E}">
        <p14:creationId xmlns:p14="http://schemas.microsoft.com/office/powerpoint/2010/main" val="704866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028" y="707021"/>
            <a:ext cx="10018713" cy="1752599"/>
          </a:xfrm>
        </p:spPr>
        <p:txBody>
          <a:bodyPr/>
          <a:lstStyle/>
          <a:p>
            <a:r>
              <a:rPr lang="de-DE" dirty="0"/>
              <a:t>Zusammenfassung: Warum?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6938" y="2141987"/>
            <a:ext cx="10018713" cy="3124201"/>
          </a:xfrm>
        </p:spPr>
        <p:txBody>
          <a:bodyPr/>
          <a:lstStyle/>
          <a:p>
            <a:r>
              <a:rPr lang="de-DE" dirty="0"/>
              <a:t>Glück? Zufall?</a:t>
            </a:r>
          </a:p>
          <a:p>
            <a:r>
              <a:rPr lang="de-DE" dirty="0"/>
              <a:t>Beziehung mit Deutschland</a:t>
            </a:r>
          </a:p>
          <a:p>
            <a:pPr lvl="1"/>
            <a:r>
              <a:rPr lang="de-DE" dirty="0"/>
              <a:t>Wirklich neutral?</a:t>
            </a:r>
          </a:p>
          <a:p>
            <a:r>
              <a:rPr lang="de-DE" dirty="0"/>
              <a:t>Integrierung der einheimischen Judenbevölkerung</a:t>
            </a:r>
          </a:p>
          <a:p>
            <a:r>
              <a:rPr lang="en-US" dirty="0"/>
              <a:t>N</a:t>
            </a:r>
            <a:r>
              <a:rPr lang="de-DE" dirty="0" err="1"/>
              <a:t>eutral</a:t>
            </a:r>
            <a:r>
              <a:rPr lang="de-DE" dirty="0"/>
              <a:t>?</a:t>
            </a:r>
          </a:p>
          <a:p>
            <a:endParaRPr lang="de-DE" dirty="0"/>
          </a:p>
        </p:txBody>
      </p:sp>
      <p:pic>
        <p:nvPicPr>
          <p:cNvPr id="6150" name="Picture 6" descr="http://img08.deviantart.net/b7b8/i/2012/115/4/a/denmark_flag_by_xumarov-d3ag87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69" y="187078"/>
            <a:ext cx="2844806" cy="20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flaglane.com/download/norwegian-flag/norwegian-flag-medium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69" y="4670458"/>
            <a:ext cx="2844806" cy="20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voetbalwedden.tips/wp-content/uploads/2016/01/vlag-zwitserlan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793" y="4670458"/>
            <a:ext cx="2838280" cy="20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drodd.com/images15/sweden-flag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793" y="187078"/>
            <a:ext cx="2838280" cy="206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00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lvl="0"/>
            <a:r>
              <a:rPr lang="en-US" sz="2500" dirty="0"/>
              <a:t>Freeman, Michael. Atlas of Nazi Germany. Macmillan Publishing Company, New York, 1987. 122-125.</a:t>
            </a:r>
            <a:endParaRPr lang="de-DE" sz="2500" dirty="0"/>
          </a:p>
          <a:p>
            <a:pPr marL="0" indent="0">
              <a:buNone/>
            </a:pPr>
            <a:r>
              <a:rPr lang="en-US" sz="2500" dirty="0"/>
              <a:t> </a:t>
            </a:r>
            <a:endParaRPr lang="de-DE" sz="2500" dirty="0"/>
          </a:p>
          <a:p>
            <a:pPr lvl="0"/>
            <a:r>
              <a:rPr lang="en-US" sz="2500" dirty="0"/>
              <a:t>Schwarz, </a:t>
            </a:r>
            <a:r>
              <a:rPr lang="en-US" sz="2500" dirty="0" err="1"/>
              <a:t>Urs</a:t>
            </a:r>
            <a:r>
              <a:rPr lang="en-US" sz="2500" dirty="0"/>
              <a:t>. The Eye of the Hurricane: Switzerland in World War II. Westview Press, Colorado, 1980. </a:t>
            </a:r>
            <a:endParaRPr lang="de-DE" sz="2500" dirty="0"/>
          </a:p>
          <a:p>
            <a:endParaRPr lang="de-DE" sz="2500" dirty="0"/>
          </a:p>
          <a:p>
            <a:pPr lvl="0"/>
            <a:r>
              <a:rPr lang="en-US" sz="2500" dirty="0" err="1"/>
              <a:t>Reginbogin</a:t>
            </a:r>
            <a:r>
              <a:rPr lang="en-US" sz="2500" dirty="0"/>
              <a:t>, Herbert R. Faces of Neutrality. Lit Verlag, Berlin, 2009. </a:t>
            </a:r>
          </a:p>
          <a:p>
            <a:pPr lvl="0"/>
            <a:endParaRPr lang="de-DE" sz="2500" dirty="0"/>
          </a:p>
          <a:p>
            <a:pPr lvl="0"/>
            <a:r>
              <a:rPr lang="en-US" sz="2500" dirty="0"/>
              <a:t>Andrew </a:t>
            </a:r>
            <a:r>
              <a:rPr lang="en-US" sz="2500" dirty="0" err="1"/>
              <a:t>Bucksner</a:t>
            </a:r>
            <a:r>
              <a:rPr lang="en-US" sz="2500" dirty="0"/>
              <a:t>, “Rescue and Cultural Context During the Holocaust: </a:t>
            </a:r>
            <a:r>
              <a:rPr lang="en-US" sz="2500" dirty="0" err="1"/>
              <a:t>Grundtvigian</a:t>
            </a:r>
            <a:r>
              <a:rPr lang="en-US" sz="2500" dirty="0"/>
              <a:t> Nationalism and the Rescue of the Danish Jews,” Shofar 19, no. 2 (2001), 6.</a:t>
            </a:r>
            <a:endParaRPr lang="de-DE" sz="2500" dirty="0"/>
          </a:p>
          <a:p>
            <a:endParaRPr lang="de-DE" sz="2500" dirty="0"/>
          </a:p>
          <a:p>
            <a:pPr lvl="0"/>
            <a:r>
              <a:rPr lang="de-DE" sz="2500" dirty="0"/>
              <a:t>Peter Baumgartner, Hans Stäbler: </a:t>
            </a:r>
            <a:r>
              <a:rPr lang="de-DE" sz="2500" i="1" dirty="0"/>
              <a:t>Befestigtes Graubünden. Wölfe im Schafspelz.</a:t>
            </a:r>
            <a:r>
              <a:rPr lang="de-DE" sz="2500" dirty="0"/>
              <a:t> Militärhistorische Stiftung Graubünden, Chur 2006. </a:t>
            </a:r>
            <a:r>
              <a:rPr lang="en-US" sz="2500" dirty="0" err="1"/>
              <a:t>Neuauflage</a:t>
            </a:r>
            <a:r>
              <a:rPr lang="en-US" sz="2500" dirty="0"/>
              <a:t> Verlag </a:t>
            </a:r>
            <a:r>
              <a:rPr lang="en-US" sz="2500" dirty="0" err="1"/>
              <a:t>Desertina</a:t>
            </a:r>
            <a:r>
              <a:rPr lang="en-US" sz="2500" dirty="0"/>
              <a:t>.</a:t>
            </a:r>
            <a:endParaRPr lang="de-DE" sz="2500" dirty="0"/>
          </a:p>
          <a:p>
            <a:endParaRPr lang="de-DE" sz="2500" dirty="0"/>
          </a:p>
          <a:p>
            <a:pPr lvl="0"/>
            <a:r>
              <a:rPr lang="de-DE" sz="2500" dirty="0"/>
              <a:t>Hans Senn. Der schweizerische Generalstab, Band 7. Anfänge einer </a:t>
            </a:r>
            <a:r>
              <a:rPr lang="de-DE" sz="2500" dirty="0" err="1"/>
              <a:t>Dissuasionsstrategie</a:t>
            </a:r>
            <a:r>
              <a:rPr lang="de-DE" sz="2500" dirty="0"/>
              <a:t> während des Zweiten Weltkrieges. Basel 1995.</a:t>
            </a:r>
          </a:p>
          <a:p>
            <a:endParaRPr lang="de-DE" sz="2500" dirty="0"/>
          </a:p>
          <a:p>
            <a:pPr lvl="0"/>
            <a:r>
              <a:rPr lang="de-DE" sz="2500" dirty="0"/>
              <a:t>Herbert, Ulrich. Die deutsche Besatzungspolitik in Dänemark im 2. Weltkrieg und die Rettung der dänischen Juden. In: </a:t>
            </a:r>
            <a:r>
              <a:rPr lang="de-DE" sz="2500" i="1" dirty="0"/>
              <a:t>Tel </a:t>
            </a:r>
            <a:r>
              <a:rPr lang="de-DE" sz="2500" i="1" dirty="0" err="1"/>
              <a:t>Aviver</a:t>
            </a:r>
            <a:r>
              <a:rPr lang="de-DE" sz="2500" i="1" dirty="0"/>
              <a:t> Jahrbuch für deutsche Geschichte</a:t>
            </a:r>
            <a:r>
              <a:rPr lang="de-DE" sz="2500" dirty="0"/>
              <a:t>, 2008. Vol. 23, S. 93-114.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9813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1200" dirty="0" err="1"/>
              <a:t>Lidegaard</a:t>
            </a:r>
            <a:r>
              <a:rPr lang="de-DE" sz="1200" dirty="0"/>
              <a:t>, Bo. Dansk </a:t>
            </a:r>
            <a:r>
              <a:rPr lang="de-DE" sz="1200" dirty="0" err="1"/>
              <a:t>udenrigspolitiks</a:t>
            </a:r>
            <a:r>
              <a:rPr lang="de-DE" sz="1200" dirty="0"/>
              <a:t> </a:t>
            </a:r>
            <a:r>
              <a:rPr lang="de-DE" sz="1200" dirty="0" err="1"/>
              <a:t>historie</a:t>
            </a:r>
            <a:r>
              <a:rPr lang="de-DE" sz="1200" dirty="0"/>
              <a:t> 1914–1945 (in </a:t>
            </a:r>
            <a:r>
              <a:rPr lang="de-DE" sz="1200" dirty="0" err="1"/>
              <a:t>Danish</a:t>
            </a:r>
            <a:r>
              <a:rPr lang="de-DE" sz="1200" dirty="0"/>
              <a:t>). Danmarks </a:t>
            </a:r>
            <a:r>
              <a:rPr lang="de-DE" sz="1200" dirty="0" err="1"/>
              <a:t>Nationalleksikon</a:t>
            </a:r>
            <a:r>
              <a:rPr lang="de-DE" sz="1200" dirty="0"/>
              <a:t>. 2003.</a:t>
            </a:r>
          </a:p>
          <a:p>
            <a:endParaRPr lang="de-DE" sz="1200" dirty="0"/>
          </a:p>
          <a:p>
            <a:pPr lvl="0"/>
            <a:r>
              <a:rPr lang="de-DE" sz="1200" dirty="0" err="1"/>
              <a:t>Macintyre</a:t>
            </a:r>
            <a:r>
              <a:rPr lang="de-DE" sz="1200" dirty="0"/>
              <a:t>, Donald. </a:t>
            </a:r>
            <a:r>
              <a:rPr lang="en-US" sz="1200" dirty="0"/>
              <a:t>"Israel's forgotten hero: The assassination of Count Bernadotte – and the death of peace". London: </a:t>
            </a:r>
            <a:r>
              <a:rPr lang="de-DE" sz="1200" dirty="0"/>
              <a:t>The Independent. 2008.</a:t>
            </a:r>
          </a:p>
          <a:p>
            <a:endParaRPr lang="de-DE" sz="1200" dirty="0"/>
          </a:p>
          <a:p>
            <a:pPr lvl="0"/>
            <a:r>
              <a:rPr lang="de-DE" sz="1200" dirty="0" err="1"/>
              <a:t>Grimnes</a:t>
            </a:r>
            <a:r>
              <a:rPr lang="de-DE" sz="1200" dirty="0"/>
              <a:t>, Ole Kristian. "</a:t>
            </a:r>
            <a:r>
              <a:rPr lang="de-DE" sz="1200" dirty="0" err="1"/>
              <a:t>Flyktningesamfunnet</a:t>
            </a:r>
            <a:r>
              <a:rPr lang="de-DE" sz="1200" dirty="0"/>
              <a:t> i </a:t>
            </a:r>
            <a:r>
              <a:rPr lang="de-DE" sz="1200" dirty="0" err="1"/>
              <a:t>Sverige</a:t>
            </a:r>
            <a:r>
              <a:rPr lang="de-DE" sz="1200" dirty="0"/>
              <a:t>". In </a:t>
            </a:r>
            <a:r>
              <a:rPr lang="en-US" sz="1200" dirty="0"/>
              <a:t>Dahl</a:t>
            </a:r>
            <a:r>
              <a:rPr lang="de-DE" sz="1200" dirty="0"/>
              <a:t>; </a:t>
            </a:r>
            <a:r>
              <a:rPr lang="en-US" sz="1200" dirty="0" err="1"/>
              <a:t>Hjeltnes</a:t>
            </a:r>
            <a:r>
              <a:rPr lang="de-DE" sz="1200" dirty="0"/>
              <a:t>; </a:t>
            </a:r>
            <a:r>
              <a:rPr lang="en-US" sz="1200" dirty="0" err="1"/>
              <a:t>Nøkleby</a:t>
            </a:r>
            <a:r>
              <a:rPr lang="de-DE" sz="1200" dirty="0"/>
              <a:t>; </a:t>
            </a:r>
            <a:r>
              <a:rPr lang="en-US" sz="1200" dirty="0" err="1"/>
              <a:t>Ringdal</a:t>
            </a:r>
            <a:r>
              <a:rPr lang="de-DE" sz="1200" dirty="0"/>
              <a:t>; </a:t>
            </a:r>
            <a:r>
              <a:rPr lang="en-US" sz="1200" dirty="0" err="1"/>
              <a:t>Sørensen</a:t>
            </a:r>
            <a:r>
              <a:rPr lang="de-DE" sz="1200" dirty="0"/>
              <a:t>. </a:t>
            </a:r>
            <a:r>
              <a:rPr lang="en-US" sz="1200" dirty="0" err="1"/>
              <a:t>Norsk</a:t>
            </a:r>
            <a:r>
              <a:rPr lang="en-US" sz="1200" dirty="0"/>
              <a:t> </a:t>
            </a:r>
            <a:r>
              <a:rPr lang="en-US" sz="1200" dirty="0" err="1"/>
              <a:t>krigsleksikon</a:t>
            </a:r>
            <a:r>
              <a:rPr lang="en-US" sz="1200" dirty="0"/>
              <a:t> 1940-45</a:t>
            </a:r>
            <a:r>
              <a:rPr lang="de-DE" sz="1200" dirty="0"/>
              <a:t> (in </a:t>
            </a:r>
            <a:r>
              <a:rPr lang="de-DE" sz="1200" dirty="0" err="1"/>
              <a:t>Norwegian</a:t>
            </a:r>
            <a:r>
              <a:rPr lang="de-DE" sz="1200" dirty="0"/>
              <a:t>). </a:t>
            </a:r>
            <a:r>
              <a:rPr lang="en-US" sz="1200" dirty="0"/>
              <a:t>Oslo: </a:t>
            </a:r>
            <a:r>
              <a:rPr lang="en-US" sz="1200" dirty="0" err="1"/>
              <a:t>Cappelen</a:t>
            </a:r>
            <a:r>
              <a:rPr lang="en-US" sz="1200" dirty="0"/>
              <a:t>, 1995. p. 109.</a:t>
            </a:r>
            <a:endParaRPr lang="de-DE" sz="1200" dirty="0"/>
          </a:p>
          <a:p>
            <a:endParaRPr lang="de-DE" sz="1200" dirty="0"/>
          </a:p>
          <a:p>
            <a:pPr lvl="0"/>
            <a:r>
              <a:rPr lang="en-US" sz="1200" dirty="0"/>
              <a:t>The National Archives of Norway. Refugees in Sweden. 2003. http://www.arkivverket.no/eng/Themes/World-War-II/Norway-in-exile/Refugees-in-Sweden.</a:t>
            </a:r>
            <a:endParaRPr lang="de-DE" sz="1200" dirty="0"/>
          </a:p>
          <a:p>
            <a:endParaRPr lang="de-DE" sz="1200" dirty="0"/>
          </a:p>
          <a:p>
            <a:pPr lvl="0"/>
            <a:r>
              <a:rPr lang="en-US" sz="1200" dirty="0"/>
              <a:t>Dahl, Hans Fredrik (1995). "Quisling, </a:t>
            </a:r>
            <a:r>
              <a:rPr lang="en-US" sz="1200" dirty="0" err="1"/>
              <a:t>Vidkun</a:t>
            </a:r>
            <a:r>
              <a:rPr lang="en-US" sz="1200" dirty="0"/>
              <a:t>"</a:t>
            </a:r>
            <a:r>
              <a:rPr lang="de-DE" sz="1200" dirty="0"/>
              <a:t>. In Hans Fredrik Dahl. </a:t>
            </a:r>
            <a:r>
              <a:rPr lang="de-DE" sz="1200" dirty="0" err="1"/>
              <a:t>Norsk</a:t>
            </a:r>
            <a:r>
              <a:rPr lang="de-DE" sz="1200" dirty="0"/>
              <a:t> </a:t>
            </a:r>
            <a:r>
              <a:rPr lang="de-DE" sz="1200" dirty="0" err="1"/>
              <a:t>krigsleksikon</a:t>
            </a:r>
            <a:r>
              <a:rPr lang="de-DE" sz="1200" dirty="0"/>
              <a:t> 1940-45 (in </a:t>
            </a:r>
            <a:r>
              <a:rPr lang="de-DE" sz="1200" dirty="0" err="1"/>
              <a:t>Norwegian</a:t>
            </a:r>
            <a:r>
              <a:rPr lang="de-DE" sz="1200" dirty="0"/>
              <a:t>). Oslo: </a:t>
            </a:r>
            <a:r>
              <a:rPr lang="de-DE" sz="1200" dirty="0" err="1"/>
              <a:t>Cappelen</a:t>
            </a:r>
            <a:r>
              <a:rPr lang="de-DE" sz="1200" dirty="0"/>
              <a:t>. 1995.</a:t>
            </a:r>
          </a:p>
          <a:p>
            <a:endParaRPr lang="de-DE" sz="1200" dirty="0"/>
          </a:p>
          <a:p>
            <a:pPr lvl="0"/>
            <a:r>
              <a:rPr lang="en-US" sz="1200" dirty="0"/>
              <a:t>Dahl, Hans Fredrik. Quisling: a study in treachery. Cambridge: Cambridge University Press, 1999. p. 173.</a:t>
            </a:r>
            <a:endParaRPr lang="de-DE" sz="1200" dirty="0"/>
          </a:p>
          <a:p>
            <a:endParaRPr lang="de-DE" sz="1200" dirty="0"/>
          </a:p>
          <a:p>
            <a:pPr lvl="0"/>
            <a:r>
              <a:rPr lang="en-US" sz="1200" dirty="0"/>
              <a:t>Ulrich </a:t>
            </a:r>
            <a:r>
              <a:rPr lang="en-US" sz="1200" dirty="0" err="1"/>
              <a:t>Brömmling</a:t>
            </a:r>
            <a:r>
              <a:rPr lang="en-US" sz="1200" dirty="0"/>
              <a:t>: </a:t>
            </a:r>
            <a:r>
              <a:rPr lang="de-DE" sz="1200" dirty="0"/>
              <a:t>Das verbotene Land. In: Die Zeit. Ausgabe 35/2007.</a:t>
            </a:r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526285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Fragen</a:t>
            </a:r>
            <a:r>
              <a:rPr lang="en-US" dirty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263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uropa vor dem Zweiten Weltkrieg (1937) |  | Europa - Staaten seit 1914 | Karte 92/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4" r="4584" b="2"/>
          <a:stretch/>
        </p:blipFill>
        <p:spPr bwMode="auto">
          <a:xfrm>
            <a:off x="8482171" y="1278466"/>
            <a:ext cx="3163356" cy="4414209"/>
          </a:xfrm>
          <a:prstGeom prst="roundRect">
            <a:avLst>
              <a:gd name="adj" fmla="val 4380"/>
            </a:avLst>
          </a:prstGeom>
          <a:noFill/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185333"/>
          </a:xfrm>
        </p:spPr>
        <p:txBody>
          <a:bodyPr>
            <a:normAutofit/>
          </a:bodyPr>
          <a:lstStyle/>
          <a:p>
            <a:r>
              <a:rPr lang="de-DE" dirty="0"/>
              <a:t>Inhalt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1998133"/>
            <a:ext cx="6855356" cy="3793067"/>
          </a:xfrm>
        </p:spPr>
        <p:txBody>
          <a:bodyPr>
            <a:normAutofit/>
          </a:bodyPr>
          <a:lstStyle/>
          <a:p>
            <a:r>
              <a:rPr lang="de-DE" dirty="0"/>
              <a:t>Wichtige Fragen</a:t>
            </a:r>
          </a:p>
          <a:p>
            <a:pPr lvl="1"/>
            <a:r>
              <a:rPr lang="en-US" dirty="0" err="1"/>
              <a:t>Waren</a:t>
            </a:r>
            <a:r>
              <a:rPr lang="en-US" dirty="0"/>
              <a:t> </a:t>
            </a:r>
            <a:r>
              <a:rPr lang="en-US" dirty="0" err="1"/>
              <a:t>diese</a:t>
            </a:r>
            <a:r>
              <a:rPr lang="en-US" dirty="0"/>
              <a:t> L</a:t>
            </a:r>
            <a:r>
              <a:rPr lang="de-DE" dirty="0" err="1"/>
              <a:t>änder</a:t>
            </a:r>
            <a:r>
              <a:rPr lang="de-DE" dirty="0"/>
              <a:t> wirklich neutral?</a:t>
            </a:r>
          </a:p>
          <a:p>
            <a:pPr lvl="1"/>
            <a:r>
              <a:rPr lang="de-DE" dirty="0"/>
              <a:t>Welche Faktoren halfen Juden oder Kriegsflüchtlingen? </a:t>
            </a:r>
          </a:p>
          <a:p>
            <a:r>
              <a:rPr lang="de-DE" dirty="0"/>
              <a:t>Vier neutrale Länder werde ich diskutieren, um diese Fragen zu beantworten: die Schweiz, Dänemark, Schweden, und Norwegen</a:t>
            </a:r>
          </a:p>
        </p:txBody>
      </p:sp>
    </p:spTree>
    <p:extLst>
      <p:ext uri="{BB962C8B-B14F-4D97-AF65-F5344CB8AC3E}">
        <p14:creationId xmlns:p14="http://schemas.microsoft.com/office/powerpoint/2010/main" val="96386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Hintergrund der Neutralität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Völlig ohne Vorurteile oder Einseitigkeit</a:t>
            </a:r>
          </a:p>
          <a:p>
            <a:r>
              <a:rPr lang="de-DE" dirty="0"/>
              <a:t>Nichtangriffspakte? </a:t>
            </a:r>
          </a:p>
          <a:p>
            <a:r>
              <a:rPr lang="de-DE" dirty="0"/>
              <a:t>Handel? </a:t>
            </a:r>
          </a:p>
          <a:p>
            <a:pPr lvl="1"/>
            <a:r>
              <a:rPr lang="de-DE" dirty="0"/>
              <a:t>Handelspartner? Handelsroute? Handelsauswirkungen?</a:t>
            </a:r>
          </a:p>
        </p:txBody>
      </p:sp>
    </p:spTree>
    <p:extLst>
      <p:ext uri="{BB962C8B-B14F-4D97-AF65-F5344CB8AC3E}">
        <p14:creationId xmlns:p14="http://schemas.microsoft.com/office/powerpoint/2010/main" val="3168924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40873" y="584463"/>
            <a:ext cx="10018713" cy="1752599"/>
          </a:xfrm>
        </p:spPr>
        <p:txBody>
          <a:bodyPr/>
          <a:lstStyle/>
          <a:p>
            <a:r>
              <a:rPr lang="de-DE" dirty="0"/>
              <a:t>Die neutrale Fassung </a:t>
            </a:r>
            <a:br>
              <a:rPr lang="de-DE" dirty="0"/>
            </a:br>
            <a:r>
              <a:rPr lang="de-DE" dirty="0"/>
              <a:t>der Schweiz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9220" y="2205857"/>
            <a:ext cx="6338529" cy="3978127"/>
          </a:xfrm>
        </p:spPr>
        <p:txBody>
          <a:bodyPr/>
          <a:lstStyle/>
          <a:p>
            <a:r>
              <a:rPr lang="de-DE" dirty="0"/>
              <a:t>„Irgendwelche Nachrichten, die den Widerstandswillen von Bundesrat oder Armeeleitung anzweifeln oder als gebrochen darstellen sollten, sind Erfindungen feindlicher Propaganda und </a:t>
            </a:r>
            <a:r>
              <a:rPr lang="de-DE" u="sng" dirty="0"/>
              <a:t>falsch</a:t>
            </a:r>
            <a:r>
              <a:rPr lang="de-DE" dirty="0"/>
              <a:t>.“</a:t>
            </a:r>
          </a:p>
          <a:p>
            <a:r>
              <a:rPr lang="de-DE" dirty="0"/>
              <a:t>„Wer nicht schweigen kann schadet der Heimat!“</a:t>
            </a:r>
          </a:p>
          <a:p>
            <a:r>
              <a:rPr lang="de-DE" dirty="0"/>
              <a:t>Der </a:t>
            </a:r>
            <a:r>
              <a:rPr lang="de-DE" dirty="0" err="1"/>
              <a:t>Reduitbefehl</a:t>
            </a:r>
            <a:endParaRPr lang="de-DE" dirty="0"/>
          </a:p>
        </p:txBody>
      </p:sp>
      <p:pic>
        <p:nvPicPr>
          <p:cNvPr id="4" name="Picture 3" descr="https://upload.wikimedia.org/wikipedia/commons/thumb/e/eb/Wsg_an_Bev_IMG_1734.JPG/800px-Wsg_an_Bev_IMG_17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561" y="329939"/>
            <a:ext cx="4601196" cy="61973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8159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3899"/>
            <a:ext cx="10018713" cy="1752599"/>
          </a:xfrm>
        </p:spPr>
        <p:txBody>
          <a:bodyPr/>
          <a:lstStyle/>
          <a:p>
            <a:r>
              <a:rPr lang="de-DE" dirty="0"/>
              <a:t>Handelsverträge der Schweiz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Schweiz wurde völlig von den Alliierten getrennt</a:t>
            </a:r>
          </a:p>
          <a:p>
            <a:r>
              <a:rPr lang="de-DE" dirty="0"/>
              <a:t>Brauchte dringend Lebensmittel, um die Dauer des </a:t>
            </a:r>
            <a:br>
              <a:rPr lang="de-DE" dirty="0"/>
            </a:br>
            <a:r>
              <a:rPr lang="de-DE" dirty="0"/>
              <a:t>Krieges zu überleben</a:t>
            </a:r>
          </a:p>
          <a:p>
            <a:r>
              <a:rPr lang="de-DE" dirty="0"/>
              <a:t>Nahm gestohlenes Gold von Deutschland</a:t>
            </a:r>
            <a:br>
              <a:rPr lang="de-DE" dirty="0"/>
            </a:br>
            <a:r>
              <a:rPr lang="de-DE" dirty="0"/>
              <a:t>im Tausch gegen Munition und Waffen ein</a:t>
            </a:r>
          </a:p>
        </p:txBody>
      </p:sp>
      <p:pic>
        <p:nvPicPr>
          <p:cNvPr id="4" name="Picture 4" descr="https://s-media-cache-ak0.pinimg.com/236x/f1/e8/ff/f1e8ff4bed8e5f30291edc0a7d36b6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440" y="1011766"/>
            <a:ext cx="2978150" cy="223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nazigold.greyfalcon.us/pictures/Gold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030" y="3245379"/>
            <a:ext cx="3588970" cy="361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Flüchtlingssituation in der Schweiz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675" y="2438399"/>
            <a:ext cx="10018713" cy="3903483"/>
          </a:xfrm>
        </p:spPr>
        <p:txBody>
          <a:bodyPr>
            <a:normAutofit/>
          </a:bodyPr>
          <a:lstStyle/>
          <a:p>
            <a:r>
              <a:rPr lang="de-DE" dirty="0"/>
              <a:t>7.000 vor dem Krieg (5.000 Juden) </a:t>
            </a:r>
          </a:p>
          <a:p>
            <a:r>
              <a:rPr lang="de-DE" dirty="0"/>
              <a:t>Judenstempel </a:t>
            </a:r>
          </a:p>
          <a:p>
            <a:r>
              <a:rPr lang="de-DE" dirty="0"/>
              <a:t>Der Befehl vom 13. August 1942 aus Bern, </a:t>
            </a:r>
            <a:r>
              <a:rPr lang="de-DE" u="sng" dirty="0"/>
              <a:t>um die Grenze zu schließen</a:t>
            </a:r>
          </a:p>
        </p:txBody>
      </p:sp>
    </p:spTree>
    <p:extLst>
      <p:ext uri="{BB962C8B-B14F-4D97-AF65-F5344CB8AC3E}">
        <p14:creationId xmlns:p14="http://schemas.microsoft.com/office/powerpoint/2010/main" val="720276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5747778" cy="1752599"/>
          </a:xfrm>
        </p:spPr>
        <p:txBody>
          <a:bodyPr>
            <a:normAutofit/>
          </a:bodyPr>
          <a:lstStyle/>
          <a:p>
            <a:r>
              <a:rPr lang="de-DE" dirty="0"/>
              <a:t>Dänemark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666999"/>
            <a:ext cx="5747778" cy="3124201"/>
          </a:xfrm>
        </p:spPr>
        <p:txBody>
          <a:bodyPr>
            <a:normAutofit/>
          </a:bodyPr>
          <a:lstStyle/>
          <a:p>
            <a:r>
              <a:rPr lang="de-DE" dirty="0"/>
              <a:t>Warum Dänemark?</a:t>
            </a:r>
          </a:p>
          <a:p>
            <a:r>
              <a:rPr lang="de-DE" dirty="0"/>
              <a:t>Operation Weserübung Süd</a:t>
            </a:r>
          </a:p>
          <a:p>
            <a:r>
              <a:rPr lang="de-DE" dirty="0"/>
              <a:t>Das Memorandum „zur friedlichen Besatzung“ </a:t>
            </a:r>
          </a:p>
          <a:p>
            <a:r>
              <a:rPr lang="de-DE" dirty="0"/>
              <a:t>Nur eine Handvolle Toten/Verletzten</a:t>
            </a:r>
          </a:p>
          <a:p>
            <a:r>
              <a:rPr lang="de-DE" dirty="0"/>
              <a:t>Kollaborationspolitik</a:t>
            </a:r>
          </a:p>
        </p:txBody>
      </p:sp>
      <p:pic>
        <p:nvPicPr>
          <p:cNvPr id="4" name="Picture 2" descr="http://de.academic.ru/pictures/dewiki/87/Weser%C3%BCbung-S%C3%BCd_Norsk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11636" y="1562100"/>
            <a:ext cx="5404142" cy="4107148"/>
          </a:xfrm>
          <a:prstGeom prst="roundRect">
            <a:avLst>
              <a:gd name="adj" fmla="val 4380"/>
            </a:avLst>
          </a:prstGeom>
          <a:noFill/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134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dänischen Juden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Integrierung von Juden</a:t>
            </a:r>
          </a:p>
          <a:p>
            <a:pPr lvl="1"/>
            <a:r>
              <a:rPr lang="de-DE" dirty="0"/>
              <a:t>„Danes like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Danes.“</a:t>
            </a:r>
          </a:p>
          <a:p>
            <a:r>
              <a:rPr lang="de-DE" dirty="0"/>
              <a:t>8.000 Juden in Dänemark am Anfang des Krieges</a:t>
            </a:r>
          </a:p>
          <a:p>
            <a:pPr lvl="1"/>
            <a:r>
              <a:rPr lang="de-DE" dirty="0"/>
              <a:t>95-98% überlebte den Krieg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3130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 dirty="0"/>
              <a:t>„Das dänische Wunder“</a:t>
            </a:r>
          </a:p>
        </p:txBody>
      </p:sp>
      <p:pic>
        <p:nvPicPr>
          <p:cNvPr id="4" name="Picture 2" descr="https://upload.wikimedia.org/wikipedia/commons/thumb/8/8c/B%C3%A5d_med_j%C3%B8der_p%C3%A5_vej_fra_Falster_til_Ystad_i_Sverige_%285709133933%29_%282%29.jpg/1280px-B%C3%A5d_med_j%C3%B8der_p%C3%A5_vej_fra_Falster_til_Ystad_i_Sverige_%285709133933%29_%282%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586" y="3061252"/>
            <a:ext cx="4650122" cy="327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95699"/>
            <a:ext cx="10018713" cy="3095501"/>
          </a:xfrm>
        </p:spPr>
        <p:txBody>
          <a:bodyPr>
            <a:normAutofit/>
          </a:bodyPr>
          <a:lstStyle/>
          <a:p>
            <a:r>
              <a:rPr lang="de-DE" dirty="0"/>
              <a:t>9. August 1943 Generalstreik und der Ausnahmezustand</a:t>
            </a:r>
          </a:p>
          <a:p>
            <a:r>
              <a:rPr lang="en-US" dirty="0" err="1"/>
              <a:t>Judenrettungsaktion</a:t>
            </a:r>
            <a:r>
              <a:rPr lang="en-US" dirty="0"/>
              <a:t> 2. </a:t>
            </a:r>
            <a:r>
              <a:rPr lang="en-US" dirty="0" err="1"/>
              <a:t>Oktober</a:t>
            </a:r>
            <a:r>
              <a:rPr lang="en-US" dirty="0"/>
              <a:t> 1943</a:t>
            </a:r>
          </a:p>
          <a:p>
            <a:pPr lvl="1"/>
            <a:r>
              <a:rPr lang="en-US" dirty="0"/>
              <a:t>10.000 D</a:t>
            </a:r>
            <a:r>
              <a:rPr lang="de-DE" dirty="0" err="1"/>
              <a:t>änen</a:t>
            </a:r>
            <a:r>
              <a:rPr lang="de-DE" dirty="0"/>
              <a:t> machten mit</a:t>
            </a:r>
          </a:p>
          <a:p>
            <a:pPr lvl="1"/>
            <a:r>
              <a:rPr lang="de-DE" dirty="0"/>
              <a:t>7.000 Juden flohen aus Dänemark</a:t>
            </a:r>
          </a:p>
          <a:p>
            <a:pPr lvl="1"/>
            <a:r>
              <a:rPr lang="de-DE" dirty="0"/>
              <a:t>Nur 200 wurden am 2. Oktober gefunden</a:t>
            </a:r>
          </a:p>
          <a:p>
            <a:pPr lvl="1"/>
            <a:r>
              <a:rPr lang="de-DE" dirty="0"/>
              <a:t>Nur 481 deportiert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90005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22</TotalTime>
  <Words>527</Words>
  <Application>Microsoft Office PowerPoint</Application>
  <PresentationFormat>Custom</PresentationFormat>
  <Paragraphs>128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Parallax</vt:lpstr>
      <vt:lpstr>Eine komparative Analyse des  Einflusses Deutschlands auf  neutrale Länder Europas während  des Zweiten Weltkriegs </vt:lpstr>
      <vt:lpstr>Inhalt</vt:lpstr>
      <vt:lpstr>Hintergrund der Neutralität</vt:lpstr>
      <vt:lpstr>Die neutrale Fassung  der Schweiz</vt:lpstr>
      <vt:lpstr>Handelsverträge der Schweiz</vt:lpstr>
      <vt:lpstr>Flüchtlingssituation in der Schweiz</vt:lpstr>
      <vt:lpstr>Dänemark</vt:lpstr>
      <vt:lpstr>Die dänischen Juden</vt:lpstr>
      <vt:lpstr>„Das dänische Wunder“</vt:lpstr>
      <vt:lpstr>Schweden</vt:lpstr>
      <vt:lpstr>Schweden = Sicherheit</vt:lpstr>
      <vt:lpstr>Norwegen</vt:lpstr>
      <vt:lpstr>Norwegen</vt:lpstr>
      <vt:lpstr>Norwegen</vt:lpstr>
      <vt:lpstr>Juden im Norwegen</vt:lpstr>
      <vt:lpstr>Zusammenfassung: Warum?</vt:lpstr>
      <vt:lpstr>Quellen</vt:lpstr>
      <vt:lpstr>Quellen</vt:lpstr>
      <vt:lpstr>Fragen?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Eine komparative Analyse über den Einfluss Deutschlands an neutrale Länder während des zweiten Weltkriegs</dc:title>
  <dc:creator>Xyen Danielson</dc:creator>
  <cp:lastModifiedBy>Staff_Sutter</cp:lastModifiedBy>
  <cp:revision>60</cp:revision>
  <dcterms:created xsi:type="dcterms:W3CDTF">2016-12-04T16:19:43Z</dcterms:created>
  <dcterms:modified xsi:type="dcterms:W3CDTF">2017-04-12T18:30:04Z</dcterms:modified>
</cp:coreProperties>
</file>