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
  </p:notesMasterIdLst>
  <p:sldIdLst>
    <p:sldId id="256" r:id="rId2"/>
  </p:sldIdLst>
  <p:sldSz cx="43891200" cy="32918400"/>
  <p:notesSz cx="6950075" cy="9236075"/>
  <p:defaultTextStyle>
    <a:defPPr>
      <a:defRPr lang="en-US"/>
    </a:defPPr>
    <a:lvl1pPr marL="0" algn="l" defTabSz="2194560" rtl="0" eaLnBrk="1" latinLnBrk="0" hangingPunct="1">
      <a:defRPr sz="8600" kern="1200">
        <a:solidFill>
          <a:schemeClr val="tx1"/>
        </a:solidFill>
        <a:latin typeface="+mn-lt"/>
        <a:ea typeface="+mn-ea"/>
        <a:cs typeface="+mn-cs"/>
      </a:defRPr>
    </a:lvl1pPr>
    <a:lvl2pPr marL="2194560" algn="l" defTabSz="2194560" rtl="0" eaLnBrk="1" latinLnBrk="0" hangingPunct="1">
      <a:defRPr sz="8600" kern="1200">
        <a:solidFill>
          <a:schemeClr val="tx1"/>
        </a:solidFill>
        <a:latin typeface="+mn-lt"/>
        <a:ea typeface="+mn-ea"/>
        <a:cs typeface="+mn-cs"/>
      </a:defRPr>
    </a:lvl2pPr>
    <a:lvl3pPr marL="4389120" algn="l" defTabSz="2194560" rtl="0" eaLnBrk="1" latinLnBrk="0" hangingPunct="1">
      <a:defRPr sz="8600" kern="1200">
        <a:solidFill>
          <a:schemeClr val="tx1"/>
        </a:solidFill>
        <a:latin typeface="+mn-lt"/>
        <a:ea typeface="+mn-ea"/>
        <a:cs typeface="+mn-cs"/>
      </a:defRPr>
    </a:lvl3pPr>
    <a:lvl4pPr marL="6583680" algn="l" defTabSz="2194560" rtl="0" eaLnBrk="1" latinLnBrk="0" hangingPunct="1">
      <a:defRPr sz="8600" kern="1200">
        <a:solidFill>
          <a:schemeClr val="tx1"/>
        </a:solidFill>
        <a:latin typeface="+mn-lt"/>
        <a:ea typeface="+mn-ea"/>
        <a:cs typeface="+mn-cs"/>
      </a:defRPr>
    </a:lvl4pPr>
    <a:lvl5pPr marL="8778240" algn="l" defTabSz="2194560" rtl="0" eaLnBrk="1" latinLnBrk="0" hangingPunct="1">
      <a:defRPr sz="8600" kern="1200">
        <a:solidFill>
          <a:schemeClr val="tx1"/>
        </a:solidFill>
        <a:latin typeface="+mn-lt"/>
        <a:ea typeface="+mn-ea"/>
        <a:cs typeface="+mn-cs"/>
      </a:defRPr>
    </a:lvl5pPr>
    <a:lvl6pPr marL="10972800" algn="l" defTabSz="2194560" rtl="0" eaLnBrk="1" latinLnBrk="0" hangingPunct="1">
      <a:defRPr sz="8600" kern="1200">
        <a:solidFill>
          <a:schemeClr val="tx1"/>
        </a:solidFill>
        <a:latin typeface="+mn-lt"/>
        <a:ea typeface="+mn-ea"/>
        <a:cs typeface="+mn-cs"/>
      </a:defRPr>
    </a:lvl6pPr>
    <a:lvl7pPr marL="13167360" algn="l" defTabSz="2194560" rtl="0" eaLnBrk="1" latinLnBrk="0" hangingPunct="1">
      <a:defRPr sz="8600" kern="1200">
        <a:solidFill>
          <a:schemeClr val="tx1"/>
        </a:solidFill>
        <a:latin typeface="+mn-lt"/>
        <a:ea typeface="+mn-ea"/>
        <a:cs typeface="+mn-cs"/>
      </a:defRPr>
    </a:lvl7pPr>
    <a:lvl8pPr marL="15361920" algn="l" defTabSz="2194560" rtl="0" eaLnBrk="1" latinLnBrk="0" hangingPunct="1">
      <a:defRPr sz="8600" kern="1200">
        <a:solidFill>
          <a:schemeClr val="tx1"/>
        </a:solidFill>
        <a:latin typeface="+mn-lt"/>
        <a:ea typeface="+mn-ea"/>
        <a:cs typeface="+mn-cs"/>
      </a:defRPr>
    </a:lvl8pPr>
    <a:lvl9pPr marL="17556480" algn="l" defTabSz="2194560" rtl="0" eaLnBrk="1" latinLnBrk="0" hangingPunct="1">
      <a:defRPr sz="86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4124">
          <p15:clr>
            <a:srgbClr val="A4A3A4"/>
          </p15:clr>
        </p15:guide>
        <p15:guide id="2" orient="horz" pos="20231">
          <p15:clr>
            <a:srgbClr val="A4A3A4"/>
          </p15:clr>
        </p15:guide>
        <p15:guide id="3" orient="horz" pos="3912">
          <p15:clr>
            <a:srgbClr val="A4A3A4"/>
          </p15:clr>
        </p15:guide>
        <p15:guide id="4" orient="horz" pos="8587">
          <p15:clr>
            <a:srgbClr val="A4A3A4"/>
          </p15:clr>
        </p15:guide>
        <p15:guide id="5" orient="horz" pos="4163">
          <p15:clr>
            <a:srgbClr val="A4A3A4"/>
          </p15:clr>
        </p15:guide>
        <p15:guide id="6" pos="26856">
          <p15:clr>
            <a:srgbClr val="A4A3A4"/>
          </p15:clr>
        </p15:guide>
        <p15:guide id="7" pos="27200">
          <p15:clr>
            <a:srgbClr val="A4A3A4"/>
          </p15:clr>
        </p15:guide>
        <p15:guide id="8" pos="13584">
          <p15:clr>
            <a:srgbClr val="A4A3A4"/>
          </p15:clr>
        </p15:guide>
        <p15:guide id="9" pos="8556">
          <p15:clr>
            <a:srgbClr val="A4A3A4"/>
          </p15:clr>
        </p15:guide>
        <p15:guide id="10" pos="716">
          <p15:clr>
            <a:srgbClr val="A4A3A4"/>
          </p15:clr>
        </p15:guide>
        <p15:guide id="11" pos="7496">
          <p15:clr>
            <a:srgbClr val="A4A3A4"/>
          </p15:clr>
        </p15:guide>
        <p15:guide id="12" pos="211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090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97"/>
    <p:restoredTop sz="94679"/>
  </p:normalViewPr>
  <p:slideViewPr>
    <p:cSldViewPr snapToGrid="0" snapToObjects="1">
      <p:cViewPr>
        <p:scale>
          <a:sx n="46" d="100"/>
          <a:sy n="46" d="100"/>
        </p:scale>
        <p:origin x="2781" y="3164"/>
      </p:cViewPr>
      <p:guideLst>
        <p:guide orient="horz" pos="14124"/>
        <p:guide orient="horz" pos="20231"/>
        <p:guide orient="horz" pos="3912"/>
        <p:guide orient="horz" pos="8587"/>
        <p:guide orient="horz" pos="4163"/>
        <p:guide pos="26856"/>
        <p:guide pos="27200"/>
        <p:guide pos="13584"/>
        <p:guide pos="8556"/>
        <p:guide pos="716"/>
        <p:guide pos="7496"/>
        <p:guide pos="21156"/>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488"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37000" y="0"/>
            <a:ext cx="3011488" cy="463550"/>
          </a:xfrm>
          <a:prstGeom prst="rect">
            <a:avLst/>
          </a:prstGeom>
        </p:spPr>
        <p:txBody>
          <a:bodyPr vert="horz" lIns="91440" tIns="45720" rIns="91440" bIns="45720" rtlCol="0"/>
          <a:lstStyle>
            <a:lvl1pPr algn="r">
              <a:defRPr sz="1200"/>
            </a:lvl1pPr>
          </a:lstStyle>
          <a:p>
            <a:fld id="{63266078-2313-2241-B9D4-9B1DB47B52A8}" type="datetimeFigureOut">
              <a:rPr lang="en-US" smtClean="0"/>
              <a:t>4/10/2017</a:t>
            </a:fld>
            <a:endParaRPr lang="en-US"/>
          </a:p>
        </p:txBody>
      </p:sp>
      <p:sp>
        <p:nvSpPr>
          <p:cNvPr id="4" name="Slide Image Placeholder 3"/>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95325" y="4445000"/>
            <a:ext cx="5559425" cy="36369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525"/>
            <a:ext cx="3011488" cy="4635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37000" y="8772525"/>
            <a:ext cx="3011488" cy="463550"/>
          </a:xfrm>
          <a:prstGeom prst="rect">
            <a:avLst/>
          </a:prstGeom>
        </p:spPr>
        <p:txBody>
          <a:bodyPr vert="horz" lIns="91440" tIns="45720" rIns="91440" bIns="45720" rtlCol="0" anchor="b"/>
          <a:lstStyle>
            <a:lvl1pPr algn="r">
              <a:defRPr sz="1200"/>
            </a:lvl1pPr>
          </a:lstStyle>
          <a:p>
            <a:fld id="{956A91E5-6088-B841-AC48-28EA76CC53F0}" type="slidenum">
              <a:rPr lang="en-US" smtClean="0"/>
              <a:t>‹#›</a:t>
            </a:fld>
            <a:endParaRPr lang="en-US"/>
          </a:p>
        </p:txBody>
      </p:sp>
    </p:spTree>
    <p:extLst>
      <p:ext uri="{BB962C8B-B14F-4D97-AF65-F5344CB8AC3E}">
        <p14:creationId xmlns:p14="http://schemas.microsoft.com/office/powerpoint/2010/main" val="732089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6A91E5-6088-B841-AC48-28EA76CC53F0}" type="slidenum">
              <a:rPr lang="en-US" smtClean="0"/>
              <a:t>1</a:t>
            </a:fld>
            <a:endParaRPr lang="en-US"/>
          </a:p>
        </p:txBody>
      </p:sp>
    </p:spTree>
    <p:extLst>
      <p:ext uri="{BB962C8B-B14F-4D97-AF65-F5344CB8AC3E}">
        <p14:creationId xmlns:p14="http://schemas.microsoft.com/office/powerpoint/2010/main" val="1300412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291840" y="10226042"/>
            <a:ext cx="37307520" cy="7056120"/>
          </a:xfrm>
        </p:spPr>
        <p:txBody>
          <a:bodyPr/>
          <a:lstStyle/>
          <a:p>
            <a:r>
              <a:rPr lang="en-US" smtClean="0"/>
              <a:t>Click to edit Master title style</a:t>
            </a:r>
            <a:endParaRPr lang="en-US"/>
          </a:p>
        </p:txBody>
      </p:sp>
      <p:sp>
        <p:nvSpPr>
          <p:cNvPr id="3" name="Subtitle 2"/>
          <p:cNvSpPr>
            <a:spLocks noGrp="1"/>
          </p:cNvSpPr>
          <p:nvPr>
            <p:ph type="subTitle" idx="1"/>
          </p:nvPr>
        </p:nvSpPr>
        <p:spPr>
          <a:xfrm>
            <a:off x="6583680" y="18653760"/>
            <a:ext cx="30723840" cy="8412480"/>
          </a:xfrm>
        </p:spPr>
        <p:txBody>
          <a:bodyPr/>
          <a:lstStyle>
            <a:lvl1pPr marL="0" indent="0" algn="ctr">
              <a:buNone/>
              <a:defRPr>
                <a:solidFill>
                  <a:schemeClr val="tx1">
                    <a:tint val="75000"/>
                  </a:schemeClr>
                </a:solidFill>
              </a:defRPr>
            </a:lvl1pPr>
            <a:lvl2pPr marL="2194560" indent="0" algn="ctr">
              <a:buNone/>
              <a:defRPr>
                <a:solidFill>
                  <a:schemeClr val="tx1">
                    <a:tint val="75000"/>
                  </a:schemeClr>
                </a:solidFill>
              </a:defRPr>
            </a:lvl2pPr>
            <a:lvl3pPr marL="4389120" indent="0" algn="ctr">
              <a:buNone/>
              <a:defRPr>
                <a:solidFill>
                  <a:schemeClr val="tx1">
                    <a:tint val="75000"/>
                  </a:schemeClr>
                </a:solidFill>
              </a:defRPr>
            </a:lvl3pPr>
            <a:lvl4pPr marL="6583680" indent="0" algn="ctr">
              <a:buNone/>
              <a:defRPr>
                <a:solidFill>
                  <a:schemeClr val="tx1">
                    <a:tint val="75000"/>
                  </a:schemeClr>
                </a:solidFill>
              </a:defRPr>
            </a:lvl4pPr>
            <a:lvl5pPr marL="8778240" indent="0" algn="ctr">
              <a:buNone/>
              <a:defRPr>
                <a:solidFill>
                  <a:schemeClr val="tx1">
                    <a:tint val="75000"/>
                  </a:schemeClr>
                </a:solidFill>
              </a:defRPr>
            </a:lvl5pPr>
            <a:lvl6pPr marL="10972800" indent="0" algn="ctr">
              <a:buNone/>
              <a:defRPr>
                <a:solidFill>
                  <a:schemeClr val="tx1">
                    <a:tint val="75000"/>
                  </a:schemeClr>
                </a:solidFill>
              </a:defRPr>
            </a:lvl6pPr>
            <a:lvl7pPr marL="13167360" indent="0" algn="ctr">
              <a:buNone/>
              <a:defRPr>
                <a:solidFill>
                  <a:schemeClr val="tx1">
                    <a:tint val="75000"/>
                  </a:schemeClr>
                </a:solidFill>
              </a:defRPr>
            </a:lvl7pPr>
            <a:lvl8pPr marL="15361920" indent="0" algn="ctr">
              <a:buNone/>
              <a:defRPr>
                <a:solidFill>
                  <a:schemeClr val="tx1">
                    <a:tint val="75000"/>
                  </a:schemeClr>
                </a:solidFill>
              </a:defRPr>
            </a:lvl8pPr>
            <a:lvl9pPr marL="1755648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F99B772-97EF-5042-9D18-25A9CA496387}" type="datetimeFigureOut">
              <a:rPr lang="en-US" smtClean="0"/>
              <a:t>4/10/2017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29560651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99B772-97EF-5042-9D18-25A9CA496387}" type="datetimeFigureOut">
              <a:rPr lang="en-US" smtClean="0"/>
              <a:t>4/10/2017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20657513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821120" y="1318265"/>
            <a:ext cx="9875520" cy="2808732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194560" y="1318265"/>
            <a:ext cx="28895040" cy="280873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99B772-97EF-5042-9D18-25A9CA496387}" type="datetimeFigureOut">
              <a:rPr lang="en-US" smtClean="0"/>
              <a:t>4/10/2017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1989401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F99B772-97EF-5042-9D18-25A9CA496387}" type="datetimeFigureOut">
              <a:rPr lang="en-US" smtClean="0"/>
              <a:t>4/10/2017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2501991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467102" y="21153122"/>
            <a:ext cx="37307520" cy="6537960"/>
          </a:xfrm>
        </p:spPr>
        <p:txBody>
          <a:bodyPr anchor="t"/>
          <a:lstStyle>
            <a:lvl1pPr algn="l">
              <a:defRPr sz="19200" b="1" cap="all"/>
            </a:lvl1pPr>
          </a:lstStyle>
          <a:p>
            <a:r>
              <a:rPr lang="en-US" smtClean="0"/>
              <a:t>Click to edit Master title style</a:t>
            </a:r>
            <a:endParaRPr lang="en-US"/>
          </a:p>
        </p:txBody>
      </p:sp>
      <p:sp>
        <p:nvSpPr>
          <p:cNvPr id="3" name="Text Placeholder 2"/>
          <p:cNvSpPr>
            <a:spLocks noGrp="1"/>
          </p:cNvSpPr>
          <p:nvPr>
            <p:ph type="body" idx="1"/>
          </p:nvPr>
        </p:nvSpPr>
        <p:spPr>
          <a:xfrm>
            <a:off x="3467102" y="13952225"/>
            <a:ext cx="37307520" cy="7200898"/>
          </a:xfrm>
        </p:spPr>
        <p:txBody>
          <a:bodyPr anchor="b"/>
          <a:lstStyle>
            <a:lvl1pPr marL="0" indent="0">
              <a:buNone/>
              <a:defRPr sz="9600">
                <a:solidFill>
                  <a:schemeClr val="tx1">
                    <a:tint val="75000"/>
                  </a:schemeClr>
                </a:solidFill>
              </a:defRPr>
            </a:lvl1pPr>
            <a:lvl2pPr marL="2194560" indent="0">
              <a:buNone/>
              <a:defRPr sz="8600">
                <a:solidFill>
                  <a:schemeClr val="tx1">
                    <a:tint val="75000"/>
                  </a:schemeClr>
                </a:solidFill>
              </a:defRPr>
            </a:lvl2pPr>
            <a:lvl3pPr marL="4389120" indent="0">
              <a:buNone/>
              <a:defRPr sz="7700">
                <a:solidFill>
                  <a:schemeClr val="tx1">
                    <a:tint val="75000"/>
                  </a:schemeClr>
                </a:solidFill>
              </a:defRPr>
            </a:lvl3pPr>
            <a:lvl4pPr marL="6583680" indent="0">
              <a:buNone/>
              <a:defRPr sz="6700">
                <a:solidFill>
                  <a:schemeClr val="tx1">
                    <a:tint val="75000"/>
                  </a:schemeClr>
                </a:solidFill>
              </a:defRPr>
            </a:lvl4pPr>
            <a:lvl5pPr marL="8778240" indent="0">
              <a:buNone/>
              <a:defRPr sz="6700">
                <a:solidFill>
                  <a:schemeClr val="tx1">
                    <a:tint val="75000"/>
                  </a:schemeClr>
                </a:solidFill>
              </a:defRPr>
            </a:lvl5pPr>
            <a:lvl6pPr marL="10972800" indent="0">
              <a:buNone/>
              <a:defRPr sz="6700">
                <a:solidFill>
                  <a:schemeClr val="tx1">
                    <a:tint val="75000"/>
                  </a:schemeClr>
                </a:solidFill>
              </a:defRPr>
            </a:lvl6pPr>
            <a:lvl7pPr marL="13167360" indent="0">
              <a:buNone/>
              <a:defRPr sz="6700">
                <a:solidFill>
                  <a:schemeClr val="tx1">
                    <a:tint val="75000"/>
                  </a:schemeClr>
                </a:solidFill>
              </a:defRPr>
            </a:lvl7pPr>
            <a:lvl8pPr marL="15361920" indent="0">
              <a:buNone/>
              <a:defRPr sz="6700">
                <a:solidFill>
                  <a:schemeClr val="tx1">
                    <a:tint val="75000"/>
                  </a:schemeClr>
                </a:solidFill>
              </a:defRPr>
            </a:lvl8pPr>
            <a:lvl9pPr marL="17556480" indent="0">
              <a:buNone/>
              <a:defRPr sz="67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99B772-97EF-5042-9D18-25A9CA496387}" type="datetimeFigureOut">
              <a:rPr lang="en-US" smtClean="0"/>
              <a:t>4/10/2017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354834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194560" y="7680963"/>
            <a:ext cx="19385280" cy="2172462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2311360" y="7680963"/>
            <a:ext cx="19385280" cy="21724622"/>
          </a:xfrm>
        </p:spPr>
        <p:txBody>
          <a:bodyPr/>
          <a:lstStyle>
            <a:lvl1pPr>
              <a:defRPr sz="13400"/>
            </a:lvl1pPr>
            <a:lvl2pPr>
              <a:defRPr sz="11500"/>
            </a:lvl2pPr>
            <a:lvl3pPr>
              <a:defRPr sz="9600"/>
            </a:lvl3pPr>
            <a:lvl4pPr>
              <a:defRPr sz="8600"/>
            </a:lvl4pPr>
            <a:lvl5pPr>
              <a:defRPr sz="8600"/>
            </a:lvl5pPr>
            <a:lvl6pPr>
              <a:defRPr sz="8600"/>
            </a:lvl6pPr>
            <a:lvl7pPr>
              <a:defRPr sz="8600"/>
            </a:lvl7pPr>
            <a:lvl8pPr>
              <a:defRPr sz="8600"/>
            </a:lvl8pPr>
            <a:lvl9pPr>
              <a:defRPr sz="8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F99B772-97EF-5042-9D18-25A9CA496387}" type="datetimeFigureOut">
              <a:rPr lang="en-US" smtClean="0"/>
              <a:t>4/10/2017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290623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2194560" y="7368542"/>
            <a:ext cx="19392902"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4" name="Content Placeholder 3"/>
          <p:cNvSpPr>
            <a:spLocks noGrp="1"/>
          </p:cNvSpPr>
          <p:nvPr>
            <p:ph sz="half" idx="2"/>
          </p:nvPr>
        </p:nvSpPr>
        <p:spPr>
          <a:xfrm>
            <a:off x="2194560" y="10439400"/>
            <a:ext cx="19392902"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22296122" y="7368542"/>
            <a:ext cx="19400520" cy="3070858"/>
          </a:xfrm>
        </p:spPr>
        <p:txBody>
          <a:bodyPr anchor="b"/>
          <a:lstStyle>
            <a:lvl1pPr marL="0" indent="0">
              <a:buNone/>
              <a:defRPr sz="11500" b="1"/>
            </a:lvl1pPr>
            <a:lvl2pPr marL="2194560" indent="0">
              <a:buNone/>
              <a:defRPr sz="9600" b="1"/>
            </a:lvl2pPr>
            <a:lvl3pPr marL="4389120" indent="0">
              <a:buNone/>
              <a:defRPr sz="8600" b="1"/>
            </a:lvl3pPr>
            <a:lvl4pPr marL="6583680" indent="0">
              <a:buNone/>
              <a:defRPr sz="7700" b="1"/>
            </a:lvl4pPr>
            <a:lvl5pPr marL="8778240" indent="0">
              <a:buNone/>
              <a:defRPr sz="7700" b="1"/>
            </a:lvl5pPr>
            <a:lvl6pPr marL="10972800" indent="0">
              <a:buNone/>
              <a:defRPr sz="7700" b="1"/>
            </a:lvl6pPr>
            <a:lvl7pPr marL="13167360" indent="0">
              <a:buNone/>
              <a:defRPr sz="7700" b="1"/>
            </a:lvl7pPr>
            <a:lvl8pPr marL="15361920" indent="0">
              <a:buNone/>
              <a:defRPr sz="7700" b="1"/>
            </a:lvl8pPr>
            <a:lvl9pPr marL="17556480" indent="0">
              <a:buNone/>
              <a:defRPr sz="7700" b="1"/>
            </a:lvl9pPr>
          </a:lstStyle>
          <a:p>
            <a:pPr lvl="0"/>
            <a:r>
              <a:rPr lang="en-US" smtClean="0"/>
              <a:t>Click to edit Master text styles</a:t>
            </a:r>
          </a:p>
        </p:txBody>
      </p:sp>
      <p:sp>
        <p:nvSpPr>
          <p:cNvPr id="6" name="Content Placeholder 5"/>
          <p:cNvSpPr>
            <a:spLocks noGrp="1"/>
          </p:cNvSpPr>
          <p:nvPr>
            <p:ph sz="quarter" idx="4"/>
          </p:nvPr>
        </p:nvSpPr>
        <p:spPr>
          <a:xfrm>
            <a:off x="22296122" y="10439400"/>
            <a:ext cx="19400520" cy="18966182"/>
          </a:xfrm>
        </p:spPr>
        <p:txBody>
          <a:bodyPr/>
          <a:lstStyle>
            <a:lvl1pPr>
              <a:defRPr sz="11500"/>
            </a:lvl1pPr>
            <a:lvl2pPr>
              <a:defRPr sz="9600"/>
            </a:lvl2pPr>
            <a:lvl3pPr>
              <a:defRPr sz="8600"/>
            </a:lvl3pPr>
            <a:lvl4pPr>
              <a:defRPr sz="7700"/>
            </a:lvl4pPr>
            <a:lvl5pPr>
              <a:defRPr sz="7700"/>
            </a:lvl5pPr>
            <a:lvl6pPr>
              <a:defRPr sz="7700"/>
            </a:lvl6pPr>
            <a:lvl7pPr>
              <a:defRPr sz="7700"/>
            </a:lvl7pPr>
            <a:lvl8pPr>
              <a:defRPr sz="7700"/>
            </a:lvl8pPr>
            <a:lvl9pPr>
              <a:defRPr sz="7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F99B772-97EF-5042-9D18-25A9CA496387}" type="datetimeFigureOut">
              <a:rPr lang="en-US" smtClean="0"/>
              <a:t>4/10/2017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38744385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F99B772-97EF-5042-9D18-25A9CA496387}" type="datetimeFigureOut">
              <a:rPr lang="en-US" smtClean="0"/>
              <a:t>4/10/2017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3953225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99B772-97EF-5042-9D18-25A9CA496387}" type="datetimeFigureOut">
              <a:rPr lang="en-US" smtClean="0"/>
              <a:t>4/10/2017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2178178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3" y="1310640"/>
            <a:ext cx="14439902" cy="5577840"/>
          </a:xfrm>
        </p:spPr>
        <p:txBody>
          <a:bodyPr anchor="b"/>
          <a:lstStyle>
            <a:lvl1pPr algn="l">
              <a:defRPr sz="9600" b="1"/>
            </a:lvl1pPr>
          </a:lstStyle>
          <a:p>
            <a:r>
              <a:rPr lang="en-US" smtClean="0"/>
              <a:t>Click to edit Master title style</a:t>
            </a:r>
            <a:endParaRPr lang="en-US"/>
          </a:p>
        </p:txBody>
      </p:sp>
      <p:sp>
        <p:nvSpPr>
          <p:cNvPr id="3" name="Content Placeholder 2"/>
          <p:cNvSpPr>
            <a:spLocks noGrp="1"/>
          </p:cNvSpPr>
          <p:nvPr>
            <p:ph idx="1"/>
          </p:nvPr>
        </p:nvSpPr>
        <p:spPr>
          <a:xfrm>
            <a:off x="17160240" y="1310643"/>
            <a:ext cx="24536400" cy="28094942"/>
          </a:xfrm>
        </p:spPr>
        <p:txBody>
          <a:bodyPr/>
          <a:lstStyle>
            <a:lvl1pPr>
              <a:defRPr sz="15400"/>
            </a:lvl1pPr>
            <a:lvl2pPr>
              <a:defRPr sz="13400"/>
            </a:lvl2pPr>
            <a:lvl3pPr>
              <a:defRPr sz="11500"/>
            </a:lvl3pPr>
            <a:lvl4pPr>
              <a:defRPr sz="9600"/>
            </a:lvl4pPr>
            <a:lvl5pPr>
              <a:defRPr sz="9600"/>
            </a:lvl5pPr>
            <a:lvl6pPr>
              <a:defRPr sz="9600"/>
            </a:lvl6pPr>
            <a:lvl7pPr>
              <a:defRPr sz="9600"/>
            </a:lvl7pPr>
            <a:lvl8pPr>
              <a:defRPr sz="9600"/>
            </a:lvl8pPr>
            <a:lvl9pPr>
              <a:defRPr sz="9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2194563" y="6888483"/>
            <a:ext cx="14439902" cy="22517102"/>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99B772-97EF-5042-9D18-25A9CA496387}" type="datetimeFigureOut">
              <a:rPr lang="en-US" smtClean="0"/>
              <a:t>4/10/2017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1316843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2982" y="23042880"/>
            <a:ext cx="26334720" cy="2720342"/>
          </a:xfrm>
        </p:spPr>
        <p:txBody>
          <a:bodyPr anchor="b"/>
          <a:lstStyle>
            <a:lvl1pPr algn="l">
              <a:defRPr sz="9600" b="1"/>
            </a:lvl1pPr>
          </a:lstStyle>
          <a:p>
            <a:r>
              <a:rPr lang="en-US" smtClean="0"/>
              <a:t>Click to edit Master title style</a:t>
            </a:r>
            <a:endParaRPr lang="en-US"/>
          </a:p>
        </p:txBody>
      </p:sp>
      <p:sp>
        <p:nvSpPr>
          <p:cNvPr id="3" name="Picture Placeholder 2"/>
          <p:cNvSpPr>
            <a:spLocks noGrp="1"/>
          </p:cNvSpPr>
          <p:nvPr>
            <p:ph type="pic" idx="1"/>
          </p:nvPr>
        </p:nvSpPr>
        <p:spPr>
          <a:xfrm>
            <a:off x="8602982" y="2941320"/>
            <a:ext cx="26334720" cy="19751040"/>
          </a:xfrm>
        </p:spPr>
        <p:txBody>
          <a:bodyPr/>
          <a:lstStyle>
            <a:lvl1pPr marL="0" indent="0">
              <a:buNone/>
              <a:defRPr sz="15400"/>
            </a:lvl1pPr>
            <a:lvl2pPr marL="2194560" indent="0">
              <a:buNone/>
              <a:defRPr sz="13400"/>
            </a:lvl2pPr>
            <a:lvl3pPr marL="4389120" indent="0">
              <a:buNone/>
              <a:defRPr sz="1150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8602982" y="25763222"/>
            <a:ext cx="26334720" cy="3863338"/>
          </a:xfrm>
        </p:spPr>
        <p:txBody>
          <a:bodyPr/>
          <a:lstStyle>
            <a:lvl1pPr marL="0" indent="0">
              <a:buNone/>
              <a:defRPr sz="6700"/>
            </a:lvl1pPr>
            <a:lvl2pPr marL="2194560" indent="0">
              <a:buNone/>
              <a:defRPr sz="5800"/>
            </a:lvl2pPr>
            <a:lvl3pPr marL="4389120" indent="0">
              <a:buNone/>
              <a:defRPr sz="4800"/>
            </a:lvl3pPr>
            <a:lvl4pPr marL="6583680" indent="0">
              <a:buNone/>
              <a:defRPr sz="4300"/>
            </a:lvl4pPr>
            <a:lvl5pPr marL="8778240" indent="0">
              <a:buNone/>
              <a:defRPr sz="4300"/>
            </a:lvl5pPr>
            <a:lvl6pPr marL="10972800" indent="0">
              <a:buNone/>
              <a:defRPr sz="4300"/>
            </a:lvl6pPr>
            <a:lvl7pPr marL="13167360" indent="0">
              <a:buNone/>
              <a:defRPr sz="4300"/>
            </a:lvl7pPr>
            <a:lvl8pPr marL="15361920" indent="0">
              <a:buNone/>
              <a:defRPr sz="4300"/>
            </a:lvl8pPr>
            <a:lvl9pPr marL="17556480" indent="0">
              <a:buNone/>
              <a:defRPr sz="43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99B772-97EF-5042-9D18-25A9CA496387}" type="datetimeFigureOut">
              <a:rPr lang="en-US" smtClean="0"/>
              <a:t>4/10/2017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AFE175A-B276-214E-9728-14F430DAD678}" type="slidenum">
              <a:rPr lang="en-US" smtClean="0"/>
              <a:t>‹#›</a:t>
            </a:fld>
            <a:endParaRPr lang="en-US"/>
          </a:p>
        </p:txBody>
      </p:sp>
    </p:spTree>
    <p:extLst>
      <p:ext uri="{BB962C8B-B14F-4D97-AF65-F5344CB8AC3E}">
        <p14:creationId xmlns:p14="http://schemas.microsoft.com/office/powerpoint/2010/main" val="2651145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194560" y="1318262"/>
            <a:ext cx="39502080" cy="5486400"/>
          </a:xfrm>
          <a:prstGeom prst="rect">
            <a:avLst/>
          </a:prstGeom>
        </p:spPr>
        <p:txBody>
          <a:bodyPr vert="horz" lIns="438912" tIns="219456" rIns="438912" bIns="21945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2194560" y="7680963"/>
            <a:ext cx="39502080" cy="21724622"/>
          </a:xfrm>
          <a:prstGeom prst="rect">
            <a:avLst/>
          </a:prstGeom>
        </p:spPr>
        <p:txBody>
          <a:bodyPr vert="horz" lIns="438912" tIns="219456" rIns="438912" bIns="21945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2194560" y="30510482"/>
            <a:ext cx="10241280" cy="1752600"/>
          </a:xfrm>
          <a:prstGeom prst="rect">
            <a:avLst/>
          </a:prstGeom>
        </p:spPr>
        <p:txBody>
          <a:bodyPr vert="horz" lIns="438912" tIns="219456" rIns="438912" bIns="219456" rtlCol="0" anchor="ctr"/>
          <a:lstStyle>
            <a:lvl1pPr algn="l">
              <a:defRPr sz="5800">
                <a:solidFill>
                  <a:schemeClr val="tx1">
                    <a:tint val="75000"/>
                  </a:schemeClr>
                </a:solidFill>
              </a:defRPr>
            </a:lvl1pPr>
          </a:lstStyle>
          <a:p>
            <a:fld id="{1F99B772-97EF-5042-9D18-25A9CA496387}" type="datetimeFigureOut">
              <a:rPr lang="en-US" smtClean="0"/>
              <a:t>4/10/2017</a:t>
            </a:fld>
            <a:endParaRPr lang="en-US"/>
          </a:p>
        </p:txBody>
      </p:sp>
      <p:sp>
        <p:nvSpPr>
          <p:cNvPr id="5" name="Footer Placeholder 4"/>
          <p:cNvSpPr>
            <a:spLocks noGrp="1"/>
          </p:cNvSpPr>
          <p:nvPr>
            <p:ph type="ftr" sz="quarter" idx="3"/>
          </p:nvPr>
        </p:nvSpPr>
        <p:spPr>
          <a:xfrm>
            <a:off x="14996160" y="30510482"/>
            <a:ext cx="13898880" cy="1752600"/>
          </a:xfrm>
          <a:prstGeom prst="rect">
            <a:avLst/>
          </a:prstGeom>
        </p:spPr>
        <p:txBody>
          <a:bodyPr vert="horz" lIns="438912" tIns="219456" rIns="438912" bIns="219456" rtlCol="0" anchor="ctr"/>
          <a:lstStyle>
            <a:lvl1pPr algn="ctr">
              <a:defRPr sz="5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1455360" y="30510482"/>
            <a:ext cx="10241280" cy="1752600"/>
          </a:xfrm>
          <a:prstGeom prst="rect">
            <a:avLst/>
          </a:prstGeom>
        </p:spPr>
        <p:txBody>
          <a:bodyPr vert="horz" lIns="438912" tIns="219456" rIns="438912" bIns="219456" rtlCol="0" anchor="ctr"/>
          <a:lstStyle>
            <a:lvl1pPr algn="r">
              <a:defRPr sz="5800">
                <a:solidFill>
                  <a:schemeClr val="tx1">
                    <a:tint val="75000"/>
                  </a:schemeClr>
                </a:solidFill>
              </a:defRPr>
            </a:lvl1pPr>
          </a:lstStyle>
          <a:p>
            <a:fld id="{1AFE175A-B276-214E-9728-14F430DAD678}" type="slidenum">
              <a:rPr lang="en-US" smtClean="0"/>
              <a:t>‹#›</a:t>
            </a:fld>
            <a:endParaRPr lang="en-US"/>
          </a:p>
        </p:txBody>
      </p:sp>
    </p:spTree>
    <p:extLst>
      <p:ext uri="{BB962C8B-B14F-4D97-AF65-F5344CB8AC3E}">
        <p14:creationId xmlns:p14="http://schemas.microsoft.com/office/powerpoint/2010/main" val="27469708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2194560" rtl="0" eaLnBrk="1" latinLnBrk="0" hangingPunct="1">
        <a:spcBef>
          <a:spcPct val="0"/>
        </a:spcBef>
        <a:buNone/>
        <a:defRPr sz="21100" kern="1200">
          <a:solidFill>
            <a:schemeClr val="tx1"/>
          </a:solidFill>
          <a:latin typeface="+mj-lt"/>
          <a:ea typeface="+mj-ea"/>
          <a:cs typeface="+mj-cs"/>
        </a:defRPr>
      </a:lvl1pPr>
    </p:titleStyle>
    <p:bodyStyle>
      <a:lvl1pPr marL="1645920" indent="-1645920" algn="l" defTabSz="2194560" rtl="0" eaLnBrk="1" latinLnBrk="0" hangingPunct="1">
        <a:spcBef>
          <a:spcPct val="20000"/>
        </a:spcBef>
        <a:buFont typeface="Arial"/>
        <a:buChar char="•"/>
        <a:defRPr sz="15400" kern="1200">
          <a:solidFill>
            <a:schemeClr val="tx1"/>
          </a:solidFill>
          <a:latin typeface="+mn-lt"/>
          <a:ea typeface="+mn-ea"/>
          <a:cs typeface="+mn-cs"/>
        </a:defRPr>
      </a:lvl1pPr>
      <a:lvl2pPr marL="3566160" indent="-1371600" algn="l" defTabSz="2194560" rtl="0" eaLnBrk="1" latinLnBrk="0" hangingPunct="1">
        <a:spcBef>
          <a:spcPct val="20000"/>
        </a:spcBef>
        <a:buFont typeface="Arial"/>
        <a:buChar char="–"/>
        <a:defRPr sz="13400" kern="1200">
          <a:solidFill>
            <a:schemeClr val="tx1"/>
          </a:solidFill>
          <a:latin typeface="+mn-lt"/>
          <a:ea typeface="+mn-ea"/>
          <a:cs typeface="+mn-cs"/>
        </a:defRPr>
      </a:lvl2pPr>
      <a:lvl3pPr marL="5486400" indent="-1097280" algn="l" defTabSz="2194560" rtl="0" eaLnBrk="1" latinLnBrk="0" hangingPunct="1">
        <a:spcBef>
          <a:spcPct val="20000"/>
        </a:spcBef>
        <a:buFont typeface="Arial"/>
        <a:buChar char="•"/>
        <a:defRPr sz="11500" kern="1200">
          <a:solidFill>
            <a:schemeClr val="tx1"/>
          </a:solidFill>
          <a:latin typeface="+mn-lt"/>
          <a:ea typeface="+mn-ea"/>
          <a:cs typeface="+mn-cs"/>
        </a:defRPr>
      </a:lvl3pPr>
      <a:lvl4pPr marL="7680960" indent="-1097280" algn="l" defTabSz="2194560" rtl="0" eaLnBrk="1" latinLnBrk="0" hangingPunct="1">
        <a:spcBef>
          <a:spcPct val="20000"/>
        </a:spcBef>
        <a:buFont typeface="Arial"/>
        <a:buChar char="–"/>
        <a:defRPr sz="9600" kern="1200">
          <a:solidFill>
            <a:schemeClr val="tx1"/>
          </a:solidFill>
          <a:latin typeface="+mn-lt"/>
          <a:ea typeface="+mn-ea"/>
          <a:cs typeface="+mn-cs"/>
        </a:defRPr>
      </a:lvl4pPr>
      <a:lvl5pPr marL="9875520" indent="-1097280" algn="l" defTabSz="2194560" rtl="0" eaLnBrk="1" latinLnBrk="0" hangingPunct="1">
        <a:spcBef>
          <a:spcPct val="20000"/>
        </a:spcBef>
        <a:buFont typeface="Arial"/>
        <a:buChar char="»"/>
        <a:defRPr sz="9600" kern="1200">
          <a:solidFill>
            <a:schemeClr val="tx1"/>
          </a:solidFill>
          <a:latin typeface="+mn-lt"/>
          <a:ea typeface="+mn-ea"/>
          <a:cs typeface="+mn-cs"/>
        </a:defRPr>
      </a:lvl5pPr>
      <a:lvl6pPr marL="12070080" indent="-1097280" algn="l" defTabSz="2194560" rtl="0" eaLnBrk="1" latinLnBrk="0" hangingPunct="1">
        <a:spcBef>
          <a:spcPct val="20000"/>
        </a:spcBef>
        <a:buFont typeface="Arial"/>
        <a:buChar char="•"/>
        <a:defRPr sz="9600" kern="1200">
          <a:solidFill>
            <a:schemeClr val="tx1"/>
          </a:solidFill>
          <a:latin typeface="+mn-lt"/>
          <a:ea typeface="+mn-ea"/>
          <a:cs typeface="+mn-cs"/>
        </a:defRPr>
      </a:lvl6pPr>
      <a:lvl7pPr marL="14264640" indent="-1097280" algn="l" defTabSz="2194560" rtl="0" eaLnBrk="1" latinLnBrk="0" hangingPunct="1">
        <a:spcBef>
          <a:spcPct val="20000"/>
        </a:spcBef>
        <a:buFont typeface="Arial"/>
        <a:buChar char="•"/>
        <a:defRPr sz="9600" kern="1200">
          <a:solidFill>
            <a:schemeClr val="tx1"/>
          </a:solidFill>
          <a:latin typeface="+mn-lt"/>
          <a:ea typeface="+mn-ea"/>
          <a:cs typeface="+mn-cs"/>
        </a:defRPr>
      </a:lvl7pPr>
      <a:lvl8pPr marL="16459200" indent="-1097280" algn="l" defTabSz="2194560" rtl="0" eaLnBrk="1" latinLnBrk="0" hangingPunct="1">
        <a:spcBef>
          <a:spcPct val="20000"/>
        </a:spcBef>
        <a:buFont typeface="Arial"/>
        <a:buChar char="•"/>
        <a:defRPr sz="9600" kern="1200">
          <a:solidFill>
            <a:schemeClr val="tx1"/>
          </a:solidFill>
          <a:latin typeface="+mn-lt"/>
          <a:ea typeface="+mn-ea"/>
          <a:cs typeface="+mn-cs"/>
        </a:defRPr>
      </a:lvl8pPr>
      <a:lvl9pPr marL="18653760" indent="-1097280" algn="l" defTabSz="2194560" rtl="0" eaLnBrk="1" latinLnBrk="0" hangingPunct="1">
        <a:spcBef>
          <a:spcPct val="20000"/>
        </a:spcBef>
        <a:buFont typeface="Arial"/>
        <a:buChar char="•"/>
        <a:defRPr sz="9600" kern="1200">
          <a:solidFill>
            <a:schemeClr val="tx1"/>
          </a:solidFill>
          <a:latin typeface="+mn-lt"/>
          <a:ea typeface="+mn-ea"/>
          <a:cs typeface="+mn-cs"/>
        </a:defRPr>
      </a:lvl9pPr>
    </p:bodyStyle>
    <p:otherStyle>
      <a:defPPr>
        <a:defRPr lang="en-US"/>
      </a:defPPr>
      <a:lvl1pPr marL="0" algn="l" defTabSz="2194560" rtl="0" eaLnBrk="1" latinLnBrk="0" hangingPunct="1">
        <a:defRPr sz="8600" kern="1200">
          <a:solidFill>
            <a:schemeClr val="tx1"/>
          </a:solidFill>
          <a:latin typeface="+mn-lt"/>
          <a:ea typeface="+mn-ea"/>
          <a:cs typeface="+mn-cs"/>
        </a:defRPr>
      </a:lvl1pPr>
      <a:lvl2pPr marL="2194560" algn="l" defTabSz="2194560" rtl="0" eaLnBrk="1" latinLnBrk="0" hangingPunct="1">
        <a:defRPr sz="8600" kern="1200">
          <a:solidFill>
            <a:schemeClr val="tx1"/>
          </a:solidFill>
          <a:latin typeface="+mn-lt"/>
          <a:ea typeface="+mn-ea"/>
          <a:cs typeface="+mn-cs"/>
        </a:defRPr>
      </a:lvl2pPr>
      <a:lvl3pPr marL="4389120" algn="l" defTabSz="2194560" rtl="0" eaLnBrk="1" latinLnBrk="0" hangingPunct="1">
        <a:defRPr sz="8600" kern="1200">
          <a:solidFill>
            <a:schemeClr val="tx1"/>
          </a:solidFill>
          <a:latin typeface="+mn-lt"/>
          <a:ea typeface="+mn-ea"/>
          <a:cs typeface="+mn-cs"/>
        </a:defRPr>
      </a:lvl3pPr>
      <a:lvl4pPr marL="6583680" algn="l" defTabSz="2194560" rtl="0" eaLnBrk="1" latinLnBrk="0" hangingPunct="1">
        <a:defRPr sz="8600" kern="1200">
          <a:solidFill>
            <a:schemeClr val="tx1"/>
          </a:solidFill>
          <a:latin typeface="+mn-lt"/>
          <a:ea typeface="+mn-ea"/>
          <a:cs typeface="+mn-cs"/>
        </a:defRPr>
      </a:lvl4pPr>
      <a:lvl5pPr marL="8778240" algn="l" defTabSz="2194560" rtl="0" eaLnBrk="1" latinLnBrk="0" hangingPunct="1">
        <a:defRPr sz="8600" kern="1200">
          <a:solidFill>
            <a:schemeClr val="tx1"/>
          </a:solidFill>
          <a:latin typeface="+mn-lt"/>
          <a:ea typeface="+mn-ea"/>
          <a:cs typeface="+mn-cs"/>
        </a:defRPr>
      </a:lvl5pPr>
      <a:lvl6pPr marL="10972800" algn="l" defTabSz="2194560" rtl="0" eaLnBrk="1" latinLnBrk="0" hangingPunct="1">
        <a:defRPr sz="8600" kern="1200">
          <a:solidFill>
            <a:schemeClr val="tx1"/>
          </a:solidFill>
          <a:latin typeface="+mn-lt"/>
          <a:ea typeface="+mn-ea"/>
          <a:cs typeface="+mn-cs"/>
        </a:defRPr>
      </a:lvl6pPr>
      <a:lvl7pPr marL="13167360" algn="l" defTabSz="2194560" rtl="0" eaLnBrk="1" latinLnBrk="0" hangingPunct="1">
        <a:defRPr sz="8600" kern="1200">
          <a:solidFill>
            <a:schemeClr val="tx1"/>
          </a:solidFill>
          <a:latin typeface="+mn-lt"/>
          <a:ea typeface="+mn-ea"/>
          <a:cs typeface="+mn-cs"/>
        </a:defRPr>
      </a:lvl7pPr>
      <a:lvl8pPr marL="15361920" algn="l" defTabSz="2194560" rtl="0" eaLnBrk="1" latinLnBrk="0" hangingPunct="1">
        <a:defRPr sz="8600" kern="1200">
          <a:solidFill>
            <a:schemeClr val="tx1"/>
          </a:solidFill>
          <a:latin typeface="+mn-lt"/>
          <a:ea typeface="+mn-ea"/>
          <a:cs typeface="+mn-cs"/>
        </a:defRPr>
      </a:lvl8pPr>
      <a:lvl9pPr marL="17556480" algn="l" defTabSz="2194560" rtl="0" eaLnBrk="1" latinLnBrk="0" hangingPunct="1">
        <a:defRPr sz="8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zeit.de/2005/17/KL-DDR-Jugendliteratur" TargetMode="External"/><Relationship Id="rId3" Type="http://schemas.openxmlformats.org/officeDocument/2006/relationships/image" Target="../media/image1.emf"/><Relationship Id="rId7" Type="http://schemas.openxmlformats.org/officeDocument/2006/relationships/hyperlink" Target="http://www.bu.edu/prc/DDR/klengel.ht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mdr.de/damals/archiv/artikel94380.html" TargetMode="External"/><Relationship Id="rId11" Type="http://schemas.openxmlformats.org/officeDocument/2006/relationships/image" Target="../media/image5.JPG"/><Relationship Id="rId5" Type="http://schemas.openxmlformats.org/officeDocument/2006/relationships/image" Target="../media/image3.emf"/><Relationship Id="rId10" Type="http://schemas.openxmlformats.org/officeDocument/2006/relationships/image" Target="../media/image4.png"/><Relationship Id="rId4" Type="http://schemas.openxmlformats.org/officeDocument/2006/relationships/image" Target="../media/image2.emf"/><Relationship Id="rId9" Type="http://schemas.openxmlformats.org/officeDocument/2006/relationships/hyperlink" Target="http://www.doi.org/10.1353/uni.0.019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239251" y="7691227"/>
            <a:ext cx="9082794" cy="6124754"/>
          </a:xfrm>
          <a:prstGeom prst="rect">
            <a:avLst/>
          </a:prstGeom>
          <a:noFill/>
        </p:spPr>
        <p:txBody>
          <a:bodyPr wrap="square" rtlCol="0">
            <a:spAutoFit/>
          </a:bodyPr>
          <a:lstStyle/>
          <a:p>
            <a:r>
              <a:rPr lang="en-US" sz="2800" dirty="0" smtClean="0">
                <a:solidFill>
                  <a:schemeClr val="accent6"/>
                </a:solidFill>
                <a:latin typeface="Times New Roman" charset="0"/>
                <a:ea typeface="Times New Roman" charset="0"/>
                <a:cs typeface="Times New Roman" charset="0"/>
              </a:rPr>
              <a:t>     </a:t>
            </a:r>
            <a:r>
              <a:rPr lang="de-DE" sz="2800" dirty="0">
                <a:solidFill>
                  <a:schemeClr val="accent6"/>
                </a:solidFill>
                <a:latin typeface="Times New Roman" charset="0"/>
                <a:ea typeface="Times New Roman" charset="0"/>
                <a:cs typeface="Times New Roman" charset="0"/>
              </a:rPr>
              <a:t>Das Projekt „Ideologische Instrumentalisierung von DDR-Kinder- und Jugendliteratur und Film in der Nachkriegszeit“ untersucht Kinderbücher, die von namhaften Schriftstellern wie Bertolt Brecht, Peter Hacks und Heiner Müller geschrieben wurden und Filme, die von Regisseuren wie Christian Steinke und Arkadi </a:t>
            </a:r>
            <a:r>
              <a:rPr lang="de-DE" sz="2800" dirty="0" err="1">
                <a:solidFill>
                  <a:schemeClr val="accent6"/>
                </a:solidFill>
                <a:latin typeface="Times New Roman" charset="0"/>
                <a:ea typeface="Times New Roman" charset="0"/>
                <a:cs typeface="Times New Roman" charset="0"/>
              </a:rPr>
              <a:t>Gajdar</a:t>
            </a:r>
            <a:r>
              <a:rPr lang="de-DE" sz="2800" dirty="0">
                <a:solidFill>
                  <a:schemeClr val="accent6"/>
                </a:solidFill>
                <a:latin typeface="Times New Roman" charset="0"/>
                <a:ea typeface="Times New Roman" charset="0"/>
                <a:cs typeface="Times New Roman" charset="0"/>
              </a:rPr>
              <a:t> verfasst und gedreht wurden. Diese Untersuchung schlägt eine </a:t>
            </a:r>
            <a:r>
              <a:rPr lang="de-DE" sz="2800" dirty="0" err="1">
                <a:solidFill>
                  <a:schemeClr val="accent6"/>
                </a:solidFill>
                <a:latin typeface="Times New Roman" charset="0"/>
                <a:ea typeface="Times New Roman" charset="0"/>
                <a:cs typeface="Times New Roman" charset="0"/>
              </a:rPr>
              <a:t>Rekontextualisierung</a:t>
            </a:r>
            <a:r>
              <a:rPr lang="de-DE" sz="2800" dirty="0">
                <a:solidFill>
                  <a:schemeClr val="accent6"/>
                </a:solidFill>
                <a:latin typeface="Times New Roman" charset="0"/>
                <a:ea typeface="Times New Roman" charset="0"/>
                <a:cs typeface="Times New Roman" charset="0"/>
              </a:rPr>
              <a:t> dieser literarischen und filmischen Texte vor, um die historischen und soziologischen Umstände, in denen sie produziert wurden, näher zu untersuchen. Die Annäherung an die ausgewählten Texte werfen Licht auf ihre Instrumentalisierung, um nicht nur die Kinder, sondern auch erwachsene Leser zu indoktrinieren.</a:t>
            </a:r>
            <a:endParaRPr lang="en-US" sz="2800" dirty="0">
              <a:solidFill>
                <a:schemeClr val="accent6"/>
              </a:solidFill>
              <a:latin typeface="Times New Roman" charset="0"/>
              <a:ea typeface="Times New Roman" charset="0"/>
              <a:cs typeface="Times New Roman" charset="0"/>
            </a:endParaRPr>
          </a:p>
          <a:p>
            <a:endParaRPr lang="en-US" sz="2800" dirty="0">
              <a:solidFill>
                <a:schemeClr val="accent6"/>
              </a:solidFill>
              <a:latin typeface="Times New Roman" charset="0"/>
              <a:ea typeface="Times New Roman" charset="0"/>
              <a:cs typeface="Times New Roman" charset="0"/>
            </a:endParaRPr>
          </a:p>
        </p:txBody>
      </p:sp>
      <p:sp>
        <p:nvSpPr>
          <p:cNvPr id="30" name="TextBox 29"/>
          <p:cNvSpPr txBox="1"/>
          <p:nvPr/>
        </p:nvSpPr>
        <p:spPr>
          <a:xfrm>
            <a:off x="1214775" y="14707541"/>
            <a:ext cx="9569943" cy="16035159"/>
          </a:xfrm>
          <a:prstGeom prst="rect">
            <a:avLst/>
          </a:prstGeom>
          <a:noFill/>
          <a:ln>
            <a:noFill/>
          </a:ln>
        </p:spPr>
        <p:txBody>
          <a:bodyPr wrap="square" rtlCol="0">
            <a:spAutoFit/>
          </a:bodyPr>
          <a:lstStyle/>
          <a:p>
            <a:r>
              <a:rPr lang="de-DE" sz="2800" dirty="0" smtClean="0">
                <a:solidFill>
                  <a:schemeClr val="accent6"/>
                </a:solidFill>
                <a:latin typeface="Times New Roman" charset="0"/>
                <a:ea typeface="Times New Roman" charset="0"/>
                <a:cs typeface="Times New Roman" charset="0"/>
              </a:rPr>
              <a:t>     Mit </a:t>
            </a:r>
            <a:r>
              <a:rPr lang="de-DE" sz="2800" dirty="0">
                <a:solidFill>
                  <a:schemeClr val="accent6"/>
                </a:solidFill>
                <a:latin typeface="Times New Roman" charset="0"/>
                <a:ea typeface="Times New Roman" charset="0"/>
                <a:cs typeface="Times New Roman" charset="0"/>
              </a:rPr>
              <a:t>dem Ende des Zweiten Weltkrieges erlebte Deutschland die Teilung seines Landes in westliche und östliche Mächte.  Nachkriegsdeutschland wurde in amerikanische, französische, britische und sowjetische Besatzungszonen unterteilt. Die Sowjetunion kontrollierte die östliche Hälfte von Deutschland sowie Berlin und schuf eine isolierte, zentralisierte Zone unter einem diktatorischen Regime. Innerhalb der ostdeutschen Regierung wurden die sowjetischen Erwartungen für die DDR-Bürger mit Hilfe der Staatssicherheitspolizei (Stasi) umgesetzt, um Möglichkeiten zur freien Meinungsäußerung zu beenden und eine übergreifende Kontrolle in allen Lebensbereichen zu schaffen. Die Zensur befand sich auf einem Rekordhoch, da die Regierung nur einheitliche, sozialistische Propaganda produzieren wollte.</a:t>
            </a:r>
            <a:endParaRPr lang="en-US" sz="2800" dirty="0">
              <a:solidFill>
                <a:schemeClr val="accent6"/>
              </a:solidFill>
              <a:latin typeface="Times New Roman" charset="0"/>
              <a:ea typeface="Times New Roman" charset="0"/>
              <a:cs typeface="Times New Roman" charset="0"/>
            </a:endParaRPr>
          </a:p>
          <a:p>
            <a:r>
              <a:rPr lang="de-DE" sz="2800" dirty="0">
                <a:solidFill>
                  <a:schemeClr val="accent6"/>
                </a:solidFill>
                <a:latin typeface="Times New Roman" charset="0"/>
                <a:ea typeface="Times New Roman" charset="0"/>
                <a:cs typeface="Times New Roman" charset="0"/>
              </a:rPr>
              <a:t>     Um die Kinder und Jugendlichen der Ära zu indoktrinieren, drängte das Regime Autoren und Verlage dazu, Werke zu verbreiten, die Ideen wie Kollektivität, Verherrlichung der militärischen, systematischen Organisation und das Regime selbst fördern sollten. Dieses Ziel wurde 1949 zum Teil durch die Gründung des staatlichen Kinderbuchverlags Berlin erreicht. Die Sozialistische Einheitspartei Deutschlands (SED) sorgte für die Einrichtung des Verlags mit Unterstützung der Sowjetischen Militäraktion (SMAD). Die so produzierten Bücher beinhalteten Themen wie Klassensolidarität, antifaschistische Propaganda und auch den sozialistischen Realismus. Auch Lehrbücher wurden mit literarischen Beispielen von berühmten sozialistischen Schriftstellern bestückt und begeisterten so junge Leser auch im Klassenzimmer. Innerhalb der Literatur ermutigten die Autoren ihr Publikum Mitglieder der Jungen Pioniere (</a:t>
            </a:r>
            <a:r>
              <a:rPr lang="de-DE" sz="2800" i="1" dirty="0">
                <a:solidFill>
                  <a:schemeClr val="accent6"/>
                </a:solidFill>
                <a:latin typeface="Times New Roman" charset="0"/>
                <a:ea typeface="Times New Roman" charset="0"/>
                <a:cs typeface="Times New Roman" charset="0"/>
              </a:rPr>
              <a:t>Young </a:t>
            </a:r>
            <a:r>
              <a:rPr lang="de-DE" sz="2800" i="1" dirty="0" err="1">
                <a:solidFill>
                  <a:schemeClr val="accent6"/>
                </a:solidFill>
                <a:latin typeface="Times New Roman" charset="0"/>
                <a:ea typeface="Times New Roman" charset="0"/>
                <a:cs typeface="Times New Roman" charset="0"/>
              </a:rPr>
              <a:t>Pioneers</a:t>
            </a:r>
            <a:r>
              <a:rPr lang="de-DE" sz="2800" i="1" dirty="0">
                <a:solidFill>
                  <a:schemeClr val="accent6"/>
                </a:solidFill>
                <a:latin typeface="Times New Roman" charset="0"/>
                <a:ea typeface="Times New Roman" charset="0"/>
                <a:cs typeface="Times New Roman" charset="0"/>
              </a:rPr>
              <a:t>)</a:t>
            </a:r>
            <a:r>
              <a:rPr lang="de-DE" sz="2800" dirty="0">
                <a:solidFill>
                  <a:schemeClr val="accent6"/>
                </a:solidFill>
                <a:latin typeface="Times New Roman" charset="0"/>
                <a:ea typeface="Times New Roman" charset="0"/>
                <a:cs typeface="Times New Roman" charset="0"/>
              </a:rPr>
              <a:t> oder der Freien Deutschen Jugend (</a:t>
            </a:r>
            <a:r>
              <a:rPr lang="de-DE" sz="2800" i="1" dirty="0">
                <a:solidFill>
                  <a:schemeClr val="accent6"/>
                </a:solidFill>
                <a:latin typeface="Times New Roman" charset="0"/>
                <a:ea typeface="Times New Roman" charset="0"/>
                <a:cs typeface="Times New Roman" charset="0"/>
              </a:rPr>
              <a:t>Free German Youth</a:t>
            </a:r>
            <a:r>
              <a:rPr lang="de-DE" sz="2800" dirty="0">
                <a:solidFill>
                  <a:schemeClr val="accent6"/>
                </a:solidFill>
                <a:latin typeface="Times New Roman" charset="0"/>
                <a:ea typeface="Times New Roman" charset="0"/>
                <a:cs typeface="Times New Roman" charset="0"/>
              </a:rPr>
              <a:t>) zu werden.</a:t>
            </a:r>
            <a:endParaRPr lang="en-US" sz="2800" dirty="0">
              <a:solidFill>
                <a:schemeClr val="accent6"/>
              </a:solidFill>
              <a:latin typeface="Times New Roman" charset="0"/>
              <a:ea typeface="Times New Roman" charset="0"/>
              <a:cs typeface="Times New Roman" charset="0"/>
            </a:endParaRPr>
          </a:p>
          <a:p>
            <a:r>
              <a:rPr lang="de-DE" sz="2800" dirty="0">
                <a:solidFill>
                  <a:schemeClr val="accent6"/>
                </a:solidFill>
                <a:latin typeface="Times New Roman" charset="0"/>
                <a:ea typeface="Times New Roman" charset="0"/>
                <a:cs typeface="Times New Roman" charset="0"/>
              </a:rPr>
              <a:t>    Des Weiteren wurden auch mehrere Filme gedreht, die die sozialistische Ideologie für junge Deutsche veranschaulichten und greifbarer machten. Auch nichtdeutsche Filme aus den Gebieten unter sowjetischem Einfluss, wurden häufig in Ostdeutschland gezeigt. Ein solcher Film ist beispielsweise </a:t>
            </a:r>
            <a:r>
              <a:rPr lang="de-DE" sz="2800" i="1" dirty="0">
                <a:solidFill>
                  <a:schemeClr val="accent6"/>
                </a:solidFill>
                <a:latin typeface="Times New Roman" charset="0"/>
                <a:ea typeface="Times New Roman" charset="0"/>
                <a:cs typeface="Times New Roman" charset="0"/>
              </a:rPr>
              <a:t>Timur und sein Trupp</a:t>
            </a:r>
            <a:r>
              <a:rPr lang="de-DE" sz="2800" dirty="0">
                <a:solidFill>
                  <a:schemeClr val="accent6"/>
                </a:solidFill>
                <a:latin typeface="Times New Roman" charset="0"/>
                <a:ea typeface="Times New Roman" charset="0"/>
                <a:cs typeface="Times New Roman" charset="0"/>
              </a:rPr>
              <a:t>. Dieser wurde in ostdeutschen Klassenzimmern vorgeführt.</a:t>
            </a:r>
            <a:endParaRPr lang="en-US" sz="2800" dirty="0">
              <a:solidFill>
                <a:schemeClr val="accent6"/>
              </a:solidFill>
              <a:latin typeface="Times New Roman" charset="0"/>
              <a:ea typeface="Times New Roman" charset="0"/>
              <a:cs typeface="Times New Roman" charset="0"/>
            </a:endParaRPr>
          </a:p>
        </p:txBody>
      </p:sp>
      <p:sp>
        <p:nvSpPr>
          <p:cNvPr id="36" name="TextBox 35"/>
          <p:cNvSpPr txBox="1"/>
          <p:nvPr/>
        </p:nvSpPr>
        <p:spPr>
          <a:xfrm>
            <a:off x="11913974" y="7799031"/>
            <a:ext cx="18087055" cy="11166134"/>
          </a:xfrm>
          <a:prstGeom prst="rect">
            <a:avLst/>
          </a:prstGeom>
          <a:noFill/>
        </p:spPr>
        <p:txBody>
          <a:bodyPr wrap="square" rtlCol="0">
            <a:spAutoFit/>
          </a:bodyPr>
          <a:lstStyle/>
          <a:p>
            <a:r>
              <a:rPr lang="de-DE" sz="2800" dirty="0">
                <a:solidFill>
                  <a:schemeClr val="accent6"/>
                </a:solidFill>
                <a:latin typeface="Times New Roman" charset="0"/>
                <a:ea typeface="Times New Roman" charset="0"/>
                <a:cs typeface="Times New Roman" charset="0"/>
              </a:rPr>
              <a:t>1986 identifizierte Jack </a:t>
            </a:r>
            <a:r>
              <a:rPr lang="de-DE" sz="2800" dirty="0" err="1">
                <a:solidFill>
                  <a:schemeClr val="accent6"/>
                </a:solidFill>
                <a:latin typeface="Times New Roman" charset="0"/>
                <a:ea typeface="Times New Roman" charset="0"/>
                <a:cs typeface="Times New Roman" charset="0"/>
              </a:rPr>
              <a:t>Zipes</a:t>
            </a:r>
            <a:r>
              <a:rPr lang="de-DE" sz="2800" dirty="0">
                <a:solidFill>
                  <a:schemeClr val="accent6"/>
                </a:solidFill>
                <a:latin typeface="Times New Roman" charset="0"/>
                <a:ea typeface="Times New Roman" charset="0"/>
                <a:cs typeface="Times New Roman" charset="0"/>
              </a:rPr>
              <a:t>, emeritierter Deutschprofessor der Universität Minnesota, vier Entwicklungsphasen in Bezug auf die DDR-Kinderliteratur:</a:t>
            </a:r>
            <a:endParaRPr lang="en-US" sz="2800" dirty="0">
              <a:solidFill>
                <a:schemeClr val="accent6"/>
              </a:solidFill>
              <a:latin typeface="Times New Roman" charset="0"/>
              <a:ea typeface="Times New Roman" charset="0"/>
              <a:cs typeface="Times New Roman" charset="0"/>
            </a:endParaRPr>
          </a:p>
          <a:p>
            <a:pPr>
              <a:lnSpc>
                <a:spcPct val="95000"/>
              </a:lnSpc>
            </a:pPr>
            <a:endParaRPr lang="en-US" sz="2800" dirty="0" smtClean="0">
              <a:solidFill>
                <a:schemeClr val="accent6"/>
              </a:solidFill>
              <a:latin typeface="Times New Roman" charset="0"/>
              <a:ea typeface="Times New Roman" charset="0"/>
              <a:cs typeface="Times New Roman" charset="0"/>
            </a:endParaRPr>
          </a:p>
          <a:p>
            <a:pPr marL="514350" indent="-514350">
              <a:buAutoNum type="arabicPeriod"/>
            </a:pPr>
            <a:r>
              <a:rPr lang="de-DE" sz="2800" dirty="0" smtClean="0">
                <a:solidFill>
                  <a:schemeClr val="accent6"/>
                </a:solidFill>
                <a:latin typeface="Times New Roman" charset="0"/>
                <a:ea typeface="Times New Roman" charset="0"/>
                <a:cs typeface="Times New Roman" charset="0"/>
              </a:rPr>
              <a:t>1945-1949</a:t>
            </a:r>
            <a:r>
              <a:rPr lang="de-DE" sz="2800" dirty="0">
                <a:solidFill>
                  <a:schemeClr val="accent6"/>
                </a:solidFill>
                <a:latin typeface="Times New Roman" charset="0"/>
                <a:ea typeface="Times New Roman" charset="0"/>
                <a:cs typeface="Times New Roman" charset="0"/>
              </a:rPr>
              <a:t>: Sowjetische </a:t>
            </a:r>
            <a:r>
              <a:rPr lang="de-DE" sz="2800" dirty="0" smtClean="0">
                <a:solidFill>
                  <a:schemeClr val="accent6"/>
                </a:solidFill>
                <a:latin typeface="Times New Roman" charset="0"/>
                <a:ea typeface="Times New Roman" charset="0"/>
                <a:cs typeface="Times New Roman" charset="0"/>
              </a:rPr>
              <a:t>Besatzung</a:t>
            </a:r>
          </a:p>
          <a:p>
            <a:pPr marL="514350" indent="-514350">
              <a:buFontTx/>
              <a:buAutoNum type="arabicPeriod"/>
            </a:pPr>
            <a:r>
              <a:rPr lang="de-DE" sz="2800" dirty="0">
                <a:solidFill>
                  <a:schemeClr val="accent6"/>
                </a:solidFill>
                <a:latin typeface="Times New Roman" charset="0"/>
                <a:ea typeface="Times New Roman" charset="0"/>
                <a:cs typeface="Times New Roman" charset="0"/>
              </a:rPr>
              <a:t>1950-1960: allmählicher wirtschaftlicher Aufschwung, gesellschaftspolitischer Wandel</a:t>
            </a:r>
            <a:endParaRPr lang="en-US" sz="2800" dirty="0">
              <a:solidFill>
                <a:schemeClr val="accent6"/>
              </a:solidFill>
              <a:latin typeface="Times New Roman" charset="0"/>
              <a:ea typeface="Times New Roman" charset="0"/>
              <a:cs typeface="Times New Roman" charset="0"/>
            </a:endParaRPr>
          </a:p>
          <a:p>
            <a:pPr marL="514350" indent="-514350">
              <a:buFontTx/>
              <a:buAutoNum type="arabicPeriod"/>
            </a:pPr>
            <a:r>
              <a:rPr lang="de-DE" sz="2800" dirty="0">
                <a:solidFill>
                  <a:schemeClr val="accent6"/>
                </a:solidFill>
                <a:latin typeface="Times New Roman" charset="0"/>
                <a:ea typeface="Times New Roman" charset="0"/>
                <a:cs typeface="Times New Roman" charset="0"/>
              </a:rPr>
              <a:t>1967-1970: Zeit der Stabilisierung und des internationalen Wachstums nach dem Bau der Mauer</a:t>
            </a:r>
            <a:endParaRPr lang="en-US" sz="2800" dirty="0">
              <a:solidFill>
                <a:schemeClr val="accent6"/>
              </a:solidFill>
              <a:latin typeface="Times New Roman" charset="0"/>
              <a:ea typeface="Times New Roman" charset="0"/>
              <a:cs typeface="Times New Roman" charset="0"/>
            </a:endParaRPr>
          </a:p>
          <a:p>
            <a:pPr marL="514350" indent="-514350">
              <a:buFontTx/>
              <a:buAutoNum type="arabicPeriod"/>
            </a:pPr>
            <a:r>
              <a:rPr lang="de-DE" sz="2800" dirty="0">
                <a:solidFill>
                  <a:schemeClr val="accent6"/>
                </a:solidFill>
                <a:latin typeface="Times New Roman" charset="0"/>
                <a:ea typeface="Times New Roman" charset="0"/>
                <a:cs typeface="Times New Roman" charset="0"/>
              </a:rPr>
              <a:t>1971-Gegenwart: Ostdeutscher Eintritt in die Vereinten Nationen und Normalisierung der Beziehungen zum Westen</a:t>
            </a:r>
            <a:endParaRPr lang="en-US" sz="2800" dirty="0">
              <a:solidFill>
                <a:schemeClr val="accent6"/>
              </a:solidFill>
              <a:latin typeface="Times New Roman" charset="0"/>
              <a:ea typeface="Times New Roman" charset="0"/>
              <a:cs typeface="Times New Roman" charset="0"/>
            </a:endParaRPr>
          </a:p>
          <a:p>
            <a:pPr>
              <a:lnSpc>
                <a:spcPct val="95000"/>
              </a:lnSpc>
            </a:pPr>
            <a:endParaRPr lang="en-US" sz="2800" dirty="0" smtClean="0">
              <a:solidFill>
                <a:schemeClr val="accent6"/>
              </a:solidFill>
              <a:latin typeface="Times New Roman" charset="0"/>
              <a:ea typeface="Times New Roman" charset="0"/>
              <a:cs typeface="Times New Roman" charset="0"/>
            </a:endParaRPr>
          </a:p>
          <a:p>
            <a:r>
              <a:rPr lang="de-DE" sz="2800" dirty="0" err="1">
                <a:solidFill>
                  <a:schemeClr val="accent6"/>
                </a:solidFill>
                <a:latin typeface="Times New Roman" charset="0"/>
                <a:ea typeface="Times New Roman" charset="0"/>
                <a:cs typeface="Times New Roman" charset="0"/>
              </a:rPr>
              <a:t>Zipes</a:t>
            </a:r>
            <a:r>
              <a:rPr lang="de-DE" sz="2800" dirty="0">
                <a:solidFill>
                  <a:schemeClr val="accent6"/>
                </a:solidFill>
                <a:latin typeface="Times New Roman" charset="0"/>
                <a:ea typeface="Times New Roman" charset="0"/>
                <a:cs typeface="Times New Roman" charset="0"/>
              </a:rPr>
              <a:t> Kategorisierung hilft der Forscherin bei der Identifikation und dem Nachvollziehen von Veränderungen in der sozialistischen Ideologie – besonders in Bezug auf diese spezifischen Epochen.</a:t>
            </a:r>
            <a:endParaRPr lang="en-US" sz="2800" dirty="0">
              <a:solidFill>
                <a:schemeClr val="accent6"/>
              </a:solidFill>
              <a:latin typeface="Times New Roman" charset="0"/>
              <a:ea typeface="Times New Roman" charset="0"/>
              <a:cs typeface="Times New Roman" charset="0"/>
            </a:endParaRPr>
          </a:p>
          <a:p>
            <a:r>
              <a:rPr lang="de-DE" sz="2800" dirty="0">
                <a:solidFill>
                  <a:schemeClr val="accent6"/>
                </a:solidFill>
                <a:latin typeface="Times New Roman" charset="0"/>
                <a:ea typeface="Times New Roman" charset="0"/>
                <a:cs typeface="Times New Roman" charset="0"/>
              </a:rPr>
              <a:t>Die Forscherin benutzt zu diesem Zweck die folgenden Methoden, bei der Untersuchung von Ideologien in der deutschen DDR-Jugendliteratur und im DDR-Jugendfilm:</a:t>
            </a:r>
            <a:endParaRPr lang="en-US" sz="2800" dirty="0">
              <a:solidFill>
                <a:schemeClr val="accent6"/>
              </a:solidFill>
              <a:latin typeface="Times New Roman" charset="0"/>
              <a:ea typeface="Times New Roman" charset="0"/>
              <a:cs typeface="Times New Roman" charset="0"/>
            </a:endParaRPr>
          </a:p>
          <a:p>
            <a:pPr>
              <a:lnSpc>
                <a:spcPct val="95000"/>
              </a:lnSpc>
            </a:pPr>
            <a:endParaRPr lang="en-US" sz="2800" dirty="0">
              <a:solidFill>
                <a:schemeClr val="accent6"/>
              </a:solidFill>
              <a:latin typeface="Times New Roman" charset="0"/>
              <a:ea typeface="Times New Roman" charset="0"/>
              <a:cs typeface="Times New Roman" charset="0"/>
            </a:endParaRPr>
          </a:p>
          <a:p>
            <a:pPr marL="457200" lvl="0" indent="-457200">
              <a:buFont typeface="Arial" charset="0"/>
              <a:buChar char="•"/>
            </a:pPr>
            <a:r>
              <a:rPr lang="de-DE" sz="2800" dirty="0">
                <a:solidFill>
                  <a:schemeClr val="accent6"/>
                </a:solidFill>
                <a:latin typeface="Times New Roman" charset="0"/>
                <a:ea typeface="Times New Roman" charset="0"/>
                <a:cs typeface="Times New Roman" charset="0"/>
              </a:rPr>
              <a:t>Erforschung von Spitzenveröffentlichungsjahren nach dem Zweiten Weltkrieg, populären Autoren und prominenten Verlagen</a:t>
            </a:r>
            <a:endParaRPr lang="en-US" sz="2800" dirty="0">
              <a:solidFill>
                <a:schemeClr val="accent6"/>
              </a:solidFill>
              <a:latin typeface="Times New Roman" charset="0"/>
              <a:ea typeface="Times New Roman" charset="0"/>
              <a:cs typeface="Times New Roman" charset="0"/>
            </a:endParaRPr>
          </a:p>
          <a:p>
            <a:pPr marL="457200" lvl="0" indent="-457200">
              <a:buFont typeface="Arial" charset="0"/>
              <a:buChar char="•"/>
            </a:pPr>
            <a:r>
              <a:rPr lang="de-DE" sz="2800" dirty="0">
                <a:solidFill>
                  <a:schemeClr val="accent6"/>
                </a:solidFill>
                <a:latin typeface="Times New Roman" charset="0"/>
                <a:ea typeface="Times New Roman" charset="0"/>
                <a:cs typeface="Times New Roman" charset="0"/>
              </a:rPr>
              <a:t>Untersuchung der Herkunft ausgewählter Autoren und Filmregisseure</a:t>
            </a:r>
            <a:endParaRPr lang="en-US" sz="2800" dirty="0">
              <a:solidFill>
                <a:schemeClr val="accent6"/>
              </a:solidFill>
              <a:latin typeface="Times New Roman" charset="0"/>
              <a:ea typeface="Times New Roman" charset="0"/>
              <a:cs typeface="Times New Roman" charset="0"/>
            </a:endParaRPr>
          </a:p>
          <a:p>
            <a:pPr marL="457200" lvl="0" indent="-457200">
              <a:buFont typeface="Arial" charset="0"/>
              <a:buChar char="•"/>
            </a:pPr>
            <a:r>
              <a:rPr lang="de-DE" sz="2800" dirty="0">
                <a:solidFill>
                  <a:schemeClr val="accent6"/>
                </a:solidFill>
                <a:latin typeface="Times New Roman" charset="0"/>
                <a:ea typeface="Times New Roman" charset="0"/>
                <a:cs typeface="Times New Roman" charset="0"/>
              </a:rPr>
              <a:t>Lesen von wissenschaftlichen Artikeln zum Thema Verbreitung von Ideologien in der Kinderliteratur, insbesondere während der DDR-Zeit</a:t>
            </a:r>
            <a:endParaRPr lang="en-US" sz="2800" dirty="0">
              <a:solidFill>
                <a:schemeClr val="accent6"/>
              </a:solidFill>
              <a:latin typeface="Times New Roman" charset="0"/>
              <a:ea typeface="Times New Roman" charset="0"/>
              <a:cs typeface="Times New Roman" charset="0"/>
            </a:endParaRPr>
          </a:p>
          <a:p>
            <a:pPr marL="457200" lvl="0" indent="-457200">
              <a:buFont typeface="Arial" charset="0"/>
              <a:buChar char="•"/>
            </a:pPr>
            <a:r>
              <a:rPr lang="de-DE" sz="2800" dirty="0">
                <a:solidFill>
                  <a:schemeClr val="accent6"/>
                </a:solidFill>
                <a:latin typeface="Times New Roman" charset="0"/>
                <a:ea typeface="Times New Roman" charset="0"/>
                <a:cs typeface="Times New Roman" charset="0"/>
              </a:rPr>
              <a:t>Untersuchung von Geschichten (potentieller) sozialistischer Autoren </a:t>
            </a:r>
            <a:endParaRPr lang="en-US" sz="2800" dirty="0">
              <a:solidFill>
                <a:schemeClr val="accent6"/>
              </a:solidFill>
              <a:latin typeface="Times New Roman" charset="0"/>
              <a:ea typeface="Times New Roman" charset="0"/>
              <a:cs typeface="Times New Roman" charset="0"/>
            </a:endParaRPr>
          </a:p>
          <a:p>
            <a:pPr marL="457200" lvl="0" indent="-457200">
              <a:buFont typeface="Arial" charset="0"/>
              <a:buChar char="•"/>
            </a:pPr>
            <a:r>
              <a:rPr lang="de-DE" sz="2800" dirty="0">
                <a:solidFill>
                  <a:schemeClr val="accent6"/>
                </a:solidFill>
                <a:latin typeface="Times New Roman" charset="0"/>
                <a:ea typeface="Times New Roman" charset="0"/>
                <a:cs typeface="Times New Roman" charset="0"/>
              </a:rPr>
              <a:t>Betrachtung von Filmen, die von Regisseuren produziert wurden, die mit der sozialistischen Bewegung in Verbindung gebracht werden</a:t>
            </a:r>
            <a:endParaRPr lang="en-US" sz="2800" dirty="0">
              <a:solidFill>
                <a:schemeClr val="accent6"/>
              </a:solidFill>
              <a:latin typeface="Times New Roman" charset="0"/>
              <a:ea typeface="Times New Roman" charset="0"/>
              <a:cs typeface="Times New Roman" charset="0"/>
            </a:endParaRPr>
          </a:p>
          <a:p>
            <a:pPr marL="457200" lvl="0" indent="-457200">
              <a:buFont typeface="Arial" charset="0"/>
              <a:buChar char="•"/>
            </a:pPr>
            <a:r>
              <a:rPr lang="de-DE" sz="2800" dirty="0">
                <a:solidFill>
                  <a:schemeClr val="accent6"/>
                </a:solidFill>
                <a:latin typeface="Times New Roman" charset="0"/>
                <a:ea typeface="Times New Roman" charset="0"/>
                <a:cs typeface="Times New Roman" charset="0"/>
              </a:rPr>
              <a:t>Identifikation von Schlüsselthemen, die dazu bestimmt waren, Leser (sowohl Kinder als auch Erwachsene) zu beeinflussen, um das sozialistische Regime zu fördern </a:t>
            </a:r>
            <a:endParaRPr lang="en-US" sz="2800" dirty="0">
              <a:solidFill>
                <a:schemeClr val="accent6"/>
              </a:solidFill>
              <a:latin typeface="Times New Roman" charset="0"/>
              <a:ea typeface="Times New Roman" charset="0"/>
              <a:cs typeface="Times New Roman" charset="0"/>
            </a:endParaRPr>
          </a:p>
          <a:p>
            <a:pPr>
              <a:lnSpc>
                <a:spcPct val="95000"/>
              </a:lnSpc>
            </a:pPr>
            <a:endParaRPr lang="en-US" sz="2800" dirty="0" smtClean="0">
              <a:solidFill>
                <a:schemeClr val="accent6"/>
              </a:solidFill>
              <a:latin typeface="Times New Roman" charset="0"/>
              <a:ea typeface="Times New Roman" charset="0"/>
              <a:cs typeface="Times New Roman" charset="0"/>
            </a:endParaRPr>
          </a:p>
          <a:p>
            <a:pPr marL="457200" indent="-457200">
              <a:lnSpc>
                <a:spcPct val="95000"/>
              </a:lnSpc>
              <a:buFont typeface="Arial" charset="0"/>
              <a:buChar char="•"/>
            </a:pPr>
            <a:endParaRPr lang="en-US" sz="2800" dirty="0" smtClean="0">
              <a:solidFill>
                <a:schemeClr val="accent6"/>
              </a:solidFill>
              <a:latin typeface="Times New Roman" charset="0"/>
              <a:ea typeface="Times New Roman" charset="0"/>
              <a:cs typeface="Times New Roman" charset="0"/>
            </a:endParaRPr>
          </a:p>
          <a:p>
            <a:pPr marL="457200" indent="-457200">
              <a:lnSpc>
                <a:spcPct val="95000"/>
              </a:lnSpc>
              <a:buFont typeface="Arial" charset="0"/>
              <a:buChar char="•"/>
            </a:pPr>
            <a:endParaRPr lang="en-US" sz="2800" dirty="0" smtClean="0">
              <a:solidFill>
                <a:schemeClr val="accent6"/>
              </a:solidFill>
              <a:latin typeface="Times New Roman" charset="0"/>
              <a:ea typeface="Times New Roman" charset="0"/>
              <a:cs typeface="Times New Roman" charset="0"/>
            </a:endParaRPr>
          </a:p>
        </p:txBody>
      </p:sp>
      <p:sp>
        <p:nvSpPr>
          <p:cNvPr id="4" name="TextBox 3"/>
          <p:cNvSpPr txBox="1"/>
          <p:nvPr/>
        </p:nvSpPr>
        <p:spPr>
          <a:xfrm>
            <a:off x="6921625" y="-190509"/>
            <a:ext cx="184666" cy="1415772"/>
          </a:xfrm>
          <a:prstGeom prst="rect">
            <a:avLst/>
          </a:prstGeom>
          <a:noFill/>
        </p:spPr>
        <p:txBody>
          <a:bodyPr wrap="none" rtlCol="0">
            <a:spAutoFit/>
          </a:bodyPr>
          <a:lstStyle/>
          <a:p>
            <a:endParaRPr lang="en-US" dirty="0"/>
          </a:p>
        </p:txBody>
      </p:sp>
      <p:sp>
        <p:nvSpPr>
          <p:cNvPr id="57" name="TextBox 56"/>
          <p:cNvSpPr txBox="1"/>
          <p:nvPr/>
        </p:nvSpPr>
        <p:spPr>
          <a:xfrm>
            <a:off x="7524750" y="1385888"/>
            <a:ext cx="29686250" cy="4893647"/>
          </a:xfrm>
          <a:prstGeom prst="rect">
            <a:avLst/>
          </a:prstGeom>
          <a:noFill/>
        </p:spPr>
        <p:txBody>
          <a:bodyPr>
            <a:spAutoFit/>
          </a:bodyPr>
          <a:lstStyle/>
          <a:p>
            <a:pPr algn="ctr"/>
            <a:r>
              <a:rPr lang="de-DE" sz="7200" b="1" dirty="0"/>
              <a:t>Ideologische Instrumentalisierung von DDR-Kinder- und Jugendliteratur und Film in der Nachkriegszeit</a:t>
            </a:r>
            <a:r>
              <a:rPr lang="en-US" sz="7200" dirty="0"/>
              <a:t> </a:t>
            </a:r>
            <a:endParaRPr lang="en-US" sz="7200" dirty="0" smtClean="0"/>
          </a:p>
          <a:p>
            <a:pPr algn="ctr"/>
            <a:r>
              <a:rPr lang="en-US" sz="6000" b="1" dirty="0" smtClean="0">
                <a:solidFill>
                  <a:schemeClr val="bg1">
                    <a:lumMod val="50000"/>
                  </a:schemeClr>
                </a:solidFill>
                <a:latin typeface="Helvetica"/>
                <a:cs typeface="Helvetica"/>
              </a:rPr>
              <a:t>Katie Lightfoot</a:t>
            </a:r>
          </a:p>
          <a:p>
            <a:pPr algn="ctr"/>
            <a:r>
              <a:rPr lang="en-US" sz="6000" b="1" dirty="0" smtClean="0">
                <a:solidFill>
                  <a:schemeClr val="bg1">
                    <a:lumMod val="50000"/>
                  </a:schemeClr>
                </a:solidFill>
                <a:latin typeface="Helvetica"/>
                <a:ea typeface="+mn-ea"/>
                <a:cs typeface="Helvetica"/>
              </a:rPr>
              <a:t>Regina Range</a:t>
            </a:r>
            <a:endParaRPr lang="en-US" sz="6000" b="1" dirty="0">
              <a:solidFill>
                <a:schemeClr val="bg1">
                  <a:lumMod val="50000"/>
                </a:schemeClr>
              </a:solidFill>
              <a:latin typeface="Helvetica"/>
              <a:ea typeface="+mn-ea"/>
              <a:cs typeface="Helvetica"/>
            </a:endParaRPr>
          </a:p>
          <a:p>
            <a:pPr algn="ctr" defTabSz="2194560" fontAlgn="auto">
              <a:spcBef>
                <a:spcPts val="0"/>
              </a:spcBef>
              <a:spcAft>
                <a:spcPts val="0"/>
              </a:spcAft>
              <a:defRPr/>
            </a:pPr>
            <a:r>
              <a:rPr lang="en-US" sz="4800" b="1" i="1" dirty="0">
                <a:solidFill>
                  <a:schemeClr val="bg1">
                    <a:lumMod val="50000"/>
                  </a:schemeClr>
                </a:solidFill>
                <a:latin typeface="Helvetica"/>
                <a:ea typeface="+mn-ea"/>
                <a:cs typeface="Helvetica"/>
              </a:rPr>
              <a:t>The University of </a:t>
            </a:r>
            <a:r>
              <a:rPr lang="en-US" sz="4800" b="1" i="1" dirty="0" smtClean="0">
                <a:solidFill>
                  <a:schemeClr val="bg1">
                    <a:lumMod val="50000"/>
                  </a:schemeClr>
                </a:solidFill>
                <a:latin typeface="Helvetica"/>
                <a:ea typeface="+mn-ea"/>
                <a:cs typeface="Helvetica"/>
              </a:rPr>
              <a:t>Alabama</a:t>
            </a:r>
            <a:endParaRPr lang="en-US" sz="4800" dirty="0">
              <a:solidFill>
                <a:schemeClr val="bg1">
                  <a:lumMod val="50000"/>
                </a:schemeClr>
              </a:solidFill>
              <a:latin typeface="Helvetica"/>
              <a:ea typeface="+mn-ea"/>
              <a:cs typeface="Helvetica"/>
            </a:endParaRPr>
          </a:p>
        </p:txBody>
      </p:sp>
      <p:sp>
        <p:nvSpPr>
          <p:cNvPr id="67" name="Rectangle 66"/>
          <p:cNvSpPr/>
          <p:nvPr/>
        </p:nvSpPr>
        <p:spPr>
          <a:xfrm>
            <a:off x="1214776" y="6537868"/>
            <a:ext cx="10053638" cy="914400"/>
          </a:xfrm>
          <a:prstGeom prst="rect">
            <a:avLst/>
          </a:prstGeom>
          <a:solidFill>
            <a:srgbClr val="9C2334"/>
          </a:solidFill>
          <a:ln>
            <a:noFill/>
          </a:ln>
          <a:effectLst>
            <a:outerShdw blurRad="50800" dist="38100" dir="5400000" algn="t" rotWithShape="0">
              <a:prstClr val="black">
                <a:alpha val="40000"/>
              </a:prstClr>
            </a:outerShdw>
          </a:effectLst>
        </p:spPr>
        <p:style>
          <a:lnRef idx="3">
            <a:schemeClr val="lt1"/>
          </a:lnRef>
          <a:fillRef idx="1">
            <a:schemeClr val="dk1"/>
          </a:fillRef>
          <a:effectRef idx="1">
            <a:schemeClr val="dk1"/>
          </a:effectRef>
          <a:fontRef idx="minor">
            <a:schemeClr val="lt1"/>
          </a:fontRef>
        </p:style>
        <p:txBody>
          <a:bodyPr anchor="ctr"/>
          <a:lstStyle/>
          <a:p>
            <a:pPr algn="ctr" defTabSz="2194560" fontAlgn="auto">
              <a:spcBef>
                <a:spcPts val="0"/>
              </a:spcBef>
              <a:spcAft>
                <a:spcPts val="0"/>
              </a:spcAft>
              <a:defRPr/>
            </a:pPr>
            <a:endParaRPr lang="en-US"/>
          </a:p>
        </p:txBody>
      </p:sp>
      <p:sp>
        <p:nvSpPr>
          <p:cNvPr id="68" name="TextBox 67"/>
          <p:cNvSpPr txBox="1"/>
          <p:nvPr/>
        </p:nvSpPr>
        <p:spPr>
          <a:xfrm>
            <a:off x="1714839" y="6596606"/>
            <a:ext cx="9083675" cy="1446550"/>
          </a:xfrm>
          <a:prstGeom prst="rect">
            <a:avLst/>
          </a:prstGeom>
          <a:noFill/>
          <a:ln>
            <a:noFill/>
          </a:ln>
        </p:spPr>
        <p:style>
          <a:lnRef idx="3">
            <a:schemeClr val="lt1"/>
          </a:lnRef>
          <a:fillRef idx="1">
            <a:schemeClr val="dk1"/>
          </a:fillRef>
          <a:effectRef idx="1">
            <a:schemeClr val="dk1"/>
          </a:effectRef>
          <a:fontRef idx="minor">
            <a:schemeClr val="lt1"/>
          </a:fontRef>
        </p:style>
        <p:txBody>
          <a:bodyPr>
            <a:spAutoFit/>
          </a:bodyPr>
          <a:lstStyle/>
          <a:p>
            <a:pPr>
              <a:defRPr/>
            </a:pPr>
            <a:r>
              <a:rPr lang="de-DE" sz="4400" dirty="0" smtClean="0">
                <a:latin typeface="Verdana" charset="0"/>
                <a:ea typeface="Verdana" charset="0"/>
                <a:cs typeface="Verdana" charset="0"/>
              </a:rPr>
              <a:t>ÜBERBLICK</a:t>
            </a:r>
            <a:endParaRPr lang="en-US" sz="4400" dirty="0">
              <a:latin typeface="Verdana" charset="0"/>
              <a:ea typeface="Verdana" charset="0"/>
              <a:cs typeface="Verdana" charset="0"/>
            </a:endParaRPr>
          </a:p>
          <a:p>
            <a:pPr defTabSz="2194560" fontAlgn="auto">
              <a:spcBef>
                <a:spcPts val="0"/>
              </a:spcBef>
              <a:spcAft>
                <a:spcPts val="0"/>
              </a:spcAft>
              <a:defRPr/>
            </a:pPr>
            <a:endParaRPr lang="en-US" sz="4400" dirty="0">
              <a:solidFill>
                <a:schemeClr val="bg1"/>
              </a:solidFill>
              <a:latin typeface="Verdana"/>
              <a:cs typeface="Verdana"/>
            </a:endParaRPr>
          </a:p>
        </p:txBody>
      </p:sp>
      <p:sp>
        <p:nvSpPr>
          <p:cNvPr id="69" name="Rectangle 68"/>
          <p:cNvSpPr/>
          <p:nvPr/>
        </p:nvSpPr>
        <p:spPr>
          <a:xfrm>
            <a:off x="1214776" y="13562556"/>
            <a:ext cx="10053638" cy="914400"/>
          </a:xfrm>
          <a:prstGeom prst="rect">
            <a:avLst/>
          </a:prstGeom>
          <a:solidFill>
            <a:srgbClr val="9C2334"/>
          </a:solidFill>
          <a:ln>
            <a:noFill/>
          </a:ln>
          <a:effectLst>
            <a:outerShdw blurRad="50800" dist="38100" dir="5400000" algn="t" rotWithShape="0">
              <a:prstClr val="black">
                <a:alpha val="40000"/>
              </a:prstClr>
            </a:outerShdw>
          </a:effectLst>
        </p:spPr>
        <p:style>
          <a:lnRef idx="3">
            <a:schemeClr val="lt1"/>
          </a:lnRef>
          <a:fillRef idx="1">
            <a:schemeClr val="dk1"/>
          </a:fillRef>
          <a:effectRef idx="1">
            <a:schemeClr val="dk1"/>
          </a:effectRef>
          <a:fontRef idx="minor">
            <a:schemeClr val="lt1"/>
          </a:fontRef>
        </p:style>
        <p:txBody>
          <a:bodyPr anchor="ctr"/>
          <a:lstStyle/>
          <a:p>
            <a:pPr algn="ctr" defTabSz="2194560" fontAlgn="auto">
              <a:spcBef>
                <a:spcPts val="0"/>
              </a:spcBef>
              <a:spcAft>
                <a:spcPts val="0"/>
              </a:spcAft>
              <a:defRPr/>
            </a:pPr>
            <a:endParaRPr lang="en-US"/>
          </a:p>
        </p:txBody>
      </p:sp>
      <p:sp>
        <p:nvSpPr>
          <p:cNvPr id="70" name="TextBox 69"/>
          <p:cNvSpPr txBox="1"/>
          <p:nvPr/>
        </p:nvSpPr>
        <p:spPr>
          <a:xfrm>
            <a:off x="1714839" y="13621293"/>
            <a:ext cx="9083675" cy="769938"/>
          </a:xfrm>
          <a:prstGeom prst="rect">
            <a:avLst/>
          </a:prstGeom>
          <a:noFill/>
          <a:ln>
            <a:noFill/>
          </a:ln>
        </p:spPr>
        <p:style>
          <a:lnRef idx="3">
            <a:schemeClr val="lt1"/>
          </a:lnRef>
          <a:fillRef idx="1">
            <a:schemeClr val="dk1"/>
          </a:fillRef>
          <a:effectRef idx="1">
            <a:schemeClr val="dk1"/>
          </a:effectRef>
          <a:fontRef idx="minor">
            <a:schemeClr val="lt1"/>
          </a:fontRef>
        </p:style>
        <p:txBody>
          <a:bodyPr>
            <a:spAutoFit/>
          </a:bodyPr>
          <a:lstStyle/>
          <a:p>
            <a:pPr defTabSz="2194560" fontAlgn="auto">
              <a:spcBef>
                <a:spcPts val="0"/>
              </a:spcBef>
              <a:spcAft>
                <a:spcPts val="0"/>
              </a:spcAft>
              <a:defRPr/>
            </a:pPr>
            <a:r>
              <a:rPr lang="en-US" sz="4400" dirty="0" smtClean="0">
                <a:solidFill>
                  <a:schemeClr val="bg1"/>
                </a:solidFill>
                <a:latin typeface="Verdana"/>
                <a:cs typeface="Verdana"/>
              </a:rPr>
              <a:t>EINLEITUNG</a:t>
            </a:r>
            <a:endParaRPr lang="en-US" sz="4400" dirty="0">
              <a:solidFill>
                <a:schemeClr val="bg1"/>
              </a:solidFill>
              <a:latin typeface="Verdana"/>
              <a:cs typeface="Verdana"/>
            </a:endParaRPr>
          </a:p>
        </p:txBody>
      </p:sp>
      <p:sp>
        <p:nvSpPr>
          <p:cNvPr id="71" name="Rectangle 70"/>
          <p:cNvSpPr/>
          <p:nvPr/>
        </p:nvSpPr>
        <p:spPr>
          <a:xfrm>
            <a:off x="11913974" y="6537868"/>
            <a:ext cx="18506648" cy="914400"/>
          </a:xfrm>
          <a:prstGeom prst="rect">
            <a:avLst/>
          </a:prstGeom>
          <a:solidFill>
            <a:srgbClr val="9C2334"/>
          </a:solidFill>
          <a:ln>
            <a:noFill/>
          </a:ln>
          <a:effectLst>
            <a:outerShdw blurRad="50800" dist="38100" dir="5400000" algn="t" rotWithShape="0">
              <a:prstClr val="black">
                <a:alpha val="40000"/>
              </a:prstClr>
            </a:outerShdw>
          </a:effectLst>
        </p:spPr>
        <p:style>
          <a:lnRef idx="3">
            <a:schemeClr val="lt1"/>
          </a:lnRef>
          <a:fillRef idx="1">
            <a:schemeClr val="dk1"/>
          </a:fillRef>
          <a:effectRef idx="1">
            <a:schemeClr val="dk1"/>
          </a:effectRef>
          <a:fontRef idx="minor">
            <a:schemeClr val="lt1"/>
          </a:fontRef>
        </p:style>
        <p:txBody>
          <a:bodyPr anchor="ctr"/>
          <a:lstStyle/>
          <a:p>
            <a:pPr algn="ctr" defTabSz="2194560" fontAlgn="auto">
              <a:spcBef>
                <a:spcPts val="0"/>
              </a:spcBef>
              <a:spcAft>
                <a:spcPts val="0"/>
              </a:spcAft>
              <a:defRPr/>
            </a:pPr>
            <a:endParaRPr lang="en-US"/>
          </a:p>
        </p:txBody>
      </p:sp>
      <p:sp>
        <p:nvSpPr>
          <p:cNvPr id="72" name="TextBox 71"/>
          <p:cNvSpPr txBox="1"/>
          <p:nvPr/>
        </p:nvSpPr>
        <p:spPr>
          <a:xfrm>
            <a:off x="12441790" y="6596606"/>
            <a:ext cx="9083675" cy="769937"/>
          </a:xfrm>
          <a:prstGeom prst="rect">
            <a:avLst/>
          </a:prstGeom>
          <a:noFill/>
          <a:ln>
            <a:noFill/>
          </a:ln>
        </p:spPr>
        <p:style>
          <a:lnRef idx="3">
            <a:schemeClr val="lt1"/>
          </a:lnRef>
          <a:fillRef idx="1">
            <a:schemeClr val="dk1"/>
          </a:fillRef>
          <a:effectRef idx="1">
            <a:schemeClr val="dk1"/>
          </a:effectRef>
          <a:fontRef idx="minor">
            <a:schemeClr val="lt1"/>
          </a:fontRef>
        </p:style>
        <p:txBody>
          <a:bodyPr>
            <a:spAutoFit/>
          </a:bodyPr>
          <a:lstStyle/>
          <a:p>
            <a:pPr defTabSz="2194560" fontAlgn="auto">
              <a:spcBef>
                <a:spcPts val="0"/>
              </a:spcBef>
              <a:spcAft>
                <a:spcPts val="0"/>
              </a:spcAft>
              <a:defRPr/>
            </a:pPr>
            <a:r>
              <a:rPr lang="en-US" sz="4400" dirty="0" smtClean="0">
                <a:solidFill>
                  <a:schemeClr val="bg1"/>
                </a:solidFill>
                <a:latin typeface="Verdana"/>
                <a:cs typeface="Verdana"/>
              </a:rPr>
              <a:t>METHODEN</a:t>
            </a:r>
            <a:endParaRPr lang="en-US" sz="4400" dirty="0">
              <a:solidFill>
                <a:schemeClr val="bg1"/>
              </a:solidFill>
              <a:latin typeface="Verdana"/>
              <a:cs typeface="Verdana"/>
            </a:endParaRPr>
          </a:p>
        </p:txBody>
      </p:sp>
      <p:sp>
        <p:nvSpPr>
          <p:cNvPr id="73" name="Rectangle 72"/>
          <p:cNvSpPr/>
          <p:nvPr/>
        </p:nvSpPr>
        <p:spPr>
          <a:xfrm>
            <a:off x="31757321" y="6537868"/>
            <a:ext cx="11445367" cy="914400"/>
          </a:xfrm>
          <a:prstGeom prst="rect">
            <a:avLst/>
          </a:prstGeom>
          <a:solidFill>
            <a:srgbClr val="9C2334"/>
          </a:solidFill>
          <a:ln>
            <a:noFill/>
          </a:ln>
          <a:effectLst>
            <a:outerShdw blurRad="50800" dist="38100" dir="5400000" algn="t" rotWithShape="0">
              <a:prstClr val="black">
                <a:alpha val="40000"/>
              </a:prstClr>
            </a:outerShdw>
          </a:effectLst>
        </p:spPr>
        <p:style>
          <a:lnRef idx="3">
            <a:schemeClr val="lt1"/>
          </a:lnRef>
          <a:fillRef idx="1">
            <a:schemeClr val="dk1"/>
          </a:fillRef>
          <a:effectRef idx="1">
            <a:schemeClr val="dk1"/>
          </a:effectRef>
          <a:fontRef idx="minor">
            <a:schemeClr val="lt1"/>
          </a:fontRef>
        </p:style>
        <p:txBody>
          <a:bodyPr anchor="ctr"/>
          <a:lstStyle/>
          <a:p>
            <a:pPr algn="ctr" defTabSz="2194560" fontAlgn="auto">
              <a:spcBef>
                <a:spcPts val="0"/>
              </a:spcBef>
              <a:spcAft>
                <a:spcPts val="0"/>
              </a:spcAft>
              <a:defRPr/>
            </a:pPr>
            <a:endParaRPr lang="en-US"/>
          </a:p>
        </p:txBody>
      </p:sp>
      <p:sp>
        <p:nvSpPr>
          <p:cNvPr id="74" name="TextBox 73"/>
          <p:cNvSpPr txBox="1"/>
          <p:nvPr/>
        </p:nvSpPr>
        <p:spPr>
          <a:xfrm>
            <a:off x="32277277" y="6596605"/>
            <a:ext cx="9083675" cy="769938"/>
          </a:xfrm>
          <a:prstGeom prst="rect">
            <a:avLst/>
          </a:prstGeom>
          <a:noFill/>
          <a:ln>
            <a:noFill/>
          </a:ln>
        </p:spPr>
        <p:style>
          <a:lnRef idx="3">
            <a:schemeClr val="lt1"/>
          </a:lnRef>
          <a:fillRef idx="1">
            <a:schemeClr val="dk1"/>
          </a:fillRef>
          <a:effectRef idx="1">
            <a:schemeClr val="dk1"/>
          </a:effectRef>
          <a:fontRef idx="minor">
            <a:schemeClr val="lt1"/>
          </a:fontRef>
        </p:style>
        <p:txBody>
          <a:bodyPr>
            <a:spAutoFit/>
          </a:bodyPr>
          <a:lstStyle/>
          <a:p>
            <a:pPr defTabSz="2194560" fontAlgn="auto">
              <a:spcBef>
                <a:spcPts val="0"/>
              </a:spcBef>
              <a:spcAft>
                <a:spcPts val="0"/>
              </a:spcAft>
              <a:defRPr/>
            </a:pPr>
            <a:r>
              <a:rPr lang="en-US" sz="4400" dirty="0" smtClean="0">
                <a:solidFill>
                  <a:schemeClr val="bg1"/>
                </a:solidFill>
                <a:latin typeface="Verdana"/>
                <a:cs typeface="Verdana"/>
              </a:rPr>
              <a:t>SCHLUSS</a:t>
            </a:r>
            <a:endParaRPr lang="en-US" sz="4400" dirty="0">
              <a:solidFill>
                <a:schemeClr val="bg1"/>
              </a:solidFill>
              <a:latin typeface="Verdana"/>
              <a:cs typeface="Verdana"/>
            </a:endParaRPr>
          </a:p>
        </p:txBody>
      </p:sp>
      <p:sp>
        <p:nvSpPr>
          <p:cNvPr id="82" name="Rectangle 81"/>
          <p:cNvSpPr/>
          <p:nvPr/>
        </p:nvSpPr>
        <p:spPr>
          <a:xfrm>
            <a:off x="0" y="30653038"/>
            <a:ext cx="43891200" cy="2265362"/>
          </a:xfrm>
          <a:prstGeom prst="rect">
            <a:avLst/>
          </a:prstGeom>
          <a:solidFill>
            <a:srgbClr val="9C2334"/>
          </a:solidFill>
          <a:ln>
            <a:noFill/>
          </a:ln>
          <a:effectLst>
            <a:outerShdw blurRad="50800" dist="38100" dir="5400000" algn="t" rotWithShape="0">
              <a:prstClr val="black">
                <a:alpha val="40000"/>
              </a:prstClr>
            </a:outerShdw>
          </a:effectLst>
        </p:spPr>
        <p:style>
          <a:lnRef idx="3">
            <a:schemeClr val="lt1"/>
          </a:lnRef>
          <a:fillRef idx="1">
            <a:schemeClr val="dk1"/>
          </a:fillRef>
          <a:effectRef idx="1">
            <a:schemeClr val="dk1"/>
          </a:effectRef>
          <a:fontRef idx="minor">
            <a:schemeClr val="lt1"/>
          </a:fontRef>
        </p:style>
        <p:txBody>
          <a:bodyPr anchor="ctr"/>
          <a:lstStyle/>
          <a:p>
            <a:pPr algn="ctr" defTabSz="2194560" fontAlgn="auto">
              <a:spcBef>
                <a:spcPts val="0"/>
              </a:spcBef>
              <a:spcAft>
                <a:spcPts val="0"/>
              </a:spcAft>
              <a:defRPr/>
            </a:pPr>
            <a:endParaRPr lang="en-US"/>
          </a:p>
        </p:txBody>
      </p:sp>
      <p:pic>
        <p:nvPicPr>
          <p:cNvPr id="85" name="Picture 13" descr="nameplate201_WHITE.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169684" y="31567313"/>
            <a:ext cx="9085603" cy="472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Rectangle 85"/>
          <p:cNvSpPr/>
          <p:nvPr/>
        </p:nvSpPr>
        <p:spPr>
          <a:xfrm>
            <a:off x="33149049" y="22847696"/>
            <a:ext cx="6387865" cy="896280"/>
          </a:xfrm>
          <a:prstGeom prst="rect">
            <a:avLst/>
          </a:prstGeom>
          <a:solidFill>
            <a:srgbClr val="9C2334"/>
          </a:solidFill>
          <a:ln>
            <a:noFill/>
          </a:ln>
          <a:effectLst>
            <a:outerShdw blurRad="50800" dist="38100" dir="5400000" algn="t" rotWithShape="0">
              <a:prstClr val="black">
                <a:alpha val="40000"/>
              </a:prstClr>
            </a:outerShdw>
          </a:effectLst>
        </p:spPr>
        <p:style>
          <a:lnRef idx="3">
            <a:schemeClr val="lt1"/>
          </a:lnRef>
          <a:fillRef idx="1">
            <a:schemeClr val="dk1"/>
          </a:fillRef>
          <a:effectRef idx="1">
            <a:schemeClr val="dk1"/>
          </a:effectRef>
          <a:fontRef idx="minor">
            <a:schemeClr val="lt1"/>
          </a:fontRef>
        </p:style>
        <p:txBody>
          <a:bodyPr anchor="ctr"/>
          <a:lstStyle/>
          <a:p>
            <a:pPr algn="ctr" defTabSz="2194560" fontAlgn="auto">
              <a:spcBef>
                <a:spcPts val="0"/>
              </a:spcBef>
              <a:spcAft>
                <a:spcPts val="0"/>
              </a:spcAft>
              <a:defRPr/>
            </a:pPr>
            <a:endParaRPr lang="en-US"/>
          </a:p>
        </p:txBody>
      </p:sp>
      <p:sp>
        <p:nvSpPr>
          <p:cNvPr id="87" name="TextBox 86"/>
          <p:cNvSpPr txBox="1"/>
          <p:nvPr/>
        </p:nvSpPr>
        <p:spPr>
          <a:xfrm>
            <a:off x="32024050" y="22847696"/>
            <a:ext cx="10693656" cy="1026018"/>
          </a:xfrm>
          <a:prstGeom prst="rect">
            <a:avLst/>
          </a:prstGeom>
          <a:solidFill>
            <a:srgbClr val="9C2334"/>
          </a:solidFill>
          <a:ln>
            <a:noFill/>
          </a:ln>
          <a:effectLst/>
        </p:spPr>
        <p:style>
          <a:lnRef idx="3">
            <a:schemeClr val="lt1"/>
          </a:lnRef>
          <a:fillRef idx="1">
            <a:schemeClr val="dk1"/>
          </a:fillRef>
          <a:effectRef idx="1">
            <a:schemeClr val="dk1"/>
          </a:effectRef>
          <a:fontRef idx="minor">
            <a:schemeClr val="lt1"/>
          </a:fontRef>
        </p:style>
        <p:txBody>
          <a:bodyPr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defTabSz="2194560" fontAlgn="auto">
              <a:spcBef>
                <a:spcPts val="0"/>
              </a:spcBef>
              <a:spcAft>
                <a:spcPts val="0"/>
              </a:spcAft>
              <a:defRPr/>
            </a:pPr>
            <a:r>
              <a:rPr lang="en-US" sz="4400" dirty="0" smtClean="0">
                <a:solidFill>
                  <a:schemeClr val="bg1"/>
                </a:solidFill>
                <a:latin typeface="Verdana"/>
                <a:cs typeface="Verdana"/>
              </a:rPr>
              <a:t>  QUELLEN</a:t>
            </a:r>
            <a:endParaRPr lang="en-US" sz="4400" dirty="0">
              <a:solidFill>
                <a:schemeClr val="bg1"/>
              </a:solidFill>
              <a:latin typeface="Verdana"/>
              <a:cs typeface="Verdana"/>
            </a:endParaRPr>
          </a:p>
        </p:txBody>
      </p:sp>
      <p:pic>
        <p:nvPicPr>
          <p:cNvPr id="2" name="Picture 1" descr="CapstoneA-RESEARCH_Und.Research_WHITE.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2829" y="31126442"/>
            <a:ext cx="8799061" cy="1354277"/>
          </a:xfrm>
          <a:prstGeom prst="rect">
            <a:avLst/>
          </a:prstGeom>
        </p:spPr>
      </p:pic>
      <p:pic>
        <p:nvPicPr>
          <p:cNvPr id="5" name="Picture 4" descr="New URCA Logo_Square_White.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034498" y="31115638"/>
            <a:ext cx="2981934" cy="1375884"/>
          </a:xfrm>
          <a:prstGeom prst="rect">
            <a:avLst/>
          </a:prstGeom>
        </p:spPr>
      </p:pic>
      <p:sp>
        <p:nvSpPr>
          <p:cNvPr id="28" name="TextBox 27"/>
          <p:cNvSpPr txBox="1"/>
          <p:nvPr/>
        </p:nvSpPr>
        <p:spPr>
          <a:xfrm>
            <a:off x="31757321" y="7799031"/>
            <a:ext cx="11057439" cy="15604272"/>
          </a:xfrm>
          <a:prstGeom prst="rect">
            <a:avLst/>
          </a:prstGeom>
          <a:noFill/>
        </p:spPr>
        <p:txBody>
          <a:bodyPr wrap="square" rtlCol="0">
            <a:spAutoFit/>
          </a:bodyPr>
          <a:lstStyle/>
          <a:p>
            <a:r>
              <a:rPr lang="de-DE" sz="2400" dirty="0" smtClean="0">
                <a:solidFill>
                  <a:schemeClr val="accent6"/>
                </a:solidFill>
                <a:latin typeface="Times New Roman" charset="0"/>
                <a:ea typeface="Times New Roman" charset="0"/>
                <a:cs typeface="Times New Roman" charset="0"/>
              </a:rPr>
              <a:t>     In </a:t>
            </a:r>
            <a:r>
              <a:rPr lang="de-DE" sz="2400" dirty="0">
                <a:solidFill>
                  <a:schemeClr val="accent6"/>
                </a:solidFill>
                <a:latin typeface="Times New Roman" charset="0"/>
                <a:ea typeface="Times New Roman" charset="0"/>
                <a:cs typeface="Times New Roman" charset="0"/>
              </a:rPr>
              <a:t>Bezug auf die Kurzgeschichten </a:t>
            </a:r>
            <a:r>
              <a:rPr lang="de-DE" sz="2400" i="1" dirty="0">
                <a:solidFill>
                  <a:schemeClr val="accent6"/>
                </a:solidFill>
                <a:latin typeface="Times New Roman" charset="0"/>
                <a:ea typeface="Times New Roman" charset="0"/>
                <a:cs typeface="Times New Roman" charset="0"/>
              </a:rPr>
              <a:t>Nordseekrabben</a:t>
            </a:r>
            <a:r>
              <a:rPr lang="de-DE" sz="2400" dirty="0">
                <a:solidFill>
                  <a:schemeClr val="accent6"/>
                </a:solidFill>
                <a:latin typeface="Times New Roman" charset="0"/>
                <a:ea typeface="Times New Roman" charset="0"/>
                <a:cs typeface="Times New Roman" charset="0"/>
              </a:rPr>
              <a:t> von Bertolt Brecht, identifizierte das Forschungsprojekt Themen wie: Militaristischer Stolz, religiöser Verlust und individuelle Verantwortung für die Gesellschaft.  Darüber hinaus beinhaltet Brechts Werk </a:t>
            </a:r>
            <a:r>
              <a:rPr lang="de-DE" sz="2400" i="1" dirty="0">
                <a:solidFill>
                  <a:schemeClr val="accent6"/>
                </a:solidFill>
                <a:latin typeface="Times New Roman" charset="0"/>
                <a:ea typeface="Times New Roman" charset="0"/>
                <a:cs typeface="Times New Roman" charset="0"/>
              </a:rPr>
              <a:t>Ein Kinderbuch</a:t>
            </a:r>
            <a:r>
              <a:rPr lang="de-DE" sz="2400" dirty="0">
                <a:solidFill>
                  <a:schemeClr val="accent6"/>
                </a:solidFill>
                <a:latin typeface="Times New Roman" charset="0"/>
                <a:ea typeface="Times New Roman" charset="0"/>
                <a:cs typeface="Times New Roman" charset="0"/>
              </a:rPr>
              <a:t> ideologische Konzepte mit Themen, die die Bedeutung des Gehorsams, das Befolgen von Befehlen, das Vertrauen in die Sicherheit der eigenen Regierung, die Überwindung von Widrigkeiten, die Verherrlichung der Arbeit in der Gemeinschaft, die Abneigung gegenüber negativen Aspekten des Kapitalismus und die Wichtigkeit des Wiederaufbaus der Gesellschaft – sei es durch den konkreten Aufbau der Infrastruktur, oder „geistiges Wachstum“ – herausstellen. </a:t>
            </a:r>
            <a:endParaRPr lang="en-US" sz="2400" dirty="0">
              <a:solidFill>
                <a:schemeClr val="accent6"/>
              </a:solidFill>
              <a:latin typeface="Times New Roman" charset="0"/>
              <a:ea typeface="Times New Roman" charset="0"/>
              <a:cs typeface="Times New Roman" charset="0"/>
            </a:endParaRPr>
          </a:p>
          <a:p>
            <a:r>
              <a:rPr lang="de-DE" sz="2400" i="1" dirty="0">
                <a:solidFill>
                  <a:schemeClr val="accent6"/>
                </a:solidFill>
                <a:latin typeface="Times New Roman" charset="0"/>
                <a:ea typeface="Times New Roman" charset="0"/>
                <a:cs typeface="Times New Roman" charset="0"/>
              </a:rPr>
              <a:t>Timur und sein Trupp</a:t>
            </a:r>
            <a:r>
              <a:rPr lang="de-DE" sz="2400" dirty="0">
                <a:solidFill>
                  <a:schemeClr val="accent6"/>
                </a:solidFill>
                <a:latin typeface="Times New Roman" charset="0"/>
                <a:ea typeface="Times New Roman" charset="0"/>
                <a:cs typeface="Times New Roman" charset="0"/>
              </a:rPr>
              <a:t>, unter der Regie von Arkadi </a:t>
            </a:r>
            <a:r>
              <a:rPr lang="de-DE" sz="2400" dirty="0" err="1">
                <a:solidFill>
                  <a:schemeClr val="accent6"/>
                </a:solidFill>
                <a:latin typeface="Times New Roman" charset="0"/>
                <a:ea typeface="Times New Roman" charset="0"/>
                <a:cs typeface="Times New Roman" charset="0"/>
              </a:rPr>
              <a:t>Gajdar</a:t>
            </a:r>
            <a:r>
              <a:rPr lang="de-DE" sz="2400" dirty="0">
                <a:solidFill>
                  <a:schemeClr val="accent6"/>
                </a:solidFill>
                <a:latin typeface="Times New Roman" charset="0"/>
                <a:ea typeface="Times New Roman" charset="0"/>
                <a:cs typeface="Times New Roman" charset="0"/>
              </a:rPr>
              <a:t>, thematisiert die kollektivistische Gesellschaft, eine militaristische / systematische Organisation, respektvollen Umgang mit Autoritäten und die Bereitschaft zu dienen, sowie die Absage an die Religion, wie auch im Film </a:t>
            </a:r>
            <a:r>
              <a:rPr lang="de-DE" sz="2400" i="1" dirty="0">
                <a:solidFill>
                  <a:schemeClr val="accent6"/>
                </a:solidFill>
                <a:latin typeface="Times New Roman" charset="0"/>
                <a:ea typeface="Times New Roman" charset="0"/>
                <a:cs typeface="Times New Roman" charset="0"/>
              </a:rPr>
              <a:t>Egon</a:t>
            </a:r>
            <a:r>
              <a:rPr lang="de-DE" sz="2400" dirty="0">
                <a:solidFill>
                  <a:schemeClr val="accent6"/>
                </a:solidFill>
                <a:latin typeface="Times New Roman" charset="0"/>
                <a:ea typeface="Times New Roman" charset="0"/>
                <a:cs typeface="Times New Roman" charset="0"/>
              </a:rPr>
              <a:t> </a:t>
            </a:r>
            <a:r>
              <a:rPr lang="de-DE" sz="2400" i="1" dirty="0">
                <a:solidFill>
                  <a:schemeClr val="accent6"/>
                </a:solidFill>
                <a:latin typeface="Times New Roman" charset="0"/>
                <a:ea typeface="Times New Roman" charset="0"/>
                <a:cs typeface="Times New Roman" charset="0"/>
              </a:rPr>
              <a:t>und das achte Weltwunder</a:t>
            </a:r>
            <a:r>
              <a:rPr lang="de-DE" sz="2400" dirty="0">
                <a:solidFill>
                  <a:schemeClr val="accent6"/>
                </a:solidFill>
                <a:latin typeface="Times New Roman" charset="0"/>
                <a:ea typeface="Times New Roman" charset="0"/>
                <a:cs typeface="Times New Roman" charset="0"/>
              </a:rPr>
              <a:t>, unter der Regie von Christian Steinke.  Die sozialistischen Konzepte werden auch hier durch Motive des Kollektivismus, die Gefahr der westlichen Kultur, die intrinsische Motivation zur Stärkung der Gesellschaft und die systematische Organisation gezeigt.</a:t>
            </a:r>
            <a:endParaRPr lang="en-US" sz="2400" dirty="0">
              <a:solidFill>
                <a:schemeClr val="accent6"/>
              </a:solidFill>
              <a:latin typeface="Times New Roman" charset="0"/>
              <a:ea typeface="Times New Roman" charset="0"/>
              <a:cs typeface="Times New Roman" charset="0"/>
            </a:endParaRPr>
          </a:p>
          <a:p>
            <a:r>
              <a:rPr lang="en-US" sz="2400" dirty="0" smtClean="0">
                <a:solidFill>
                  <a:schemeClr val="accent6"/>
                </a:solidFill>
                <a:latin typeface="Times New Roman" charset="0"/>
                <a:ea typeface="Times New Roman" charset="0"/>
                <a:cs typeface="Times New Roman" charset="0"/>
              </a:rPr>
              <a:t>     </a:t>
            </a:r>
            <a:r>
              <a:rPr lang="de-DE" sz="2400" dirty="0">
                <a:solidFill>
                  <a:schemeClr val="accent6"/>
                </a:solidFill>
                <a:latin typeface="Times New Roman" charset="0"/>
                <a:ea typeface="Times New Roman" charset="0"/>
                <a:cs typeface="Times New Roman" charset="0"/>
              </a:rPr>
              <a:t>     Laut </a:t>
            </a:r>
            <a:r>
              <a:rPr lang="de-DE" sz="2400" dirty="0" err="1">
                <a:solidFill>
                  <a:schemeClr val="accent6"/>
                </a:solidFill>
                <a:latin typeface="Times New Roman" charset="0"/>
                <a:ea typeface="Times New Roman" charset="0"/>
                <a:cs typeface="Times New Roman" charset="0"/>
              </a:rPr>
              <a:t>Zipes</a:t>
            </a:r>
            <a:r>
              <a:rPr lang="de-DE" sz="2400" dirty="0">
                <a:solidFill>
                  <a:schemeClr val="accent6"/>
                </a:solidFill>
                <a:latin typeface="Times New Roman" charset="0"/>
                <a:ea typeface="Times New Roman" charset="0"/>
                <a:cs typeface="Times New Roman" charset="0"/>
              </a:rPr>
              <a:t> „ist die Phantasie des Kindes implizit als gefährlich und potentiell subversiv für den Staat" anzusehen. Das Projekt der Forscherin zeigt deutlich, dass der Staat aktiv versuchte, diese Bedrohung zu verhindern, indem er den literarischen Markt beeinflusste, da die Massen junger Menschen in der DDR noch formbar waren. Bei der Rezeption der Geschichten kommt es dem jungen Leser häufig so vor, als seien die dargestellten Ideen seine eigenen. Fasziniert von den Geschichten ist das Publikum überzeugt, dass es seine ganz eigene Schlussfolgerung gezogen habe, obwohl diese bereits zuvor vom Autor eingearbeitet und so vorbereitet wurden. Durch das Lesen und / oder Beobachten eines scheinbar harmlosen oder objektiven Texts, wird das Publikum manipuliert, um die sozialistischen Ideale und Werte zu verinnerlichen. Wiederkehrende Themen wie Kollektivität und Bedürfnis nach Gehorsam, die zur ideologischen Indoktrination beitrugen, wurden von der Forscherin herausgearbeitet und auch dokumentiert. Die Untersuchung kommt zu dem Schluss, dass die untersuchten Arbeiten stark darauf hindeuten, dass die eingebettete Ideologie der DDR, die Erziehung und den Aufbau der Identität der Ostdeutschen stark formte. Darüber hinaus hat die Studie weitere Implikationen: Sie hilft uns dabei, die immer noch vorhandenen und bemerkenswerten Unterschiede zwischen Ost- und Westdeutschland zu verstehen und darzustellen.  Zudem dient sie zur Erklärung, warum diese Unterschiede auch heute noch in den sozioökonomischen und politischen Bereichen Deutschlands von Relevanz sind. Diese Studie bietet einen Einblick, welche Macht der Staat über den literarischen Publikationsmarkt besaß.  Ein weiteres Ziel der Forscherin ist es daher, gerade in Bezug auf das 21. Jahrhundert, dem Zeitalter zunehmender Globalisierung, auf die Relevanz von Medienkompetenzen und die Bedeutung einer kritischen Auseinandersetzung mit Informationsquellen und -politik hinzuweisen.</a:t>
            </a:r>
            <a:endParaRPr lang="en-US" sz="2400" dirty="0">
              <a:solidFill>
                <a:schemeClr val="accent6"/>
              </a:solidFill>
              <a:latin typeface="Times New Roman" charset="0"/>
              <a:ea typeface="Times New Roman" charset="0"/>
              <a:cs typeface="Times New Roman" charset="0"/>
            </a:endParaRPr>
          </a:p>
          <a:p>
            <a:r>
              <a:rPr lang="de-DE" sz="2400" dirty="0">
                <a:solidFill>
                  <a:schemeClr val="accent6"/>
                </a:solidFill>
                <a:latin typeface="Times New Roman" charset="0"/>
                <a:ea typeface="Times New Roman" charset="0"/>
                <a:cs typeface="Times New Roman" charset="0"/>
              </a:rPr>
              <a:t> </a:t>
            </a:r>
            <a:endParaRPr lang="en-US" sz="2400" dirty="0">
              <a:solidFill>
                <a:schemeClr val="accent6"/>
              </a:solidFill>
              <a:latin typeface="Times New Roman" charset="0"/>
              <a:ea typeface="Times New Roman" charset="0"/>
              <a:cs typeface="Times New Roman" charset="0"/>
            </a:endParaRPr>
          </a:p>
          <a:p>
            <a:r>
              <a:rPr lang="de-DE" sz="2400" dirty="0">
                <a:solidFill>
                  <a:schemeClr val="accent6"/>
                </a:solidFill>
                <a:latin typeface="Times New Roman" charset="0"/>
                <a:ea typeface="Times New Roman" charset="0"/>
                <a:cs typeface="Times New Roman" charset="0"/>
              </a:rPr>
              <a:t> </a:t>
            </a:r>
            <a:endParaRPr lang="en-US" sz="2400" dirty="0">
              <a:solidFill>
                <a:schemeClr val="accent6"/>
              </a:solidFill>
              <a:latin typeface="Times New Roman" charset="0"/>
              <a:ea typeface="Times New Roman" charset="0"/>
              <a:cs typeface="Times New Roman" charset="0"/>
            </a:endParaRPr>
          </a:p>
        </p:txBody>
      </p:sp>
      <p:sp>
        <p:nvSpPr>
          <p:cNvPr id="35" name="Rectangle 34"/>
          <p:cNvSpPr/>
          <p:nvPr/>
        </p:nvSpPr>
        <p:spPr>
          <a:xfrm>
            <a:off x="11512346" y="20633129"/>
            <a:ext cx="7617022" cy="769441"/>
          </a:xfrm>
          <a:prstGeom prst="rect">
            <a:avLst/>
          </a:prstGeom>
        </p:spPr>
        <p:txBody>
          <a:bodyPr wrap="none">
            <a:spAutoFit/>
          </a:bodyPr>
          <a:lstStyle/>
          <a:p>
            <a:r>
              <a:rPr lang="en-US" sz="4400" i="1" dirty="0" err="1" smtClean="0">
                <a:solidFill>
                  <a:schemeClr val="accent6"/>
                </a:solidFill>
                <a:latin typeface="Times New Roman" charset="0"/>
                <a:ea typeface="Times New Roman" charset="0"/>
                <a:cs typeface="Times New Roman" charset="0"/>
              </a:rPr>
              <a:t>Egon</a:t>
            </a:r>
            <a:r>
              <a:rPr lang="en-US" sz="4400" i="1" dirty="0" smtClean="0">
                <a:solidFill>
                  <a:schemeClr val="accent6"/>
                </a:solidFill>
                <a:latin typeface="Times New Roman" charset="0"/>
                <a:ea typeface="Times New Roman" charset="0"/>
                <a:cs typeface="Times New Roman" charset="0"/>
              </a:rPr>
              <a:t> und das </a:t>
            </a:r>
            <a:r>
              <a:rPr lang="en-US" sz="4400" i="1" dirty="0" err="1" smtClean="0">
                <a:solidFill>
                  <a:schemeClr val="accent6"/>
                </a:solidFill>
                <a:latin typeface="Times New Roman" charset="0"/>
                <a:ea typeface="Times New Roman" charset="0"/>
                <a:cs typeface="Times New Roman" charset="0"/>
              </a:rPr>
              <a:t>achte</a:t>
            </a:r>
            <a:r>
              <a:rPr lang="en-US" sz="4400" i="1" dirty="0" smtClean="0">
                <a:solidFill>
                  <a:schemeClr val="accent6"/>
                </a:solidFill>
                <a:latin typeface="Times New Roman" charset="0"/>
                <a:ea typeface="Times New Roman" charset="0"/>
                <a:cs typeface="Times New Roman" charset="0"/>
              </a:rPr>
              <a:t> </a:t>
            </a:r>
            <a:r>
              <a:rPr lang="en-US" sz="4400" i="1" dirty="0" err="1" smtClean="0">
                <a:solidFill>
                  <a:schemeClr val="accent6"/>
                </a:solidFill>
                <a:latin typeface="Times New Roman" charset="0"/>
                <a:ea typeface="Times New Roman" charset="0"/>
                <a:cs typeface="Times New Roman" charset="0"/>
              </a:rPr>
              <a:t>Weltwunder</a:t>
            </a:r>
            <a:endParaRPr lang="en-US" sz="4400" i="1" dirty="0">
              <a:solidFill>
                <a:schemeClr val="accent6"/>
              </a:solidFill>
              <a:latin typeface="Times New Roman" charset="0"/>
              <a:ea typeface="Times New Roman" charset="0"/>
              <a:cs typeface="Times New Roman" charset="0"/>
            </a:endParaRPr>
          </a:p>
        </p:txBody>
      </p:sp>
      <p:sp>
        <p:nvSpPr>
          <p:cNvPr id="6" name="TextBox 5"/>
          <p:cNvSpPr txBox="1"/>
          <p:nvPr/>
        </p:nvSpPr>
        <p:spPr>
          <a:xfrm>
            <a:off x="32344059" y="23928175"/>
            <a:ext cx="10053637" cy="7848302"/>
          </a:xfrm>
          <a:prstGeom prst="rect">
            <a:avLst/>
          </a:prstGeom>
          <a:noFill/>
        </p:spPr>
        <p:txBody>
          <a:bodyPr wrap="square" rtlCol="0">
            <a:spAutoFit/>
          </a:bodyPr>
          <a:lstStyle/>
          <a:p>
            <a:r>
              <a:rPr lang="en-US" sz="2400" dirty="0">
                <a:solidFill>
                  <a:schemeClr val="accent6"/>
                </a:solidFill>
                <a:latin typeface="Times New Roman" charset="0"/>
                <a:ea typeface="Times New Roman" charset="0"/>
                <a:cs typeface="Times New Roman" charset="0"/>
              </a:rPr>
              <a:t>Brecht, </a:t>
            </a:r>
            <a:r>
              <a:rPr lang="en-US" sz="2400" dirty="0" err="1">
                <a:solidFill>
                  <a:schemeClr val="accent6"/>
                </a:solidFill>
                <a:latin typeface="Times New Roman" charset="0"/>
                <a:ea typeface="Times New Roman" charset="0"/>
                <a:cs typeface="Times New Roman" charset="0"/>
              </a:rPr>
              <a:t>Bertolt</a:t>
            </a:r>
            <a:r>
              <a:rPr lang="en-US" sz="2400" dirty="0">
                <a:solidFill>
                  <a:schemeClr val="accent6"/>
                </a:solidFill>
                <a:latin typeface="Times New Roman" charset="0"/>
                <a:ea typeface="Times New Roman" charset="0"/>
                <a:cs typeface="Times New Roman" charset="0"/>
              </a:rPr>
              <a:t>. </a:t>
            </a:r>
            <a:r>
              <a:rPr lang="en-US" sz="2400" i="1" dirty="0" err="1">
                <a:solidFill>
                  <a:schemeClr val="accent6"/>
                </a:solidFill>
                <a:latin typeface="Times New Roman" charset="0"/>
                <a:ea typeface="Times New Roman" charset="0"/>
                <a:cs typeface="Times New Roman" charset="0"/>
              </a:rPr>
              <a:t>Ein</a:t>
            </a:r>
            <a:r>
              <a:rPr lang="en-US" sz="2400" i="1" dirty="0">
                <a:solidFill>
                  <a:schemeClr val="accent6"/>
                </a:solidFill>
                <a:latin typeface="Times New Roman" charset="0"/>
                <a:ea typeface="Times New Roman" charset="0"/>
                <a:cs typeface="Times New Roman" charset="0"/>
              </a:rPr>
              <a:t> </a:t>
            </a:r>
            <a:r>
              <a:rPr lang="en-US" sz="2400" i="1" dirty="0" err="1">
                <a:solidFill>
                  <a:schemeClr val="accent6"/>
                </a:solidFill>
                <a:latin typeface="Times New Roman" charset="0"/>
                <a:ea typeface="Times New Roman" charset="0"/>
                <a:cs typeface="Times New Roman" charset="0"/>
              </a:rPr>
              <a:t>Kinderbuch</a:t>
            </a:r>
            <a:r>
              <a:rPr lang="en-US" sz="2400" i="1" dirty="0">
                <a:solidFill>
                  <a:schemeClr val="accent6"/>
                </a:solidFill>
                <a:latin typeface="Times New Roman" charset="0"/>
                <a:ea typeface="Times New Roman" charset="0"/>
                <a:cs typeface="Times New Roman" charset="0"/>
              </a:rPr>
              <a:t>. </a:t>
            </a:r>
            <a:r>
              <a:rPr lang="en-US" sz="2400" dirty="0">
                <a:solidFill>
                  <a:schemeClr val="accent6"/>
                </a:solidFill>
                <a:latin typeface="Times New Roman" charset="0"/>
                <a:ea typeface="Times New Roman" charset="0"/>
                <a:cs typeface="Times New Roman" charset="0"/>
              </a:rPr>
              <a:t>Der </a:t>
            </a:r>
            <a:r>
              <a:rPr lang="en-US" sz="2400" dirty="0" err="1">
                <a:solidFill>
                  <a:schemeClr val="accent6"/>
                </a:solidFill>
                <a:latin typeface="Times New Roman" charset="0"/>
                <a:ea typeface="Times New Roman" charset="0"/>
                <a:cs typeface="Times New Roman" charset="0"/>
              </a:rPr>
              <a:t>Kinderbuchverlag</a:t>
            </a:r>
            <a:r>
              <a:rPr lang="en-US" sz="2400" dirty="0">
                <a:solidFill>
                  <a:schemeClr val="accent6"/>
                </a:solidFill>
                <a:latin typeface="Times New Roman" charset="0"/>
                <a:ea typeface="Times New Roman" charset="0"/>
                <a:cs typeface="Times New Roman" charset="0"/>
              </a:rPr>
              <a:t> Berlin, 1965.</a:t>
            </a:r>
          </a:p>
          <a:p>
            <a:pPr marL="1333500" indent="-1790700"/>
            <a:r>
              <a:rPr lang="en-US" sz="2400" i="1" dirty="0" err="1" smtClean="0">
                <a:solidFill>
                  <a:schemeClr val="accent6"/>
                </a:solidFill>
                <a:latin typeface="Times New Roman" charset="0"/>
                <a:ea typeface="Times New Roman" charset="0"/>
                <a:cs typeface="Times New Roman" charset="0"/>
              </a:rPr>
              <a:t>Egon</a:t>
            </a:r>
            <a:r>
              <a:rPr lang="en-US" sz="2400" i="1" dirty="0" smtClean="0">
                <a:solidFill>
                  <a:schemeClr val="accent6"/>
                </a:solidFill>
                <a:latin typeface="Times New Roman" charset="0"/>
                <a:ea typeface="Times New Roman" charset="0"/>
                <a:cs typeface="Times New Roman" charset="0"/>
              </a:rPr>
              <a:t> </a:t>
            </a:r>
            <a:r>
              <a:rPr lang="en-US" sz="2400" i="1" dirty="0">
                <a:solidFill>
                  <a:schemeClr val="accent6"/>
                </a:solidFill>
                <a:latin typeface="Times New Roman" charset="0"/>
                <a:ea typeface="Times New Roman" charset="0"/>
                <a:cs typeface="Times New Roman" charset="0"/>
              </a:rPr>
              <a:t>und das </a:t>
            </a:r>
            <a:r>
              <a:rPr lang="en-US" sz="2400" i="1" dirty="0" err="1">
                <a:solidFill>
                  <a:schemeClr val="accent6"/>
                </a:solidFill>
                <a:latin typeface="Times New Roman" charset="0"/>
                <a:ea typeface="Times New Roman" charset="0"/>
                <a:cs typeface="Times New Roman" charset="0"/>
              </a:rPr>
              <a:t>achte</a:t>
            </a:r>
            <a:r>
              <a:rPr lang="en-US" sz="2400" i="1" dirty="0">
                <a:solidFill>
                  <a:schemeClr val="accent6"/>
                </a:solidFill>
                <a:latin typeface="Times New Roman" charset="0"/>
                <a:ea typeface="Times New Roman" charset="0"/>
                <a:cs typeface="Times New Roman" charset="0"/>
              </a:rPr>
              <a:t> </a:t>
            </a:r>
            <a:r>
              <a:rPr lang="en-US" sz="2400" i="1" dirty="0" err="1">
                <a:solidFill>
                  <a:schemeClr val="accent6"/>
                </a:solidFill>
                <a:latin typeface="Times New Roman" charset="0"/>
                <a:ea typeface="Times New Roman" charset="0"/>
                <a:cs typeface="Times New Roman" charset="0"/>
              </a:rPr>
              <a:t>Weltwunder</a:t>
            </a:r>
            <a:r>
              <a:rPr lang="en-US" sz="2400" i="1" dirty="0">
                <a:solidFill>
                  <a:schemeClr val="accent6"/>
                </a:solidFill>
                <a:latin typeface="Times New Roman" charset="0"/>
                <a:ea typeface="Times New Roman" charset="0"/>
                <a:cs typeface="Times New Roman" charset="0"/>
              </a:rPr>
              <a:t>. </a:t>
            </a:r>
            <a:r>
              <a:rPr lang="en-US" sz="2400" dirty="0">
                <a:solidFill>
                  <a:schemeClr val="accent6"/>
                </a:solidFill>
                <a:latin typeface="Times New Roman" charset="0"/>
                <a:ea typeface="Times New Roman" charset="0"/>
                <a:cs typeface="Times New Roman" charset="0"/>
              </a:rPr>
              <a:t>Directed by Christian Steinke, performances </a:t>
            </a:r>
            <a:r>
              <a:rPr lang="en-US" sz="2400" dirty="0" smtClean="0">
                <a:solidFill>
                  <a:schemeClr val="accent6"/>
                </a:solidFill>
                <a:latin typeface="Times New Roman" charset="0"/>
                <a:ea typeface="Times New Roman" charset="0"/>
                <a:cs typeface="Times New Roman" charset="0"/>
              </a:rPr>
              <a:t>by      Gunter </a:t>
            </a:r>
            <a:r>
              <a:rPr lang="en-US" sz="2400" dirty="0" err="1">
                <a:solidFill>
                  <a:schemeClr val="accent6"/>
                </a:solidFill>
                <a:latin typeface="Times New Roman" charset="0"/>
                <a:ea typeface="Times New Roman" charset="0"/>
                <a:cs typeface="Times New Roman" charset="0"/>
              </a:rPr>
              <a:t>Schoß</a:t>
            </a:r>
            <a:r>
              <a:rPr lang="en-US" sz="2400" dirty="0">
                <a:solidFill>
                  <a:schemeClr val="accent6"/>
                </a:solidFill>
                <a:latin typeface="Times New Roman" charset="0"/>
                <a:ea typeface="Times New Roman" charset="0"/>
                <a:cs typeface="Times New Roman" charset="0"/>
              </a:rPr>
              <a:t> and </a:t>
            </a:r>
            <a:r>
              <a:rPr lang="en-US" sz="2400" dirty="0" err="1">
                <a:solidFill>
                  <a:schemeClr val="accent6"/>
                </a:solidFill>
                <a:latin typeface="Times New Roman" charset="0"/>
                <a:ea typeface="Times New Roman" charset="0"/>
                <a:cs typeface="Times New Roman" charset="0"/>
              </a:rPr>
              <a:t>Traudl</a:t>
            </a:r>
            <a:r>
              <a:rPr lang="en-US" sz="2400"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Kulikowsky</a:t>
            </a:r>
            <a:r>
              <a:rPr lang="en-US" sz="2400" dirty="0">
                <a:solidFill>
                  <a:schemeClr val="accent6"/>
                </a:solidFill>
                <a:latin typeface="Times New Roman" charset="0"/>
                <a:ea typeface="Times New Roman" charset="0"/>
                <a:cs typeface="Times New Roman" charset="0"/>
              </a:rPr>
              <a:t>, Heinz Behrens, 1964.</a:t>
            </a:r>
          </a:p>
          <a:p>
            <a:r>
              <a:rPr lang="en-US" sz="2400" dirty="0">
                <a:solidFill>
                  <a:schemeClr val="accent6"/>
                </a:solidFill>
                <a:latin typeface="Times New Roman" charset="0"/>
                <a:ea typeface="Times New Roman" charset="0"/>
                <a:cs typeface="Times New Roman" charset="0"/>
              </a:rPr>
              <a:t>Hacks, Peter. </a:t>
            </a:r>
            <a:r>
              <a:rPr lang="en-US" sz="2400" i="1" dirty="0">
                <a:solidFill>
                  <a:schemeClr val="accent6"/>
                </a:solidFill>
                <a:latin typeface="Times New Roman" charset="0"/>
                <a:ea typeface="Times New Roman" charset="0"/>
                <a:cs typeface="Times New Roman" charset="0"/>
              </a:rPr>
              <a:t>Meta </a:t>
            </a:r>
            <a:r>
              <a:rPr lang="en-US" sz="2400" i="1" dirty="0" err="1">
                <a:solidFill>
                  <a:schemeClr val="accent6"/>
                </a:solidFill>
                <a:latin typeface="Times New Roman" charset="0"/>
                <a:ea typeface="Times New Roman" charset="0"/>
                <a:cs typeface="Times New Roman" charset="0"/>
              </a:rPr>
              <a:t>Morfoss</a:t>
            </a:r>
            <a:r>
              <a:rPr lang="en-US" sz="2400" i="1"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Gertraud</a:t>
            </a:r>
            <a:r>
              <a:rPr lang="en-US" sz="2400"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Middelhauve</a:t>
            </a:r>
            <a:r>
              <a:rPr lang="en-US" sz="2400"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Verlag</a:t>
            </a:r>
            <a:r>
              <a:rPr lang="en-US" sz="2400" dirty="0">
                <a:solidFill>
                  <a:schemeClr val="accent6"/>
                </a:solidFill>
                <a:latin typeface="Times New Roman" charset="0"/>
                <a:ea typeface="Times New Roman" charset="0"/>
                <a:cs typeface="Times New Roman" charset="0"/>
              </a:rPr>
              <a:t> Köln, 1975.</a:t>
            </a:r>
          </a:p>
          <a:p>
            <a:pPr marL="1333500" indent="-1333500"/>
            <a:r>
              <a:rPr lang="en-US" sz="2400" i="1" dirty="0" err="1">
                <a:solidFill>
                  <a:schemeClr val="accent6"/>
                </a:solidFill>
                <a:latin typeface="Times New Roman" charset="0"/>
                <a:ea typeface="Times New Roman" charset="0"/>
                <a:cs typeface="Times New Roman" charset="0"/>
              </a:rPr>
              <a:t>Heute</a:t>
            </a:r>
            <a:r>
              <a:rPr lang="en-US" sz="2400" i="1" dirty="0">
                <a:solidFill>
                  <a:schemeClr val="accent6"/>
                </a:solidFill>
                <a:latin typeface="Times New Roman" charset="0"/>
                <a:ea typeface="Times New Roman" charset="0"/>
                <a:cs typeface="Times New Roman" charset="0"/>
              </a:rPr>
              <a:t> </a:t>
            </a:r>
            <a:r>
              <a:rPr lang="en-US" sz="2400" i="1" dirty="0" err="1">
                <a:solidFill>
                  <a:schemeClr val="accent6"/>
                </a:solidFill>
                <a:latin typeface="Times New Roman" charset="0"/>
                <a:ea typeface="Times New Roman" charset="0"/>
                <a:cs typeface="Times New Roman" charset="0"/>
              </a:rPr>
              <a:t>im</a:t>
            </a:r>
            <a:r>
              <a:rPr lang="en-US" sz="2400" i="1" dirty="0">
                <a:solidFill>
                  <a:schemeClr val="accent6"/>
                </a:solidFill>
                <a:latin typeface="Times New Roman" charset="0"/>
                <a:ea typeface="Times New Roman" charset="0"/>
                <a:cs typeface="Times New Roman" charset="0"/>
              </a:rPr>
              <a:t> </a:t>
            </a:r>
            <a:r>
              <a:rPr lang="en-US" sz="2400" i="1" dirty="0" err="1">
                <a:solidFill>
                  <a:schemeClr val="accent6"/>
                </a:solidFill>
                <a:latin typeface="Times New Roman" charset="0"/>
                <a:ea typeface="Times New Roman" charset="0"/>
                <a:cs typeface="Times New Roman" charset="0"/>
              </a:rPr>
              <a:t>Osten</a:t>
            </a:r>
            <a:r>
              <a:rPr lang="en-US" sz="2400" i="1"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Mitteldeutscher</a:t>
            </a:r>
            <a:r>
              <a:rPr lang="en-US" sz="2400"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Rundfunk</a:t>
            </a:r>
            <a:r>
              <a:rPr lang="en-US" sz="2400" dirty="0">
                <a:solidFill>
                  <a:schemeClr val="accent6"/>
                </a:solidFill>
                <a:latin typeface="Times New Roman" charset="0"/>
                <a:ea typeface="Times New Roman" charset="0"/>
                <a:cs typeface="Times New Roman" charset="0"/>
              </a:rPr>
              <a:t>, 21 June 2010, </a:t>
            </a:r>
            <a:r>
              <a:rPr lang="en-US" sz="2400" dirty="0" smtClean="0">
                <a:solidFill>
                  <a:schemeClr val="accent6"/>
                </a:solidFill>
                <a:latin typeface="Times New Roman" charset="0"/>
                <a:ea typeface="Times New Roman" charset="0"/>
                <a:cs typeface="Times New Roman" charset="0"/>
              </a:rPr>
              <a:t>   </a:t>
            </a:r>
            <a:r>
              <a:rPr lang="en-US" sz="2400" u="sng" dirty="0" smtClean="0">
                <a:solidFill>
                  <a:schemeClr val="accent6"/>
                </a:solidFill>
                <a:latin typeface="Times New Roman" charset="0"/>
                <a:ea typeface="Times New Roman" charset="0"/>
                <a:cs typeface="Times New Roman" charset="0"/>
                <a:hlinkClick r:id="rId6"/>
              </a:rPr>
              <a:t>www.mdr.de/damals/archiv/artikel94380.html</a:t>
            </a:r>
            <a:r>
              <a:rPr lang="en-US" sz="2400" dirty="0">
                <a:solidFill>
                  <a:schemeClr val="accent6"/>
                </a:solidFill>
                <a:latin typeface="Times New Roman" charset="0"/>
                <a:ea typeface="Times New Roman" charset="0"/>
                <a:cs typeface="Times New Roman" charset="0"/>
              </a:rPr>
              <a:t>. Accessed 12 Feb. 2017.</a:t>
            </a:r>
          </a:p>
          <a:p>
            <a:pPr marL="1333500" indent="-1333500"/>
            <a:r>
              <a:rPr lang="en-US" sz="2400" dirty="0" err="1">
                <a:solidFill>
                  <a:schemeClr val="accent6"/>
                </a:solidFill>
                <a:latin typeface="Times New Roman" charset="0"/>
                <a:ea typeface="Times New Roman" charset="0"/>
                <a:cs typeface="Times New Roman" charset="0"/>
              </a:rPr>
              <a:t>Klengel</a:t>
            </a:r>
            <a:r>
              <a:rPr lang="en-US" sz="2400" dirty="0">
                <a:solidFill>
                  <a:schemeClr val="accent6"/>
                </a:solidFill>
                <a:latin typeface="Times New Roman" charset="0"/>
                <a:ea typeface="Times New Roman" charset="0"/>
                <a:cs typeface="Times New Roman" charset="0"/>
              </a:rPr>
              <a:t>, Susanne. </a:t>
            </a:r>
            <a:r>
              <a:rPr lang="en-US" sz="2400" i="1" dirty="0">
                <a:solidFill>
                  <a:schemeClr val="accent6"/>
                </a:solidFill>
                <a:latin typeface="Times New Roman" charset="0"/>
                <a:ea typeface="Times New Roman" charset="0"/>
                <a:cs typeface="Times New Roman" charset="0"/>
              </a:rPr>
              <a:t>The Near Distance – “Cultural Otherness” in the Two Germanys</a:t>
            </a:r>
            <a:r>
              <a:rPr lang="en-US" sz="2400" dirty="0">
                <a:solidFill>
                  <a:schemeClr val="accent6"/>
                </a:solidFill>
                <a:latin typeface="Times New Roman" charset="0"/>
                <a:ea typeface="Times New Roman" charset="0"/>
                <a:cs typeface="Times New Roman" charset="0"/>
              </a:rPr>
              <a:t>. Trustees of Boston University, March 1993, </a:t>
            </a:r>
            <a:r>
              <a:rPr lang="en-US" sz="2400" u="sng" dirty="0">
                <a:solidFill>
                  <a:schemeClr val="accent6"/>
                </a:solidFill>
                <a:latin typeface="Times New Roman" charset="0"/>
                <a:ea typeface="Times New Roman" charset="0"/>
                <a:cs typeface="Times New Roman" charset="0"/>
                <a:hlinkClick r:id="rId7"/>
              </a:rPr>
              <a:t>www.bu.edu/prc/DDR/klengel.htm</a:t>
            </a:r>
            <a:r>
              <a:rPr lang="en-US" sz="2400" dirty="0">
                <a:solidFill>
                  <a:schemeClr val="accent6"/>
                </a:solidFill>
                <a:latin typeface="Times New Roman" charset="0"/>
                <a:ea typeface="Times New Roman" charset="0"/>
                <a:cs typeface="Times New Roman" charset="0"/>
              </a:rPr>
              <a:t>. Accessed 12 Feb. 2017. </a:t>
            </a:r>
            <a:endParaRPr lang="en-US" sz="2400" dirty="0" smtClean="0">
              <a:solidFill>
                <a:schemeClr val="accent6"/>
              </a:solidFill>
              <a:latin typeface="Times New Roman" charset="0"/>
              <a:ea typeface="Times New Roman" charset="0"/>
              <a:cs typeface="Times New Roman" charset="0"/>
            </a:endParaRPr>
          </a:p>
          <a:p>
            <a:pPr marL="1397000" indent="-1397000"/>
            <a:r>
              <a:rPr lang="en-US" sz="2400" dirty="0" err="1">
                <a:solidFill>
                  <a:schemeClr val="accent6"/>
                </a:solidFill>
                <a:latin typeface="Times New Roman" charset="0"/>
                <a:ea typeface="Times New Roman" charset="0"/>
                <a:cs typeface="Times New Roman" charset="0"/>
              </a:rPr>
              <a:t>Strobel</a:t>
            </a:r>
            <a:r>
              <a:rPr lang="en-US" sz="2400" dirty="0">
                <a:solidFill>
                  <a:schemeClr val="accent6"/>
                </a:solidFill>
                <a:latin typeface="Times New Roman" charset="0"/>
                <a:ea typeface="Times New Roman" charset="0"/>
                <a:cs typeface="Times New Roman" charset="0"/>
              </a:rPr>
              <a:t>, Heidi. “Unser </a:t>
            </a:r>
            <a:r>
              <a:rPr lang="en-US" sz="2400" dirty="0" err="1">
                <a:solidFill>
                  <a:schemeClr val="accent6"/>
                </a:solidFill>
                <a:latin typeface="Times New Roman" charset="0"/>
                <a:ea typeface="Times New Roman" charset="0"/>
                <a:cs typeface="Times New Roman" charset="0"/>
              </a:rPr>
              <a:t>Ferkel</a:t>
            </a:r>
            <a:r>
              <a:rPr lang="en-US" sz="2400" dirty="0">
                <a:solidFill>
                  <a:schemeClr val="accent6"/>
                </a:solidFill>
                <a:latin typeface="Times New Roman" charset="0"/>
                <a:ea typeface="Times New Roman" charset="0"/>
                <a:cs typeface="Times New Roman" charset="0"/>
              </a:rPr>
              <a:t> Eduard-</a:t>
            </a:r>
            <a:r>
              <a:rPr lang="en-US" sz="2400" dirty="0" err="1">
                <a:solidFill>
                  <a:schemeClr val="accent6"/>
                </a:solidFill>
                <a:latin typeface="Times New Roman" charset="0"/>
                <a:ea typeface="Times New Roman" charset="0"/>
                <a:cs typeface="Times New Roman" charset="0"/>
              </a:rPr>
              <a:t>glücklich</a:t>
            </a:r>
            <a:r>
              <a:rPr lang="en-US" sz="2400" dirty="0">
                <a:solidFill>
                  <a:schemeClr val="accent6"/>
                </a:solidFill>
                <a:latin typeface="Times New Roman" charset="0"/>
                <a:ea typeface="Times New Roman" charset="0"/>
                <a:cs typeface="Times New Roman" charset="0"/>
              </a:rPr>
              <a:t> in der LPG.” </a:t>
            </a:r>
            <a:r>
              <a:rPr lang="en-US" sz="2400" i="1" dirty="0" err="1">
                <a:solidFill>
                  <a:schemeClr val="accent6"/>
                </a:solidFill>
                <a:latin typeface="Times New Roman" charset="0"/>
                <a:ea typeface="Times New Roman" charset="0"/>
                <a:cs typeface="Times New Roman" charset="0"/>
              </a:rPr>
              <a:t>Zeit</a:t>
            </a:r>
            <a:r>
              <a:rPr lang="en-US" sz="2400" i="1" dirty="0">
                <a:solidFill>
                  <a:schemeClr val="accent6"/>
                </a:solidFill>
                <a:latin typeface="Times New Roman" charset="0"/>
                <a:ea typeface="Times New Roman" charset="0"/>
                <a:cs typeface="Times New Roman" charset="0"/>
              </a:rPr>
              <a:t> Online, </a:t>
            </a:r>
            <a:r>
              <a:rPr lang="en-US" sz="2400" dirty="0">
                <a:solidFill>
                  <a:schemeClr val="accent6"/>
                </a:solidFill>
                <a:latin typeface="Times New Roman" charset="0"/>
                <a:ea typeface="Times New Roman" charset="0"/>
                <a:cs typeface="Times New Roman" charset="0"/>
              </a:rPr>
              <a:t>21 April 2005, </a:t>
            </a:r>
            <a:r>
              <a:rPr lang="en-US" sz="2400" u="sng" dirty="0">
                <a:solidFill>
                  <a:schemeClr val="accent6"/>
                </a:solidFill>
                <a:latin typeface="Times New Roman" charset="0"/>
                <a:ea typeface="Times New Roman" charset="0"/>
                <a:cs typeface="Times New Roman" charset="0"/>
                <a:hlinkClick r:id="rId8"/>
              </a:rPr>
              <a:t>www.zeit.de/2005/17/KL-DDR-Jugendliteratur</a:t>
            </a:r>
            <a:r>
              <a:rPr lang="en-US" sz="2400" dirty="0">
                <a:solidFill>
                  <a:schemeClr val="accent6"/>
                </a:solidFill>
                <a:latin typeface="Times New Roman" charset="0"/>
                <a:ea typeface="Times New Roman" charset="0"/>
                <a:cs typeface="Times New Roman" charset="0"/>
              </a:rPr>
              <a:t>. Accessed 12 Feb. 2017.</a:t>
            </a:r>
          </a:p>
          <a:p>
            <a:pPr marL="1270000" indent="-1270000"/>
            <a:r>
              <a:rPr lang="en-US" sz="2400" i="1" dirty="0" err="1" smtClean="0">
                <a:solidFill>
                  <a:schemeClr val="accent6"/>
                </a:solidFill>
                <a:latin typeface="Times New Roman" charset="0"/>
                <a:ea typeface="Times New Roman" charset="0"/>
                <a:cs typeface="Times New Roman" charset="0"/>
              </a:rPr>
              <a:t>Timur</a:t>
            </a:r>
            <a:r>
              <a:rPr lang="en-US" sz="2400" i="1" dirty="0" smtClean="0">
                <a:solidFill>
                  <a:schemeClr val="accent6"/>
                </a:solidFill>
                <a:latin typeface="Times New Roman" charset="0"/>
                <a:ea typeface="Times New Roman" charset="0"/>
                <a:cs typeface="Times New Roman" charset="0"/>
              </a:rPr>
              <a:t> </a:t>
            </a:r>
            <a:r>
              <a:rPr lang="en-US" sz="2400" i="1" dirty="0">
                <a:solidFill>
                  <a:schemeClr val="accent6"/>
                </a:solidFill>
                <a:latin typeface="Times New Roman" charset="0"/>
                <a:ea typeface="Times New Roman" charset="0"/>
                <a:cs typeface="Times New Roman" charset="0"/>
              </a:rPr>
              <a:t>und </a:t>
            </a:r>
            <a:r>
              <a:rPr lang="en-US" sz="2400" i="1" dirty="0" err="1">
                <a:solidFill>
                  <a:schemeClr val="accent6"/>
                </a:solidFill>
                <a:latin typeface="Times New Roman" charset="0"/>
                <a:ea typeface="Times New Roman" charset="0"/>
                <a:cs typeface="Times New Roman" charset="0"/>
              </a:rPr>
              <a:t>sein</a:t>
            </a:r>
            <a:r>
              <a:rPr lang="en-US" sz="2400" i="1" dirty="0">
                <a:solidFill>
                  <a:schemeClr val="accent6"/>
                </a:solidFill>
                <a:latin typeface="Times New Roman" charset="0"/>
                <a:ea typeface="Times New Roman" charset="0"/>
                <a:cs typeface="Times New Roman" charset="0"/>
              </a:rPr>
              <a:t> </a:t>
            </a:r>
            <a:r>
              <a:rPr lang="en-US" sz="2400" i="1" dirty="0" err="1">
                <a:solidFill>
                  <a:schemeClr val="accent6"/>
                </a:solidFill>
                <a:latin typeface="Times New Roman" charset="0"/>
                <a:ea typeface="Times New Roman" charset="0"/>
                <a:cs typeface="Times New Roman" charset="0"/>
              </a:rPr>
              <a:t>Trupp</a:t>
            </a:r>
            <a:r>
              <a:rPr lang="en-US" sz="2400" i="1" dirty="0">
                <a:solidFill>
                  <a:schemeClr val="accent6"/>
                </a:solidFill>
                <a:latin typeface="Times New Roman" charset="0"/>
                <a:ea typeface="Times New Roman" charset="0"/>
                <a:cs typeface="Times New Roman" charset="0"/>
              </a:rPr>
              <a:t>. </a:t>
            </a:r>
            <a:r>
              <a:rPr lang="en-US" sz="2400" dirty="0">
                <a:solidFill>
                  <a:schemeClr val="accent6"/>
                </a:solidFill>
                <a:latin typeface="Times New Roman" charset="0"/>
                <a:ea typeface="Times New Roman" charset="0"/>
                <a:cs typeface="Times New Roman" charset="0"/>
              </a:rPr>
              <a:t>Directed by </a:t>
            </a:r>
            <a:r>
              <a:rPr lang="en-US" sz="2400" dirty="0" err="1">
                <a:solidFill>
                  <a:schemeClr val="accent6"/>
                </a:solidFill>
                <a:latin typeface="Times New Roman" charset="0"/>
                <a:ea typeface="Times New Roman" charset="0"/>
                <a:cs typeface="Times New Roman" charset="0"/>
              </a:rPr>
              <a:t>Aleksandr</a:t>
            </a:r>
            <a:r>
              <a:rPr lang="en-US" sz="2400"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Razumnyj</a:t>
            </a:r>
            <a:r>
              <a:rPr lang="en-US" sz="2400" dirty="0">
                <a:solidFill>
                  <a:schemeClr val="accent6"/>
                </a:solidFill>
                <a:latin typeface="Times New Roman" charset="0"/>
                <a:ea typeface="Times New Roman" charset="0"/>
                <a:cs typeface="Times New Roman" charset="0"/>
              </a:rPr>
              <a:t>, performances by </a:t>
            </a:r>
            <a:r>
              <a:rPr lang="en-US" sz="2400" dirty="0" err="1">
                <a:solidFill>
                  <a:schemeClr val="accent6"/>
                </a:solidFill>
                <a:latin typeface="Times New Roman" charset="0"/>
                <a:ea typeface="Times New Roman" charset="0"/>
                <a:cs typeface="Times New Roman" charset="0"/>
              </a:rPr>
              <a:t>Liviy</a:t>
            </a:r>
            <a:r>
              <a:rPr lang="en-US" sz="2400"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Shchipachyov</a:t>
            </a:r>
            <a:r>
              <a:rPr lang="en-US" sz="2400"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Pyotr</a:t>
            </a:r>
            <a:r>
              <a:rPr lang="en-US" sz="2400" dirty="0">
                <a:solidFill>
                  <a:schemeClr val="accent6"/>
                </a:solidFill>
                <a:latin typeface="Times New Roman" charset="0"/>
                <a:ea typeface="Times New Roman" charset="0"/>
                <a:cs typeface="Times New Roman" charset="0"/>
              </a:rPr>
              <a:t> </a:t>
            </a:r>
            <a:r>
              <a:rPr lang="en-US" sz="2400" dirty="0" err="1">
                <a:solidFill>
                  <a:schemeClr val="accent6"/>
                </a:solidFill>
                <a:latin typeface="Times New Roman" charset="0"/>
                <a:ea typeface="Times New Roman" charset="0"/>
                <a:cs typeface="Times New Roman" charset="0"/>
              </a:rPr>
              <a:t>Savin</a:t>
            </a:r>
            <a:r>
              <a:rPr lang="en-US" sz="2400" dirty="0">
                <a:solidFill>
                  <a:schemeClr val="accent6"/>
                </a:solidFill>
                <a:latin typeface="Times New Roman" charset="0"/>
                <a:ea typeface="Times New Roman" charset="0"/>
                <a:cs typeface="Times New Roman" charset="0"/>
              </a:rPr>
              <a:t>, Lev </a:t>
            </a:r>
            <a:r>
              <a:rPr lang="en-US" sz="2400" dirty="0" err="1">
                <a:solidFill>
                  <a:schemeClr val="accent6"/>
                </a:solidFill>
                <a:latin typeface="Times New Roman" charset="0"/>
                <a:ea typeface="Times New Roman" charset="0"/>
                <a:cs typeface="Times New Roman" charset="0"/>
              </a:rPr>
              <a:t>Potyomkin</a:t>
            </a:r>
            <a:r>
              <a:rPr lang="en-US" sz="2400" dirty="0">
                <a:solidFill>
                  <a:schemeClr val="accent6"/>
                </a:solidFill>
                <a:latin typeface="Times New Roman" charset="0"/>
                <a:ea typeface="Times New Roman" charset="0"/>
                <a:cs typeface="Times New Roman" charset="0"/>
              </a:rPr>
              <a:t>, 1940.</a:t>
            </a:r>
          </a:p>
          <a:p>
            <a:pPr marL="1333500" indent="-1333500"/>
            <a:r>
              <a:rPr lang="en-US" sz="2400" dirty="0" err="1">
                <a:solidFill>
                  <a:schemeClr val="accent6"/>
                </a:solidFill>
                <a:latin typeface="Times New Roman" charset="0"/>
                <a:ea typeface="Times New Roman" charset="0"/>
                <a:cs typeface="Times New Roman" charset="0"/>
              </a:rPr>
              <a:t>Zipes</a:t>
            </a:r>
            <a:r>
              <a:rPr lang="en-US" sz="2400" dirty="0">
                <a:solidFill>
                  <a:schemeClr val="accent6"/>
                </a:solidFill>
                <a:latin typeface="Times New Roman" charset="0"/>
                <a:ea typeface="Times New Roman" charset="0"/>
                <a:cs typeface="Times New Roman" charset="0"/>
              </a:rPr>
              <a:t>, Jack. “Children’s Literature in West and East Germany.” </a:t>
            </a:r>
            <a:r>
              <a:rPr lang="en-US" sz="2400" i="1" dirty="0">
                <a:solidFill>
                  <a:schemeClr val="accent6"/>
                </a:solidFill>
                <a:latin typeface="Times New Roman" charset="0"/>
                <a:ea typeface="Times New Roman" charset="0"/>
                <a:cs typeface="Times New Roman" charset="0"/>
              </a:rPr>
              <a:t>Project Muse, </a:t>
            </a:r>
            <a:r>
              <a:rPr lang="en-US" sz="2400" dirty="0">
                <a:solidFill>
                  <a:schemeClr val="accent6"/>
                </a:solidFill>
                <a:latin typeface="Times New Roman" charset="0"/>
                <a:ea typeface="Times New Roman" charset="0"/>
                <a:cs typeface="Times New Roman" charset="0"/>
              </a:rPr>
              <a:t>vol. 10, 1986, </a:t>
            </a:r>
            <a:r>
              <a:rPr lang="en-US" sz="2400" dirty="0" smtClean="0">
                <a:solidFill>
                  <a:schemeClr val="accent6"/>
                </a:solidFill>
                <a:latin typeface="Times New Roman" charset="0"/>
                <a:ea typeface="Times New Roman" charset="0"/>
                <a:cs typeface="Times New Roman" charset="0"/>
                <a:hlinkClick r:id="rId9"/>
              </a:rPr>
              <a:t>www.doi.org/10.1353/uni.0.0197</a:t>
            </a:r>
            <a:r>
              <a:rPr lang="en-US" sz="2400" dirty="0" smtClean="0">
                <a:solidFill>
                  <a:schemeClr val="accent6"/>
                </a:solidFill>
                <a:latin typeface="Times New Roman" charset="0"/>
                <a:ea typeface="Times New Roman" charset="0"/>
                <a:cs typeface="Times New Roman" charset="0"/>
              </a:rPr>
              <a:t>. </a:t>
            </a:r>
            <a:endParaRPr lang="en-US" sz="2400" dirty="0">
              <a:solidFill>
                <a:schemeClr val="accent6"/>
              </a:solidFill>
              <a:latin typeface="Times New Roman" charset="0"/>
              <a:ea typeface="Times New Roman" charset="0"/>
              <a:cs typeface="Times New Roman" charset="0"/>
            </a:endParaRPr>
          </a:p>
          <a:p>
            <a:r>
              <a:rPr lang="en-US" sz="2400" dirty="0">
                <a:solidFill>
                  <a:schemeClr val="accent6"/>
                </a:solidFill>
                <a:latin typeface="Times New Roman" charset="0"/>
                <a:ea typeface="Times New Roman" charset="0"/>
                <a:cs typeface="Times New Roman" charset="0"/>
              </a:rPr>
              <a:t> </a:t>
            </a:r>
          </a:p>
          <a:p>
            <a:r>
              <a:rPr lang="en-US" sz="2400" dirty="0">
                <a:solidFill>
                  <a:schemeClr val="accent6"/>
                </a:solidFill>
                <a:latin typeface="Times New Roman" charset="0"/>
                <a:ea typeface="Times New Roman" charset="0"/>
                <a:cs typeface="Times New Roman" charset="0"/>
              </a:rPr>
              <a:t> </a:t>
            </a:r>
          </a:p>
          <a:p>
            <a:r>
              <a:rPr lang="en-US" sz="2400" dirty="0">
                <a:solidFill>
                  <a:schemeClr val="accent6"/>
                </a:solidFill>
                <a:latin typeface="Times New Roman" charset="0"/>
                <a:ea typeface="Times New Roman" charset="0"/>
                <a:cs typeface="Times New Roman" charset="0"/>
              </a:rPr>
              <a:t> </a:t>
            </a:r>
          </a:p>
          <a:p>
            <a:endParaRPr lang="en-US" sz="2400" dirty="0" smtClean="0">
              <a:solidFill>
                <a:schemeClr val="accent6"/>
              </a:solidFill>
              <a:latin typeface="Times New Roman" charset="0"/>
              <a:ea typeface="Times New Roman" charset="0"/>
              <a:cs typeface="Times New Roman" charset="0"/>
            </a:endParaRPr>
          </a:p>
        </p:txBody>
      </p:sp>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403300" y="19378712"/>
            <a:ext cx="10058400" cy="5542587"/>
          </a:xfrm>
          <a:prstGeom prst="rect">
            <a:avLst/>
          </a:prstGeom>
        </p:spPr>
      </p:pic>
      <p:sp>
        <p:nvSpPr>
          <p:cNvPr id="8" name="TextBox 7"/>
          <p:cNvSpPr txBox="1"/>
          <p:nvPr/>
        </p:nvSpPr>
        <p:spPr>
          <a:xfrm>
            <a:off x="26853627" y="25227876"/>
            <a:ext cx="4608073" cy="1446550"/>
          </a:xfrm>
          <a:prstGeom prst="rect">
            <a:avLst/>
          </a:prstGeom>
          <a:noFill/>
        </p:spPr>
        <p:txBody>
          <a:bodyPr wrap="square" rtlCol="0">
            <a:spAutoFit/>
          </a:bodyPr>
          <a:lstStyle/>
          <a:p>
            <a:pPr algn="ctr"/>
            <a:r>
              <a:rPr lang="en-US" sz="4400" i="1" dirty="0" err="1" smtClean="0">
                <a:solidFill>
                  <a:schemeClr val="accent6"/>
                </a:solidFill>
                <a:latin typeface="Times New Roman" charset="0"/>
                <a:ea typeface="Times New Roman" charset="0"/>
                <a:cs typeface="Times New Roman" charset="0"/>
              </a:rPr>
              <a:t>Timur</a:t>
            </a:r>
            <a:r>
              <a:rPr lang="en-US" sz="4400" i="1" dirty="0" smtClean="0">
                <a:solidFill>
                  <a:schemeClr val="accent6"/>
                </a:solidFill>
                <a:latin typeface="Times New Roman" charset="0"/>
                <a:ea typeface="Times New Roman" charset="0"/>
                <a:cs typeface="Times New Roman" charset="0"/>
              </a:rPr>
              <a:t> und </a:t>
            </a:r>
            <a:r>
              <a:rPr lang="en-US" sz="4400" i="1" dirty="0" err="1" smtClean="0">
                <a:solidFill>
                  <a:schemeClr val="accent6"/>
                </a:solidFill>
                <a:latin typeface="Times New Roman" charset="0"/>
                <a:ea typeface="Times New Roman" charset="0"/>
                <a:cs typeface="Times New Roman" charset="0"/>
              </a:rPr>
              <a:t>sein</a:t>
            </a:r>
            <a:r>
              <a:rPr lang="en-US" sz="4400" i="1" dirty="0" smtClean="0">
                <a:solidFill>
                  <a:schemeClr val="accent6"/>
                </a:solidFill>
                <a:latin typeface="Times New Roman" charset="0"/>
                <a:ea typeface="Times New Roman" charset="0"/>
                <a:cs typeface="Times New Roman" charset="0"/>
              </a:rPr>
              <a:t> </a:t>
            </a:r>
            <a:r>
              <a:rPr lang="en-US" sz="4400" i="1" dirty="0" err="1" smtClean="0">
                <a:solidFill>
                  <a:schemeClr val="accent6"/>
                </a:solidFill>
                <a:latin typeface="Times New Roman" charset="0"/>
                <a:ea typeface="Times New Roman" charset="0"/>
                <a:cs typeface="Times New Roman" charset="0"/>
              </a:rPr>
              <a:t>Trupp</a:t>
            </a:r>
            <a:endParaRPr lang="en-US" sz="4400" i="1" dirty="0">
              <a:solidFill>
                <a:schemeClr val="accent6"/>
              </a:solidFill>
              <a:latin typeface="Times New Roman" charset="0"/>
              <a:ea typeface="Times New Roman" charset="0"/>
              <a:cs typeface="Times New Roman" charset="0"/>
            </a:endParaRPr>
          </a:p>
        </p:txBody>
      </p:sp>
      <p:pic>
        <p:nvPicPr>
          <p:cNvPr id="9" name="Picture 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179929" y="21875447"/>
            <a:ext cx="10058400" cy="7543800"/>
          </a:xfrm>
          <a:prstGeom prst="rect">
            <a:avLst/>
          </a:prstGeom>
        </p:spPr>
      </p:pic>
    </p:spTree>
    <p:extLst>
      <p:ext uri="{BB962C8B-B14F-4D97-AF65-F5344CB8AC3E}">
        <p14:creationId xmlns:p14="http://schemas.microsoft.com/office/powerpoint/2010/main" val="3670981505"/>
      </p:ext>
    </p:extLst>
  </p:cSld>
  <p:clrMapOvr>
    <a:masterClrMapping/>
  </p:clrMapOvr>
  <p:timing>
    <p:tnLst>
      <p:par>
        <p:cTn id="1" dur="indefinite" restart="never" nodeType="tmRoot"/>
      </p:par>
    </p:tnLst>
  </p:timing>
</p:sld>
</file>

<file path=ppt/theme/theme1.xml><?xml version="1.0" encoding="utf-8"?>
<a:theme xmlns:a="http://schemas.openxmlformats.org/drawingml/2006/main" name="UATheme">
  <a:themeElements>
    <a:clrScheme name="Custom 2">
      <a:dk1>
        <a:srgbClr val="A32638"/>
      </a:dk1>
      <a:lt1>
        <a:sysClr val="window" lastClr="FFFFFF"/>
      </a:lt1>
      <a:dk2>
        <a:srgbClr val="A32638"/>
      </a:dk2>
      <a:lt2>
        <a:srgbClr val="8C7D70"/>
      </a:lt2>
      <a:accent1>
        <a:srgbClr val="7D7061"/>
      </a:accent1>
      <a:accent2>
        <a:srgbClr val="A32638"/>
      </a:accent2>
      <a:accent3>
        <a:srgbClr val="6B5C4F"/>
      </a:accent3>
      <a:accent4>
        <a:srgbClr val="332B3D"/>
      </a:accent4>
      <a:accent5>
        <a:srgbClr val="7D7061"/>
      </a:accent5>
      <a:accent6>
        <a:srgbClr val="000000"/>
      </a:accent6>
      <a:hlink>
        <a:srgbClr val="0000FF"/>
      </a:hlink>
      <a:folHlink>
        <a:srgbClr val="800080"/>
      </a:folHlink>
    </a:clrScheme>
    <a:fontScheme name="Module">
      <a:maj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UATheme.thmx</Template>
  <TotalTime>5725</TotalTime>
  <Words>819</Words>
  <Application>Microsoft Office PowerPoint</Application>
  <PresentationFormat>Custom</PresentationFormat>
  <Paragraphs>49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UATheme</vt:lpstr>
      <vt:lpstr>PowerPoint Presentation</vt:lpstr>
    </vt:vector>
  </TitlesOfParts>
  <Company>University Libraries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Sanford Media Center</dc:creator>
  <cp:lastModifiedBy>Staff_Sutter</cp:lastModifiedBy>
  <cp:revision>153</cp:revision>
  <cp:lastPrinted>2017-02-28T15:37:33Z</cp:lastPrinted>
  <dcterms:created xsi:type="dcterms:W3CDTF">2013-11-01T13:54:30Z</dcterms:created>
  <dcterms:modified xsi:type="dcterms:W3CDTF">2017-04-10T14:23:43Z</dcterms:modified>
</cp:coreProperties>
</file>