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4" r:id="rId1"/>
  </p:sldMasterIdLst>
  <p:notesMasterIdLst>
    <p:notesMasterId r:id="rId20"/>
  </p:notesMasterIdLst>
  <p:sldIdLst>
    <p:sldId id="256" r:id="rId2"/>
    <p:sldId id="257" r:id="rId3"/>
    <p:sldId id="267" r:id="rId4"/>
    <p:sldId id="258" r:id="rId5"/>
    <p:sldId id="259" r:id="rId6"/>
    <p:sldId id="260" r:id="rId7"/>
    <p:sldId id="270" r:id="rId8"/>
    <p:sldId id="261" r:id="rId9"/>
    <p:sldId id="269" r:id="rId10"/>
    <p:sldId id="268" r:id="rId11"/>
    <p:sldId id="262" r:id="rId12"/>
    <p:sldId id="263" r:id="rId13"/>
    <p:sldId id="271" r:id="rId14"/>
    <p:sldId id="272" r:id="rId15"/>
    <p:sldId id="265" r:id="rId16"/>
    <p:sldId id="273" r:id="rId17"/>
    <p:sldId id="274" r:id="rId18"/>
    <p:sldId id="26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648" autoAdjust="0"/>
  </p:normalViewPr>
  <p:slideViewPr>
    <p:cSldViewPr snapToGrid="0" snapToObjects="1">
      <p:cViewPr>
        <p:scale>
          <a:sx n="70" d="100"/>
          <a:sy n="70" d="100"/>
        </p:scale>
        <p:origin x="-12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E2598D-7FA0-E044-86FB-AA2D14C8183D}" type="datetimeFigureOut">
              <a:rPr lang="en-US" smtClean="0"/>
              <a:t>9/24/15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0C45A3-15BA-614C-905B-B64BDC9AD382}" type="slidenum">
              <a:rPr lang="en-US" smtClean="0"/>
              <a:t>‹#›</a:t>
            </a:fld>
            <a:endParaRPr lang="en-US"/>
          </a:p>
        </p:txBody>
      </p:sp>
    </p:spTree>
    <p:extLst>
      <p:ext uri="{BB962C8B-B14F-4D97-AF65-F5344CB8AC3E}">
        <p14:creationId xmlns:p14="http://schemas.microsoft.com/office/powerpoint/2010/main" val="19522995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 2010, a study found that in the United States alone, the average citizen consumes the paper equivalent to almost six 40-foot trees </a:t>
            </a:r>
            <a:r>
              <a:rPr lang="en-US" b="1" i="1" dirty="0" smtClean="0"/>
              <a:t>each</a:t>
            </a:r>
            <a:r>
              <a:rPr lang="en-US" dirty="0" smtClean="0"/>
              <a:t> </a:t>
            </a:r>
            <a:r>
              <a:rPr lang="en-US" b="1" i="1" dirty="0" smtClean="0"/>
              <a:t>year.</a:t>
            </a: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Surprisingly,</a:t>
            </a:r>
            <a:r>
              <a:rPr lang="en-US" baseline="0" dirty="0" smtClean="0"/>
              <a:t> we are not the country with the highest paper consumption per person</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Belgium, Finland, Austria, Germany, Japan, and Sweden all consume more paper than us, with Belgium consuming 1.5 times as much at 8.5 trees per person each year</a:t>
            </a:r>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2</a:t>
            </a:fld>
            <a:endParaRPr lang="en-US"/>
          </a:p>
        </p:txBody>
      </p:sp>
    </p:spTree>
    <p:extLst>
      <p:ext uri="{BB962C8B-B14F-4D97-AF65-F5344CB8AC3E}">
        <p14:creationId xmlns:p14="http://schemas.microsoft.com/office/powerpoint/2010/main" val="2783659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Illinois </a:t>
            </a:r>
            <a:r>
              <a:rPr lang="en-US" dirty="0" smtClean="0"/>
              <a:t>Wesleyan the only</a:t>
            </a:r>
            <a:r>
              <a:rPr lang="en-US" baseline="0" dirty="0" smtClean="0"/>
              <a:t> one of its peer and aspirant schools that does not have a print </a:t>
            </a:r>
            <a:r>
              <a:rPr lang="en-US" baseline="0" smtClean="0"/>
              <a:t>management solution.</a:t>
            </a:r>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13</a:t>
            </a:fld>
            <a:endParaRPr lang="en-US"/>
          </a:p>
        </p:txBody>
      </p:sp>
    </p:spTree>
    <p:extLst>
      <p:ext uri="{BB962C8B-B14F-4D97-AF65-F5344CB8AC3E}">
        <p14:creationId xmlns:p14="http://schemas.microsoft.com/office/powerpoint/2010/main" val="3032735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14</a:t>
            </a:fld>
            <a:endParaRPr lang="en-US"/>
          </a:p>
        </p:txBody>
      </p:sp>
    </p:spTree>
    <p:extLst>
      <p:ext uri="{BB962C8B-B14F-4D97-AF65-F5344CB8AC3E}">
        <p14:creationId xmlns:p14="http://schemas.microsoft.com/office/powerpoint/2010/main" val="935664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15</a:t>
            </a:fld>
            <a:endParaRPr lang="en-US"/>
          </a:p>
        </p:txBody>
      </p:sp>
    </p:spTree>
    <p:extLst>
      <p:ext uri="{BB962C8B-B14F-4D97-AF65-F5344CB8AC3E}">
        <p14:creationId xmlns:p14="http://schemas.microsoft.com/office/powerpoint/2010/main" val="1555690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Of all the logging done worldwide, 40 percent of wood harvested is used in the production of paper .</a:t>
            </a:r>
            <a:r>
              <a:rPr lang="en-US" sz="1200" kern="1200" baseline="0" dirty="0" smtClean="0">
                <a:solidFill>
                  <a:schemeClr val="tx1"/>
                </a:solidFill>
                <a:effectLst/>
                <a:latin typeface="+mn-lt"/>
                <a:ea typeface="+mn-ea"/>
                <a:cs typeface="+mn-cs"/>
              </a:rPr>
              <a:t> This extremely large number of forests being used for the creation of new paper is unsustainable. </a:t>
            </a:r>
            <a:br>
              <a:rPr lang="en-US" sz="1200" kern="1200" baseline="0" dirty="0" smtClean="0">
                <a:solidFill>
                  <a:schemeClr val="tx1"/>
                </a:solidFill>
                <a:effectLst/>
                <a:latin typeface="+mn-lt"/>
                <a:ea typeface="+mn-ea"/>
                <a:cs typeface="+mn-cs"/>
              </a:rPr>
            </a:br>
            <a:endParaRPr lang="en-US"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Furthermore, even with paper recycling being widely</a:t>
            </a:r>
            <a:r>
              <a:rPr lang="en-US" sz="1200" kern="1200" baseline="0" dirty="0" smtClean="0">
                <a:solidFill>
                  <a:schemeClr val="tx1"/>
                </a:solidFill>
                <a:effectLst/>
                <a:latin typeface="+mn-lt"/>
                <a:ea typeface="+mn-ea"/>
                <a:cs typeface="+mn-cs"/>
              </a:rPr>
              <a:t> used</a:t>
            </a:r>
            <a:r>
              <a:rPr lang="en-US" sz="1200" kern="1200" dirty="0" smtClean="0">
                <a:solidFill>
                  <a:schemeClr val="tx1"/>
                </a:solidFill>
                <a:effectLst/>
                <a:latin typeface="+mn-lt"/>
                <a:ea typeface="+mn-ea"/>
                <a:cs typeface="+mn-cs"/>
              </a:rPr>
              <a:t>, millions of tons of paper still find their way into landfills, representing 16 percent of all landfill solid waste </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 a time where most tasks are completed on a computer, the average office worker still manages to use 10,000 sheets of paper per year.</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Wit</a:t>
            </a:r>
            <a:r>
              <a:rPr lang="en-US" sz="1200" kern="1200" baseline="0" dirty="0" smtClean="0">
                <a:solidFill>
                  <a:schemeClr val="tx1"/>
                </a:solidFill>
                <a:effectLst/>
                <a:latin typeface="+mn-lt"/>
                <a:ea typeface="+mn-ea"/>
                <a:cs typeface="+mn-cs"/>
              </a:rPr>
              <a:t>h the development of new technologies to reduce paper consumption, it is time for Illinois Wesleyan University to address this issue of sustainability and look into ways to reduce their paper consumption</a:t>
            </a:r>
          </a:p>
          <a:p>
            <a:pPr marL="171450" indent="-171450">
              <a:buFont typeface="Arial" panose="020B0604020202020204" pitchFamily="34" charset="0"/>
              <a:buChar char="•"/>
            </a:pPr>
            <a:endParaRPr lang="en-US"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One of the best ways for this to happen is by looking at student paper consumption and the possibility of implementing a printing cap in order to reduce it</a:t>
            </a:r>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3</a:t>
            </a:fld>
            <a:endParaRPr lang="en-US"/>
          </a:p>
        </p:txBody>
      </p:sp>
    </p:spTree>
    <p:extLst>
      <p:ext uri="{BB962C8B-B14F-4D97-AF65-F5344CB8AC3E}">
        <p14:creationId xmlns:p14="http://schemas.microsoft.com/office/powerpoint/2010/main" val="1856072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 first method was a literature review that looked</a:t>
            </a:r>
            <a:r>
              <a:rPr lang="en-US" baseline="0" dirty="0" smtClean="0"/>
              <a:t> existing research and studies that encompass the environmental impacts of paper usage and production as well as print reduction strategies and their barriers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Key informant interviews were than held with:</a:t>
            </a:r>
          </a:p>
          <a:p>
            <a:pPr marL="628650" lvl="1" indent="-171450">
              <a:buFont typeface="Arial" panose="020B0604020202020204" pitchFamily="34" charset="0"/>
              <a:buChar char="•"/>
            </a:pPr>
            <a:r>
              <a:rPr lang="en-US" baseline="0" dirty="0" smtClean="0"/>
              <a:t>Trey Short, the Assistant Provost and Chief Technology here at Wesleyan</a:t>
            </a:r>
          </a:p>
          <a:p>
            <a:pPr marL="628650" lvl="1" indent="-171450">
              <a:buFont typeface="Arial" panose="020B0604020202020204" pitchFamily="34" charset="0"/>
              <a:buChar char="•"/>
            </a:pPr>
            <a:r>
              <a:rPr lang="en-US" baseline="0" dirty="0" smtClean="0"/>
              <a:t>Suzanne Wilson, the Library Technology and Resources Directory at the Ames Library</a:t>
            </a:r>
          </a:p>
          <a:p>
            <a:pPr marL="628650" lvl="1" indent="-171450">
              <a:buFont typeface="Arial" panose="020B0604020202020204" pitchFamily="34" charset="0"/>
              <a:buChar char="•"/>
            </a:pPr>
            <a:r>
              <a:rPr lang="en-US" baseline="0" dirty="0" smtClean="0"/>
              <a:t>And Meg Miner, associate professor and the University Archivist and Special Collections Librarian</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Interviews were also conducted with 10 students. The goal of these interviews was to gain an insight into the printing habits of students, looking at how much they thought they printed, whether or not they thought a printing cap should be implemented, and if so, what they thought a suitable cap would be.</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Data pertaining to the amount of pages printed at various locations across campus was collected.</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In addition to this data, I also looked at our peer and aspirant schools, school that are similar in size and have similar ideals. By looking at their websites, I was able to see what these schools did in regards to print management solutions.</a:t>
            </a:r>
          </a:p>
        </p:txBody>
      </p:sp>
      <p:sp>
        <p:nvSpPr>
          <p:cNvPr id="4" name="Slide Number Placeholder 3"/>
          <p:cNvSpPr>
            <a:spLocks noGrp="1"/>
          </p:cNvSpPr>
          <p:nvPr>
            <p:ph type="sldNum" sz="quarter" idx="10"/>
          </p:nvPr>
        </p:nvSpPr>
        <p:spPr/>
        <p:txBody>
          <a:bodyPr/>
          <a:lstStyle/>
          <a:p>
            <a:fld id="{A50C45A3-15BA-614C-905B-B64BDC9AD382}" type="slidenum">
              <a:rPr lang="en-US" smtClean="0"/>
              <a:t>5</a:t>
            </a:fld>
            <a:endParaRPr lang="en-US"/>
          </a:p>
        </p:txBody>
      </p:sp>
    </p:spTree>
    <p:extLst>
      <p:ext uri="{BB962C8B-B14F-4D97-AF65-F5344CB8AC3E}">
        <p14:creationId xmlns:p14="http://schemas.microsoft.com/office/powerpoint/2010/main" val="1288967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One unique thing about Illinois</a:t>
            </a:r>
            <a:r>
              <a:rPr lang="en-US" baseline="0" dirty="0" smtClean="0"/>
              <a:t> Wesleyan is that they offer free printing to their students.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Students are able to print at State Farm Hall, the Hansen Student Center, and the Ames library where the majority of the printing is done</a:t>
            </a:r>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6</a:t>
            </a:fld>
            <a:endParaRPr lang="en-US"/>
          </a:p>
        </p:txBody>
      </p:sp>
    </p:spTree>
    <p:extLst>
      <p:ext uri="{BB962C8B-B14F-4D97-AF65-F5344CB8AC3E}">
        <p14:creationId xmlns:p14="http://schemas.microsoft.com/office/powerpoint/2010/main" val="3450393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Current State of Student Printing</a:t>
            </a:r>
            <a:r>
              <a:rPr lang="en-US" b="1" baseline="0" dirty="0" smtClean="0"/>
              <a:t> at Illinois Wesleyan University</a:t>
            </a:r>
          </a:p>
          <a:p>
            <a:pPr marL="628650" lvl="1" indent="-171450">
              <a:buFont typeface="Arial" panose="020B0604020202020204" pitchFamily="34" charset="0"/>
              <a:buChar char="•"/>
            </a:pPr>
            <a:r>
              <a:rPr lang="en-US" dirty="0" smtClean="0"/>
              <a:t>As mentioned before, Illinois Wesleyan University</a:t>
            </a:r>
            <a:r>
              <a:rPr lang="en-US" baseline="0" dirty="0" smtClean="0"/>
              <a:t> offers free printing to its students. This is a practice that has become increasingly rare among institutions. </a:t>
            </a:r>
          </a:p>
          <a:p>
            <a:pPr marL="628650" lvl="1" indent="-171450">
              <a:buFont typeface="Arial" panose="020B0604020202020204" pitchFamily="34" charset="0"/>
              <a:buChar char="•"/>
            </a:pPr>
            <a:endParaRPr lang="en-US" baseline="0" dirty="0" smtClean="0"/>
          </a:p>
          <a:p>
            <a:pPr marL="628650" lvl="1" indent="-171450">
              <a:buFont typeface="Arial" panose="020B0604020202020204" pitchFamily="34" charset="0"/>
              <a:buChar char="•"/>
            </a:pPr>
            <a:r>
              <a:rPr lang="en-US" baseline="0" dirty="0" smtClean="0"/>
              <a:t>Would anyone like to guess how many pages were printed at the Ames Library public printers during the 2011-2012 academic school year?</a:t>
            </a:r>
          </a:p>
          <a:p>
            <a:pPr marL="1085850" lvl="2" indent="-171450">
              <a:buFont typeface="Arial" panose="020B0604020202020204" pitchFamily="34" charset="0"/>
              <a:buChar char="•"/>
            </a:pPr>
            <a:r>
              <a:rPr lang="en-US" baseline="0" dirty="0" smtClean="0"/>
              <a:t>1,653,235 pages were printed there alone. This excludes the other public printers that were used at the time</a:t>
            </a:r>
          </a:p>
          <a:p>
            <a:pPr marL="1085850" lvl="2" indent="-171450">
              <a:buFont typeface="Arial" panose="020B0604020202020204" pitchFamily="34" charset="0"/>
              <a:buChar char="•"/>
            </a:pPr>
            <a:r>
              <a:rPr lang="en-US" baseline="0" dirty="0" smtClean="0"/>
              <a:t>That year, there were 2,082 students at Wesleyan. That means that on average, each student printed 794 pages at the Ames library that year, or 397 pages per semester</a:t>
            </a:r>
          </a:p>
          <a:p>
            <a:pPr marL="628650" lvl="1" indent="-171450">
              <a:buFont typeface="Arial" panose="020B0604020202020204" pitchFamily="34" charset="0"/>
              <a:buChar char="•"/>
            </a:pPr>
            <a:endParaRPr lang="en-US" baseline="0" dirty="0" smtClean="0"/>
          </a:p>
          <a:p>
            <a:pPr marL="628650" lvl="1" indent="-171450">
              <a:buFont typeface="Arial" panose="020B0604020202020204" pitchFamily="34" charset="0"/>
              <a:buChar char="•"/>
            </a:pPr>
            <a:r>
              <a:rPr lang="en-US" baseline="0" dirty="0" smtClean="0"/>
              <a:t>The university already owns a license of </a:t>
            </a:r>
            <a:r>
              <a:rPr lang="en-US" baseline="0" dirty="0" err="1" smtClean="0"/>
              <a:t>Papercut</a:t>
            </a:r>
            <a:r>
              <a:rPr lang="en-US" baseline="0" dirty="0" smtClean="0"/>
              <a:t>, a popular print management software. This software allows the university to control student printing and implement things like quotas, print release stations, and paid printing.</a:t>
            </a:r>
          </a:p>
          <a:p>
            <a:pPr marL="1085850" lvl="2" indent="-171450">
              <a:buFont typeface="Arial" panose="020B0604020202020204" pitchFamily="34" charset="0"/>
              <a:buChar char="•"/>
            </a:pPr>
            <a:r>
              <a:rPr lang="en-US" baseline="0" dirty="0" smtClean="0"/>
              <a:t>There had been plans to roll out this software, but they were curtailed by others projects as well as a lack of infrastructure</a:t>
            </a:r>
          </a:p>
          <a:p>
            <a:pPr marL="0" lv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A50C45A3-15BA-614C-905B-B64BDC9AD382}" type="slidenum">
              <a:rPr lang="en-US" smtClean="0"/>
              <a:t>8</a:t>
            </a:fld>
            <a:endParaRPr lang="en-US"/>
          </a:p>
        </p:txBody>
      </p:sp>
    </p:spTree>
    <p:extLst>
      <p:ext uri="{BB962C8B-B14F-4D97-AF65-F5344CB8AC3E}">
        <p14:creationId xmlns:p14="http://schemas.microsoft.com/office/powerpoint/2010/main" val="1921502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US" baseline="0" dirty="0" smtClean="0"/>
              <a:t>Of all of our 12 peer and aspirant schools, Illinois Wesleyan is the only university to offer free, unrestricted printing.</a:t>
            </a:r>
          </a:p>
          <a:p>
            <a:pPr marL="628650" lvl="1" indent="-171450">
              <a:buFont typeface="Arial" panose="020B0604020202020204" pitchFamily="34" charset="0"/>
              <a:buChar char="•"/>
            </a:pPr>
            <a:r>
              <a:rPr lang="en-US" b="1" baseline="0" dirty="0" smtClean="0"/>
              <a:t>There are three common print management strategies:</a:t>
            </a:r>
          </a:p>
          <a:p>
            <a:pPr marL="1085850" lvl="2" indent="-171450">
              <a:buFont typeface="Arial" panose="020B0604020202020204" pitchFamily="34" charset="0"/>
              <a:buChar char="•"/>
            </a:pPr>
            <a:r>
              <a:rPr lang="en-US" baseline="0" dirty="0" smtClean="0"/>
              <a:t>Some of the universities set a page quota, limiting students to a set number of pages per semester or year</a:t>
            </a:r>
          </a:p>
          <a:p>
            <a:pPr marL="1543050" lvl="3" indent="-171450">
              <a:buFont typeface="Arial" panose="020B0604020202020204" pitchFamily="34" charset="0"/>
              <a:buChar char="•"/>
            </a:pPr>
            <a:r>
              <a:rPr lang="en-US" baseline="0" dirty="0" smtClean="0"/>
              <a:t>An example of this would be Denison University, one of Wesleyan’s peer and aspirant schools, allows students to print 1200 sides per year, 600 per semester of black and white</a:t>
            </a:r>
          </a:p>
          <a:p>
            <a:pPr marL="1085850" lvl="2" indent="-171450">
              <a:buFont typeface="Arial" panose="020B0604020202020204" pitchFamily="34" charset="0"/>
              <a:buChar char="•"/>
            </a:pPr>
            <a:r>
              <a:rPr lang="en-US" baseline="0" dirty="0" smtClean="0"/>
              <a:t>Others use a currency based system. They charge per student, but give students a dollar amount each year that is dedicated to printing costs</a:t>
            </a:r>
          </a:p>
          <a:p>
            <a:pPr marL="1543050" lvl="3" indent="-171450">
              <a:buFont typeface="Arial" panose="020B0604020202020204" pitchFamily="34" charset="0"/>
              <a:buChar char="•"/>
            </a:pPr>
            <a:r>
              <a:rPr lang="en-US" baseline="0" dirty="0" smtClean="0"/>
              <a:t>Augustana College, another one of our peer and aspirant universities, uses this strategy</a:t>
            </a:r>
          </a:p>
          <a:p>
            <a:pPr marL="1543050" lvl="3" indent="-171450">
              <a:buFont typeface="Arial" panose="020B0604020202020204" pitchFamily="34" charset="0"/>
              <a:buChar char="•"/>
            </a:pPr>
            <a:r>
              <a:rPr lang="en-US" baseline="0" dirty="0" smtClean="0"/>
              <a:t>They give there students $50 per year for printing and charge 2 cents for black and white printing and 6 cents for color printing per side</a:t>
            </a:r>
          </a:p>
          <a:p>
            <a:pPr marL="1085850" lvl="2" indent="-171450">
              <a:buFont typeface="Arial" panose="020B0604020202020204" pitchFamily="34" charset="0"/>
              <a:buChar char="•"/>
            </a:pPr>
            <a:r>
              <a:rPr lang="en-US" baseline="0" dirty="0" smtClean="0"/>
              <a:t>The third method is just charging students entirely. Students are not allowed to print for free</a:t>
            </a:r>
          </a:p>
          <a:p>
            <a:pPr marL="1543050" lvl="3" indent="-171450">
              <a:buFont typeface="Arial" panose="020B0604020202020204" pitchFamily="34" charset="0"/>
              <a:buChar char="•"/>
            </a:pPr>
            <a:r>
              <a:rPr lang="en-US" baseline="0" dirty="0" smtClean="0"/>
              <a:t>Franklin &amp; Marshall uses this strategy, charging their students for each page they print</a:t>
            </a:r>
          </a:p>
          <a:p>
            <a:pPr marL="1085850" lvl="2" indent="-171450">
              <a:buFont typeface="Arial" panose="020B0604020202020204" pitchFamily="34" charset="0"/>
              <a:buChar char="•"/>
            </a:pPr>
            <a:r>
              <a:rPr lang="en-US" baseline="0" dirty="0" smtClean="0"/>
              <a:t>PRINT RELEASE STATIONS</a:t>
            </a:r>
          </a:p>
          <a:p>
            <a:pPr marL="1543050" lvl="3" indent="-171450">
              <a:buFont typeface="Arial" panose="020B0604020202020204" pitchFamily="34" charset="0"/>
              <a:buChar char="•"/>
            </a:pPr>
            <a:r>
              <a:rPr lang="en-US" baseline="0" dirty="0" smtClean="0"/>
              <a:t>All of our peer and aspirant universities that I was able to obtain data for utilize print release stations</a:t>
            </a:r>
          </a:p>
          <a:p>
            <a:pPr marL="1543050" lvl="3" indent="-171450">
              <a:buFont typeface="Arial" panose="020B0604020202020204" pitchFamily="34" charset="0"/>
              <a:buChar char="•"/>
            </a:pPr>
            <a:r>
              <a:rPr lang="en-US" sz="1200" b="0" i="0" kern="1200" dirty="0" smtClean="0">
                <a:solidFill>
                  <a:schemeClr val="tx1"/>
                </a:solidFill>
                <a:effectLst/>
                <a:latin typeface="+mn-lt"/>
                <a:ea typeface="+mn-ea"/>
                <a:cs typeface="+mn-cs"/>
              </a:rPr>
              <a:t>Print release stations are near or on public printers .</a:t>
            </a:r>
          </a:p>
          <a:p>
            <a:pPr marL="1543050" lvl="3" indent="-171450">
              <a:buFont typeface="Arial" panose="020B0604020202020204" pitchFamily="34" charset="0"/>
              <a:buChar char="•"/>
            </a:pPr>
            <a:r>
              <a:rPr lang="en-US" sz="1200" b="0" i="0" kern="1200" dirty="0" smtClean="0">
                <a:solidFill>
                  <a:schemeClr val="tx1"/>
                </a:solidFill>
                <a:effectLst/>
                <a:latin typeface="+mn-lt"/>
                <a:ea typeface="+mn-ea"/>
                <a:cs typeface="+mn-cs"/>
              </a:rPr>
              <a:t> When you print a job, rather than the job going into a printer's queue, it goes to a release station queue where it will be stored for up to 2 hours. </a:t>
            </a:r>
          </a:p>
          <a:p>
            <a:pPr marL="1543050" lvl="3" indent="-171450">
              <a:buFont typeface="Arial" panose="020B0604020202020204" pitchFamily="34" charset="0"/>
              <a:buChar char="•"/>
            </a:pPr>
            <a:r>
              <a:rPr lang="en-US" sz="1200" b="0" i="0" kern="1200" dirty="0" smtClean="0">
                <a:solidFill>
                  <a:schemeClr val="tx1"/>
                </a:solidFill>
                <a:effectLst/>
                <a:latin typeface="+mn-lt"/>
                <a:ea typeface="+mn-ea"/>
                <a:cs typeface="+mn-cs"/>
              </a:rPr>
              <a:t>If the job is not released to a printer during that time, the job will be deleted.</a:t>
            </a:r>
          </a:p>
          <a:p>
            <a:pPr marL="1543050" lvl="3" indent="-171450">
              <a:buFont typeface="Arial" panose="020B0604020202020204" pitchFamily="34" charset="0"/>
              <a:buChar char="•"/>
            </a:pPr>
            <a:r>
              <a:rPr lang="en-US" sz="1200" b="0" i="0" kern="1200" dirty="0" smtClean="0">
                <a:solidFill>
                  <a:schemeClr val="tx1"/>
                </a:solidFill>
                <a:effectLst/>
                <a:latin typeface="+mn-lt"/>
                <a:ea typeface="+mn-ea"/>
                <a:cs typeface="+mn-cs"/>
              </a:rPr>
              <a:t>Print release stations allow students to print from any computer on</a:t>
            </a:r>
            <a:r>
              <a:rPr lang="en-US" sz="1200" b="0" i="0" kern="1200" baseline="0" dirty="0" smtClean="0">
                <a:solidFill>
                  <a:schemeClr val="tx1"/>
                </a:solidFill>
                <a:effectLst/>
                <a:latin typeface="+mn-lt"/>
                <a:ea typeface="+mn-ea"/>
                <a:cs typeface="+mn-cs"/>
              </a:rPr>
              <a:t> or off campus to any of the public printers</a:t>
            </a:r>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9</a:t>
            </a:fld>
            <a:endParaRPr lang="en-US"/>
          </a:p>
        </p:txBody>
      </p:sp>
    </p:spTree>
    <p:extLst>
      <p:ext uri="{BB962C8B-B14F-4D97-AF65-F5344CB8AC3E}">
        <p14:creationId xmlns:p14="http://schemas.microsoft.com/office/powerpoint/2010/main" val="4200351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aseline="0" dirty="0" smtClean="0"/>
              <a:t>Perceptions of Students</a:t>
            </a:r>
          </a:p>
          <a:p>
            <a:pPr marL="628650" lvl="1" indent="-171450">
              <a:buFont typeface="Arial" panose="020B0604020202020204" pitchFamily="34" charset="0"/>
              <a:buChar char="•"/>
            </a:pPr>
            <a:r>
              <a:rPr lang="en-US" baseline="0" dirty="0" smtClean="0"/>
              <a:t>Each student interviewed thought that they should be able to print for free. When asked why, the high cost of tuition was commonly mentioned</a:t>
            </a:r>
          </a:p>
          <a:p>
            <a:pPr marL="628650" lvl="1" indent="-171450">
              <a:buFont typeface="Arial" panose="020B0604020202020204" pitchFamily="34" charset="0"/>
              <a:buChar char="•"/>
            </a:pPr>
            <a:r>
              <a:rPr lang="en-US" baseline="0" dirty="0" smtClean="0"/>
              <a:t>Despite saying that students should be allowed to print for free, they thought that a printing cap should be implemented, stating that some students print too much and abuse the free printing service that is offered</a:t>
            </a:r>
          </a:p>
          <a:p>
            <a:pPr marL="628650" lvl="1" indent="-171450">
              <a:buFont typeface="Arial" panose="020B0604020202020204" pitchFamily="34" charset="0"/>
              <a:buChar char="•"/>
            </a:pPr>
            <a:r>
              <a:rPr lang="en-US" baseline="0" dirty="0" smtClean="0"/>
              <a:t>According to students, the main reason paper gets wasted is because multiple copies of things get printed as a result of impatience</a:t>
            </a:r>
          </a:p>
          <a:p>
            <a:pPr marL="1085850" lvl="2" indent="-171450">
              <a:buFont typeface="Arial" panose="020B0604020202020204" pitchFamily="34" charset="0"/>
              <a:buChar char="•"/>
            </a:pPr>
            <a:r>
              <a:rPr lang="en-US" baseline="0" dirty="0" smtClean="0"/>
              <a:t>If there is a jam or an issue with the printer, students will print the job multiple times instead of waiting. As soon as the issue gets fixed, all of the jobs that were queued up to that printer will print. These jobs often go to waste as student will have already printed their jobs elsewhere</a:t>
            </a:r>
          </a:p>
          <a:p>
            <a:pPr marL="628650" lvl="1" indent="-171450">
              <a:buFont typeface="Arial" panose="020B0604020202020204" pitchFamily="34" charset="0"/>
              <a:buChar char="•"/>
            </a:pPr>
            <a:r>
              <a:rPr lang="en-US" baseline="0" dirty="0" smtClean="0"/>
              <a:t>Other reasons for waste included printing a paper and not proof-reading it before hand and printing entire articles when only one page is needed</a:t>
            </a:r>
          </a:p>
          <a:p>
            <a:pPr marL="628650" lvl="1" indent="-171450">
              <a:buFont typeface="Arial" panose="020B0604020202020204" pitchFamily="34" charset="0"/>
              <a:buChar char="•"/>
            </a:pPr>
            <a:r>
              <a:rPr lang="en-US" baseline="0" dirty="0" smtClean="0"/>
              <a:t>Students were unable to give a consistent printing cap.</a:t>
            </a:r>
          </a:p>
          <a:p>
            <a:pPr marL="1085850" lvl="2" indent="-171450">
              <a:buFont typeface="Arial" panose="020B0604020202020204" pitchFamily="34" charset="0"/>
              <a:buChar char="•"/>
            </a:pPr>
            <a:r>
              <a:rPr lang="en-US" baseline="0" dirty="0" smtClean="0"/>
              <a:t>The numbers ranged from 100 to 500 per semester</a:t>
            </a:r>
          </a:p>
          <a:p>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10</a:t>
            </a:fld>
            <a:endParaRPr lang="en-US"/>
          </a:p>
        </p:txBody>
      </p:sp>
    </p:spTree>
    <p:extLst>
      <p:ext uri="{BB962C8B-B14F-4D97-AF65-F5344CB8AC3E}">
        <p14:creationId xmlns:p14="http://schemas.microsoft.com/office/powerpoint/2010/main" val="822041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one of our peer as aspirant schools that does</a:t>
            </a:r>
            <a:r>
              <a:rPr lang="en-US" baseline="0" dirty="0" smtClean="0"/>
              <a:t> not have some sort of print management solution</a:t>
            </a:r>
          </a:p>
          <a:p>
            <a:endParaRPr lang="en-US" baseline="0" dirty="0" smtClean="0"/>
          </a:p>
          <a:p>
            <a:r>
              <a:rPr lang="en-US" dirty="0" smtClean="0"/>
              <a:t>During</a:t>
            </a:r>
            <a:r>
              <a:rPr lang="en-US" baseline="0" dirty="0" smtClean="0"/>
              <a:t> the 2011-2012 school year, </a:t>
            </a:r>
            <a:r>
              <a:rPr lang="en-US" sz="1200" kern="1200" dirty="0" smtClean="0">
                <a:solidFill>
                  <a:schemeClr val="tx1"/>
                </a:solidFill>
                <a:effectLst/>
                <a:latin typeface="+mn-lt"/>
                <a:ea typeface="+mn-ea"/>
                <a:cs typeface="+mn-cs"/>
              </a:rPr>
              <a:t>toner costs were equal to $0.014 per page and paper costs were equal to $0.0072 per page, totaling $0.021 per page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2.1 cents per pages times 1,653,235 means $35,048.58 was spent on public</a:t>
            </a:r>
            <a:r>
              <a:rPr lang="en-US" sz="1200" kern="1200" baseline="0" dirty="0" smtClean="0">
                <a:solidFill>
                  <a:schemeClr val="tx1"/>
                </a:solidFill>
                <a:effectLst/>
                <a:latin typeface="+mn-lt"/>
                <a:ea typeface="+mn-ea"/>
                <a:cs typeface="+mn-cs"/>
              </a:rPr>
              <a:t> printing at the </a:t>
            </a:r>
            <a:r>
              <a:rPr lang="en-US" sz="1200" kern="1200" baseline="0" dirty="0" err="1" smtClean="0">
                <a:solidFill>
                  <a:schemeClr val="tx1"/>
                </a:solidFill>
                <a:effectLst/>
                <a:latin typeface="+mn-lt"/>
                <a:ea typeface="+mn-ea"/>
                <a:cs typeface="+mn-cs"/>
              </a:rPr>
              <a:t>ames</a:t>
            </a:r>
            <a:r>
              <a:rPr lang="en-US" sz="1200" kern="1200" baseline="0" dirty="0" smtClean="0">
                <a:solidFill>
                  <a:schemeClr val="tx1"/>
                </a:solidFill>
                <a:effectLst/>
                <a:latin typeface="+mn-lt"/>
                <a:ea typeface="+mn-ea"/>
                <a:cs typeface="+mn-cs"/>
              </a:rPr>
              <a:t> library, equaling to about $16.834 per student per year</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It may seem like a small amount when looking at a per student basis, but the costs add up. </a:t>
            </a:r>
          </a:p>
          <a:p>
            <a:endParaRPr lang="en-US" sz="1200" kern="1200" baseline="0" dirty="0" smtClean="0">
              <a:solidFill>
                <a:schemeClr val="tx1"/>
              </a:solidFill>
              <a:effectLst/>
              <a:latin typeface="+mn-lt"/>
              <a:ea typeface="+mn-ea"/>
              <a:cs typeface="+mn-cs"/>
            </a:endParaRPr>
          </a:p>
          <a:p>
            <a:pPr lvl="1"/>
            <a:r>
              <a:rPr lang="en-US" dirty="0" smtClean="0"/>
              <a:t>Toner Costs: $0.014 per page</a:t>
            </a:r>
          </a:p>
          <a:p>
            <a:pPr lvl="1"/>
            <a:r>
              <a:rPr lang="en-US" dirty="0" smtClean="0"/>
              <a:t>Paper Costs: $0.0072 per page</a:t>
            </a:r>
          </a:p>
          <a:p>
            <a:pPr lvl="1"/>
            <a:r>
              <a:rPr lang="en-US" dirty="0" smtClean="0"/>
              <a:t>Total Costs: $0.021 per page</a:t>
            </a:r>
          </a:p>
          <a:p>
            <a:pPr lvl="1"/>
            <a:r>
              <a:rPr lang="en-US" dirty="0" smtClean="0"/>
              <a:t>$35,048.58 spent on public printing at the Ames Library during the 2011-2012 academic school year</a:t>
            </a:r>
          </a:p>
          <a:p>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11</a:t>
            </a:fld>
            <a:endParaRPr lang="en-US"/>
          </a:p>
        </p:txBody>
      </p:sp>
    </p:spTree>
    <p:extLst>
      <p:ext uri="{BB962C8B-B14F-4D97-AF65-F5344CB8AC3E}">
        <p14:creationId xmlns:p14="http://schemas.microsoft.com/office/powerpoint/2010/main" val="3590122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i="1" dirty="0" smtClean="0"/>
              <a:t>In order to effectively implement a printing</a:t>
            </a:r>
            <a:r>
              <a:rPr lang="en-US" sz="1200" b="1" i="1" baseline="0" dirty="0" smtClean="0"/>
              <a:t> cap at Illinois Wesleyan University</a:t>
            </a:r>
            <a:endParaRPr lang="en-US" sz="1200"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Can’t come up with a printing cap when there</a:t>
            </a:r>
            <a:r>
              <a:rPr lang="en-US" baseline="0" dirty="0" smtClean="0"/>
              <a:t> is not enough data available to accurately do so</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Must first roll out the software, monitor student printing to get a feel of how many pages each student prints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After that has been done, a loose cap can be set. This would be a cap that is greater than anything that the majority of students would ever reach</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By implemented this and letting students know there is a cap, it can be determined if student printing will decrease as a result of just letting them know that there is a cap</a:t>
            </a:r>
            <a:endParaRPr lang="en-US" dirty="0"/>
          </a:p>
        </p:txBody>
      </p:sp>
      <p:sp>
        <p:nvSpPr>
          <p:cNvPr id="4" name="Slide Number Placeholder 3"/>
          <p:cNvSpPr>
            <a:spLocks noGrp="1"/>
          </p:cNvSpPr>
          <p:nvPr>
            <p:ph type="sldNum" sz="quarter" idx="10"/>
          </p:nvPr>
        </p:nvSpPr>
        <p:spPr/>
        <p:txBody>
          <a:bodyPr/>
          <a:lstStyle/>
          <a:p>
            <a:fld id="{A50C45A3-15BA-614C-905B-B64BDC9AD382}" type="slidenum">
              <a:rPr lang="en-US" smtClean="0"/>
              <a:t>12</a:t>
            </a:fld>
            <a:endParaRPr lang="en-US"/>
          </a:p>
        </p:txBody>
      </p:sp>
    </p:spTree>
    <p:extLst>
      <p:ext uri="{BB962C8B-B14F-4D97-AF65-F5344CB8AC3E}">
        <p14:creationId xmlns:p14="http://schemas.microsoft.com/office/powerpoint/2010/main" val="8726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24DBEA70-D163-DF40-86E2-9928EE36CFDF}" type="datetimeFigureOut">
              <a:rPr lang="en-US" smtClean="0"/>
              <a:t>9/24/15</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24DBEA70-D163-DF40-86E2-9928EE36CFDF}" type="datetimeFigureOut">
              <a:rPr lang="en-US" smtClean="0"/>
              <a:t>9/24/15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C2F64-4E8C-3741-A6A6-06D524031593}"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4DBEA70-D163-DF40-86E2-9928EE36CFDF}" type="datetimeFigureOut">
              <a:rPr lang="en-US" smtClean="0"/>
              <a:t>9/24/15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C2F64-4E8C-3741-A6A6-06D524031593}"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4DBEA70-D163-DF40-86E2-9928EE36CFDF}" type="datetimeFigureOut">
              <a:rPr lang="en-US" smtClean="0"/>
              <a:t>9/24/15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C2F64-4E8C-3741-A6A6-06D524031593}"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4DBEA70-D163-DF40-86E2-9928EE36CFDF}" type="datetimeFigureOut">
              <a:rPr lang="en-US" smtClean="0"/>
              <a:t>9/24/15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C2F64-4E8C-3741-A6A6-06D524031593}"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DBEA70-D163-DF40-86E2-9928EE36CFDF}" type="datetimeFigureOut">
              <a:rPr lang="en-US" smtClean="0"/>
              <a:t>9/24/15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C2F64-4E8C-3741-A6A6-06D524031593}" type="slidenum">
              <a:rPr lang="en-US" smtClean="0"/>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4DBEA70-D163-DF40-86E2-9928EE36CFDF}" type="datetimeFigureOut">
              <a:rPr lang="en-US" smtClean="0"/>
              <a:t>9/24/15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C2F64-4E8C-3741-A6A6-06D524031593}"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4DBEA70-D163-DF40-86E2-9928EE36CFDF}" type="datetimeFigureOut">
              <a:rPr lang="en-US" smtClean="0"/>
              <a:t>9/24/15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2C2F64-4E8C-3741-A6A6-06D524031593}"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4DBEA70-D163-DF40-86E2-9928EE36CFDF}" type="datetimeFigureOut">
              <a:rPr lang="en-US" smtClean="0"/>
              <a:t>9/24/15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2C2F64-4E8C-3741-A6A6-06D524031593}"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DBEA70-D163-DF40-86E2-9928EE36CFDF}" type="datetimeFigureOut">
              <a:rPr lang="en-US" smtClean="0"/>
              <a:t>9/24/15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2C2F64-4E8C-3741-A6A6-06D5240315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DBEA70-D163-DF40-86E2-9928EE36CFDF}" type="datetimeFigureOut">
              <a:rPr lang="en-US" smtClean="0"/>
              <a:t>9/24/15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C2F64-4E8C-3741-A6A6-06D524031593}"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24DBEA70-D163-DF40-86E2-9928EE36CFDF}" type="datetimeFigureOut">
              <a:rPr lang="en-US" smtClean="0"/>
              <a:t>9/24/15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C2F64-4E8C-3741-A6A6-06D524031593}"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682C2F64-4E8C-3741-A6A6-06D524031593}"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DBEA70-D163-DF40-86E2-9928EE36CFDF}" type="datetimeFigureOut">
              <a:rPr lang="en-US" smtClean="0"/>
              <a:t>9/24/15</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hyperlink" Target="http://search.ebscohost.com.proxy.iwu.edu/login.aspx?direct=true&amp;db=ehh&amp;AN=98623665&amp;site=eds-live&amp;scope=site" TargetMode="External"/><Relationship Id="rId4" Type="http://schemas.openxmlformats.org/officeDocument/2006/relationships/hyperlink" Target="http://search.ebscohost.com.proxy.iwu.edu/login.aspx?direct=true&amp;db=edswsc&amp;AN=000233046600002&amp;site=eds-live&amp;scope=site"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hyperlink" Target="http://www.appa.org/FacilitiesManager/index.cfm?ItemNumber=2586" TargetMode="External"/><Relationship Id="rId4" Type="http://schemas.openxmlformats.org/officeDocument/2006/relationships/hyperlink" Target="http://search.ebscohost.com.proxy.iwu.edu/login.aspx?direct=true&amp;db=eric&amp;AN=EJ589635&amp;site=eds-live&amp;scope=site" TargetMode="External"/><Relationship Id="rId5" Type="http://schemas.openxmlformats.org/officeDocument/2006/relationships/hyperlink" Target="http://search.ebscohost.com.proxy.iwu.edu/login.aspx?direct=true&amp;db=edswss&amp;AN=000309309900004&amp;site=eds-live&amp;scope=site" TargetMode="External"/><Relationship Id="rId6" Type="http://schemas.openxmlformats.org/officeDocument/2006/relationships/hyperlink" Target="http://search.ebscohost.com.proxy.iwu.edu/login.aspx?direct=true&amp;db=edsglr&amp;AN=edsgcl.323858054&amp;site=eds-live&amp;scope=site" TargetMode="External"/><Relationship Id="rId7" Type="http://schemas.openxmlformats.org/officeDocument/2006/relationships/hyperlink" Target="http://search.ebscohost.com.proxy.iwu.edu/login.aspx?direct=true&amp;db=f5h&amp;AN=91896045&amp;site=eds-live&amp;scope=site" TargetMode="External"/><Relationship Id="rId8" Type="http://schemas.openxmlformats.org/officeDocument/2006/relationships/hyperlink" Target="http://search.ebscohost.com.proxy.iwu.edu/login.aspx?direct=true&amp;db=edswsc&amp;AN=000272499300017&amp;site=eds-live&amp;scope=site" TargetMode="External"/><Relationship Id="rId9" Type="http://schemas.openxmlformats.org/officeDocument/2006/relationships/hyperlink" Target="http://search.ebscohost.com.proxy.iwu.edu/login.aspx?direct=true&amp;db=edselp&amp;AN=S0921344902000812&amp;site=eds-live&amp;scope=site" TargetMode="External"/><Relationship Id="rId1" Type="http://schemas.openxmlformats.org/officeDocument/2006/relationships/slideLayout" Target="../slideLayouts/slideLayout2.xml"/><Relationship Id="rId2" Type="http://schemas.openxmlformats.org/officeDocument/2006/relationships/hyperlink" Target="http://search.ebscohost.com.proxy.iwu.edu/login.aspx?direct=true&amp;db=eric&amp;AN=EJ920384&amp;site=eds-live&amp;scope=sit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earch.ebscohost.com.proxy.iwu.edu/login.aspx?direct=true&amp;db=edb&amp;AN=21481730&amp;site=eds-live&amp;scope=site" TargetMode="External"/><Relationship Id="rId4" Type="http://schemas.openxmlformats.org/officeDocument/2006/relationships/hyperlink" Target="http://search.ebscohost.com.proxy.iwu.edu/login.aspx?direct=true&amp;db=eric&amp;AN=EJ657606&amp;site=eds-live&amp;scope=site" TargetMode="External"/><Relationship Id="rId5" Type="http://schemas.openxmlformats.org/officeDocument/2006/relationships/hyperlink" Target="http://search.ebscohost.com.proxy.iwu.edu/login.aspx?direct=true&amp;db=bsh&amp;AN=27802532&amp;site=eds-live&amp;scope=site" TargetMode="External"/><Relationship Id="rId1" Type="http://schemas.openxmlformats.org/officeDocument/2006/relationships/slideLayout" Target="../slideLayouts/slideLayout2.xml"/><Relationship Id="rId2" Type="http://schemas.openxmlformats.org/officeDocument/2006/relationships/hyperlink" Target="http://search.ebscohost.com.proxy.iwu.edu/login.aspx?direct=true&amp;db=eric&amp;AN=EJ1008075&amp;site=eds-live&amp;scope=sit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Exploring Effective Strategies for Implementing a Student Printing Cap at Illinois Wesleyan University</a:t>
            </a:r>
            <a:endParaRPr lang="en-US" dirty="0"/>
          </a:p>
        </p:txBody>
      </p:sp>
      <p:sp>
        <p:nvSpPr>
          <p:cNvPr id="3" name="Subtitle 2"/>
          <p:cNvSpPr>
            <a:spLocks noGrp="1"/>
          </p:cNvSpPr>
          <p:nvPr>
            <p:ph type="subTitle" idx="1"/>
          </p:nvPr>
        </p:nvSpPr>
        <p:spPr/>
        <p:txBody>
          <a:bodyPr>
            <a:normAutofit/>
          </a:bodyPr>
          <a:lstStyle/>
          <a:p>
            <a:r>
              <a:rPr lang="en-US" dirty="0" smtClean="0"/>
              <a:t>Jared Casey</a:t>
            </a:r>
          </a:p>
          <a:p>
            <a:r>
              <a:rPr lang="en-US" dirty="0" smtClean="0"/>
              <a:t>April 4, 2015</a:t>
            </a:r>
          </a:p>
          <a:p>
            <a:r>
              <a:rPr lang="en-US" dirty="0" smtClean="0"/>
              <a:t>ENST 480: Creating a Sustainable Society</a:t>
            </a:r>
            <a:endParaRPr lang="en-US" dirty="0"/>
          </a:p>
        </p:txBody>
      </p:sp>
    </p:spTree>
    <p:extLst>
      <p:ext uri="{BB962C8B-B14F-4D97-AF65-F5344CB8AC3E}">
        <p14:creationId xmlns:p14="http://schemas.microsoft.com/office/powerpoint/2010/main" val="9760569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Research Findings</a:t>
            </a:r>
          </a:p>
        </p:txBody>
      </p:sp>
      <p:sp>
        <p:nvSpPr>
          <p:cNvPr id="3" name="Content Placeholder 2"/>
          <p:cNvSpPr>
            <a:spLocks noGrp="1"/>
          </p:cNvSpPr>
          <p:nvPr>
            <p:ph idx="1"/>
          </p:nvPr>
        </p:nvSpPr>
        <p:spPr>
          <a:xfrm>
            <a:off x="4231105" y="2168942"/>
            <a:ext cx="4912895" cy="3657600"/>
          </a:xfrm>
        </p:spPr>
        <p:txBody>
          <a:bodyPr/>
          <a:lstStyle/>
          <a:p>
            <a:r>
              <a:rPr lang="en-US" dirty="0"/>
              <a:t>Perceptions of </a:t>
            </a:r>
            <a:r>
              <a:rPr lang="en-US" dirty="0" smtClean="0"/>
              <a:t>students (n=10) pertaining to printing at IWU</a:t>
            </a:r>
          </a:p>
          <a:p>
            <a:pPr lvl="1"/>
            <a:r>
              <a:rPr lang="en-US" dirty="0" smtClean="0"/>
              <a:t>Printing should be FREE</a:t>
            </a:r>
          </a:p>
          <a:p>
            <a:pPr lvl="1"/>
            <a:r>
              <a:rPr lang="en-US" dirty="0" smtClean="0"/>
              <a:t>A printing cap should be implemented</a:t>
            </a:r>
          </a:p>
          <a:p>
            <a:pPr lvl="1"/>
            <a:r>
              <a:rPr lang="en-US" dirty="0" smtClean="0"/>
              <a:t>Students have wasteful printing habits</a:t>
            </a:r>
            <a:endParaRPr lang="en-US" dirty="0"/>
          </a:p>
          <a:p>
            <a:endParaRPr lang="en-US" dirty="0"/>
          </a:p>
        </p:txBody>
      </p:sp>
      <p:pic>
        <p:nvPicPr>
          <p:cNvPr id="2050" name="Picture 2" descr="https://www.printgreener.com/1/sites/default/files/printer-with-paper-sta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922" y="3288632"/>
            <a:ext cx="4624770" cy="30881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19200" y="6214827"/>
            <a:ext cx="2486526" cy="369332"/>
          </a:xfrm>
          <a:prstGeom prst="rect">
            <a:avLst/>
          </a:prstGeom>
          <a:noFill/>
        </p:spPr>
        <p:txBody>
          <a:bodyPr wrap="square" rtlCol="0">
            <a:spAutoFit/>
          </a:bodyPr>
          <a:lstStyle/>
          <a:p>
            <a:r>
              <a:rPr lang="en-US" sz="900" dirty="0"/>
              <a:t>https://www.printgreener.com/1/sites/default/files/printer-with-paper-stack.png</a:t>
            </a:r>
          </a:p>
        </p:txBody>
      </p:sp>
    </p:spTree>
    <p:extLst>
      <p:ext uri="{BB962C8B-B14F-4D97-AF65-F5344CB8AC3E}">
        <p14:creationId xmlns:p14="http://schemas.microsoft.com/office/powerpoint/2010/main" val="41163215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advancedcomputers.co.nz/wp-content/uploads/2014/09/print-money.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22102" y="648693"/>
            <a:ext cx="5598696" cy="37149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Analysis of Findings</a:t>
            </a:r>
            <a:endParaRPr lang="en-US" dirty="0"/>
          </a:p>
        </p:txBody>
      </p:sp>
      <p:sp>
        <p:nvSpPr>
          <p:cNvPr id="3" name="Content Placeholder 2"/>
          <p:cNvSpPr>
            <a:spLocks noGrp="1"/>
          </p:cNvSpPr>
          <p:nvPr>
            <p:ph idx="1"/>
          </p:nvPr>
        </p:nvSpPr>
        <p:spPr>
          <a:xfrm>
            <a:off x="284747" y="2209800"/>
            <a:ext cx="5602705" cy="3657600"/>
          </a:xfrm>
        </p:spPr>
        <p:txBody>
          <a:bodyPr>
            <a:normAutofit lnSpcReduction="10000"/>
          </a:bodyPr>
          <a:lstStyle/>
          <a:p>
            <a:r>
              <a:rPr lang="en-US" dirty="0" smtClean="0"/>
              <a:t>The need for a print management solution at IWU</a:t>
            </a:r>
          </a:p>
          <a:p>
            <a:pPr lvl="1"/>
            <a:r>
              <a:rPr lang="en-US" dirty="0" smtClean="0"/>
              <a:t>Only one of our peer and aspirant schools without a print management solution</a:t>
            </a:r>
          </a:p>
          <a:p>
            <a:pPr lvl="1"/>
            <a:r>
              <a:rPr lang="en-US" dirty="0">
                <a:solidFill>
                  <a:schemeClr val="tx1"/>
                </a:solidFill>
              </a:rPr>
              <a:t>$35,048.58 was spent on public printing at the </a:t>
            </a:r>
            <a:r>
              <a:rPr lang="en-US" dirty="0" smtClean="0">
                <a:solidFill>
                  <a:schemeClr val="tx1"/>
                </a:solidFill>
              </a:rPr>
              <a:t>Ames </a:t>
            </a:r>
            <a:r>
              <a:rPr lang="en-US" dirty="0">
                <a:solidFill>
                  <a:schemeClr val="tx1"/>
                </a:solidFill>
              </a:rPr>
              <a:t>L</a:t>
            </a:r>
            <a:r>
              <a:rPr lang="en-US" dirty="0" smtClean="0">
                <a:solidFill>
                  <a:schemeClr val="tx1"/>
                </a:solidFill>
              </a:rPr>
              <a:t>ibrary alone in 2011-2012</a:t>
            </a:r>
          </a:p>
          <a:p>
            <a:pPr lvl="1"/>
            <a:r>
              <a:rPr lang="en-US" dirty="0" smtClean="0">
                <a:solidFill>
                  <a:schemeClr val="tx1"/>
                </a:solidFill>
              </a:rPr>
              <a:t>Students are willing to see a print management solution implemented</a:t>
            </a:r>
            <a:endParaRPr lang="en-US" dirty="0"/>
          </a:p>
        </p:txBody>
      </p:sp>
      <p:sp>
        <p:nvSpPr>
          <p:cNvPr id="5" name="TextBox 4"/>
          <p:cNvSpPr txBox="1"/>
          <p:nvPr/>
        </p:nvSpPr>
        <p:spPr>
          <a:xfrm>
            <a:off x="5982987" y="4363594"/>
            <a:ext cx="3737811" cy="369332"/>
          </a:xfrm>
          <a:prstGeom prst="rect">
            <a:avLst/>
          </a:prstGeom>
          <a:noFill/>
        </p:spPr>
        <p:txBody>
          <a:bodyPr wrap="square" rtlCol="0">
            <a:spAutoFit/>
          </a:bodyPr>
          <a:lstStyle/>
          <a:p>
            <a:r>
              <a:rPr lang="en-US" sz="900" dirty="0"/>
              <a:t>http://www.advancedcomputers.co.nz/wp-content/uploads/2014/09/print-money.jpg</a:t>
            </a:r>
          </a:p>
        </p:txBody>
      </p:sp>
    </p:spTree>
    <p:extLst>
      <p:ext uri="{BB962C8B-B14F-4D97-AF65-F5344CB8AC3E}">
        <p14:creationId xmlns:p14="http://schemas.microsoft.com/office/powerpoint/2010/main" val="4609657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normAutofit lnSpcReduction="10000"/>
          </a:bodyPr>
          <a:lstStyle/>
          <a:p>
            <a:r>
              <a:rPr lang="en-US" dirty="0" smtClean="0"/>
              <a:t>Implement a print management solution</a:t>
            </a:r>
          </a:p>
          <a:p>
            <a:pPr lvl="1"/>
            <a:r>
              <a:rPr lang="en-US" dirty="0" smtClean="0"/>
              <a:t>Begin monitoring student printing</a:t>
            </a:r>
          </a:p>
          <a:p>
            <a:pPr lvl="1"/>
            <a:r>
              <a:rPr lang="en-US" dirty="0" smtClean="0"/>
              <a:t>Establish a loose printing cap</a:t>
            </a:r>
          </a:p>
          <a:p>
            <a:pPr lvl="1"/>
            <a:r>
              <a:rPr lang="en-US" dirty="0" smtClean="0"/>
              <a:t>Finalize the printing cap</a:t>
            </a:r>
          </a:p>
          <a:p>
            <a:r>
              <a:rPr lang="en-US" dirty="0" smtClean="0"/>
              <a:t>Communicate with students</a:t>
            </a:r>
          </a:p>
          <a:p>
            <a:pPr lvl="1"/>
            <a:r>
              <a:rPr lang="en-US" dirty="0" smtClean="0"/>
              <a:t>Why is a print management strategy being implemented?</a:t>
            </a:r>
          </a:p>
          <a:p>
            <a:r>
              <a:rPr lang="en-US" dirty="0" smtClean="0"/>
              <a:t>Implement print release stations</a:t>
            </a:r>
          </a:p>
          <a:p>
            <a:endParaRPr lang="en-US" dirty="0"/>
          </a:p>
        </p:txBody>
      </p:sp>
    </p:spTree>
    <p:extLst>
      <p:ext uri="{BB962C8B-B14F-4D97-AF65-F5344CB8AC3E}">
        <p14:creationId xmlns:p14="http://schemas.microsoft.com/office/powerpoint/2010/main" val="10459729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In order to reduce student paper consumption at IWU, a printing cap should be implemented</a:t>
            </a:r>
          </a:p>
          <a:p>
            <a:endParaRPr lang="en-US" dirty="0" smtClean="0"/>
          </a:p>
          <a:p>
            <a:endParaRPr lang="en-US" dirty="0"/>
          </a:p>
        </p:txBody>
      </p:sp>
    </p:spTree>
    <p:extLst>
      <p:ext uri="{BB962C8B-B14F-4D97-AF65-F5344CB8AC3E}">
        <p14:creationId xmlns:p14="http://schemas.microsoft.com/office/powerpoint/2010/main" val="27130352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Acknowledgements</a:t>
            </a:r>
            <a:endParaRPr lang="en-US" dirty="0"/>
          </a:p>
        </p:txBody>
      </p:sp>
      <p:sp>
        <p:nvSpPr>
          <p:cNvPr id="3" name="Content Placeholder 2"/>
          <p:cNvSpPr>
            <a:spLocks noGrp="1"/>
          </p:cNvSpPr>
          <p:nvPr>
            <p:ph idx="1"/>
          </p:nvPr>
        </p:nvSpPr>
        <p:spPr/>
        <p:txBody>
          <a:bodyPr>
            <a:normAutofit lnSpcReduction="10000"/>
          </a:bodyPr>
          <a:lstStyle/>
          <a:p>
            <a:r>
              <a:rPr lang="en-US" dirty="0" smtClean="0"/>
              <a:t>This project was made possible due to the help from the following people:</a:t>
            </a:r>
          </a:p>
          <a:p>
            <a:pPr lvl="1"/>
            <a:r>
              <a:rPr lang="en-US" dirty="0"/>
              <a:t>Trey Short, Assistant Provost and Chief Technology Officer, IWU </a:t>
            </a:r>
          </a:p>
          <a:p>
            <a:pPr lvl="1"/>
            <a:r>
              <a:rPr lang="en-US" dirty="0"/>
              <a:t>Suzanne Wilson, Library Technology and Resources Director, IWU</a:t>
            </a:r>
          </a:p>
          <a:p>
            <a:pPr lvl="1"/>
            <a:r>
              <a:rPr lang="en-US" dirty="0"/>
              <a:t>Meg Miner, University Archivist &amp; Special Collections Librarian and Associate Professor, IWU</a:t>
            </a:r>
          </a:p>
          <a:p>
            <a:pPr lvl="1"/>
            <a:r>
              <a:rPr lang="en-US" dirty="0" smtClean="0"/>
              <a:t>Dr. Laurine Brown, ENST 480 Senior Seminar Advisor</a:t>
            </a:r>
          </a:p>
          <a:p>
            <a:pPr lvl="1"/>
            <a:r>
              <a:rPr lang="en-US" dirty="0" smtClean="0"/>
              <a:t>Fellow Classmates and Students</a:t>
            </a:r>
          </a:p>
          <a:p>
            <a:pPr lvl="1"/>
            <a:endParaRPr lang="en-US" dirty="0"/>
          </a:p>
        </p:txBody>
      </p:sp>
    </p:spTree>
    <p:extLst>
      <p:ext uri="{BB962C8B-B14F-4D97-AF65-F5344CB8AC3E}">
        <p14:creationId xmlns:p14="http://schemas.microsoft.com/office/powerpoint/2010/main" val="21804967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a:t>
            </a:r>
            <a:r>
              <a:rPr lang="en-US" dirty="0"/>
              <a:t>Become a Paper-less Office." </a:t>
            </a:r>
            <a:r>
              <a:rPr lang="en-US" i="1" dirty="0"/>
              <a:t>Reduce.org</a:t>
            </a:r>
            <a:r>
              <a:rPr lang="en-US" dirty="0"/>
              <a:t>. </a:t>
            </a:r>
            <a:r>
              <a:rPr lang="en-US" dirty="0" err="1"/>
              <a:t>N.p</a:t>
            </a:r>
            <a:r>
              <a:rPr lang="en-US" dirty="0"/>
              <a:t>., </a:t>
            </a:r>
            <a:r>
              <a:rPr lang="en-US" dirty="0" err="1"/>
              <a:t>n.d.</a:t>
            </a:r>
            <a:r>
              <a:rPr lang="en-US" dirty="0"/>
              <a:t> Web. 26 Mar. 2015. &lt;http://156.98.19.245/paper/&gt;.</a:t>
            </a:r>
          </a:p>
          <a:p>
            <a:r>
              <a:rPr lang="en-US" dirty="0"/>
              <a:t>"</a:t>
            </a:r>
            <a:r>
              <a:rPr lang="en-US" dirty="0" err="1"/>
              <a:t>ForestEthics</a:t>
            </a:r>
            <a:r>
              <a:rPr lang="en-US" dirty="0"/>
              <a:t> | The Facts - Paper Consumption and Its Impacts." </a:t>
            </a:r>
            <a:r>
              <a:rPr lang="en-US" i="1" dirty="0"/>
              <a:t>ForestEthics.org</a:t>
            </a:r>
            <a:r>
              <a:rPr lang="en-US" dirty="0"/>
              <a:t>. </a:t>
            </a:r>
            <a:r>
              <a:rPr lang="en-US" dirty="0" err="1"/>
              <a:t>N.p</a:t>
            </a:r>
            <a:r>
              <a:rPr lang="en-US" dirty="0"/>
              <a:t>., </a:t>
            </a:r>
            <a:r>
              <a:rPr lang="en-US" dirty="0" err="1"/>
              <a:t>n.d.</a:t>
            </a:r>
            <a:r>
              <a:rPr lang="en-US" dirty="0"/>
              <a:t> Web. 24 Mar. 2015.</a:t>
            </a:r>
          </a:p>
          <a:p>
            <a:r>
              <a:rPr lang="en-US" dirty="0"/>
              <a:t>"I'm a Lumberjack." </a:t>
            </a:r>
            <a:r>
              <a:rPr lang="en-US" i="1" dirty="0"/>
              <a:t>The Economist</a:t>
            </a:r>
            <a:r>
              <a:rPr lang="en-US" dirty="0"/>
              <a:t>. The Economist Newspaper, 03 Apr. 2012. Web. 26 Mar. 2015.</a:t>
            </a:r>
          </a:p>
          <a:p>
            <a:r>
              <a:rPr lang="en-US" dirty="0"/>
              <a:t>"Paper Production and Consumption Facts." (</a:t>
            </a:r>
            <a:r>
              <a:rPr lang="en-US" dirty="0" err="1"/>
              <a:t>n.d.</a:t>
            </a:r>
            <a:r>
              <a:rPr lang="en-US" dirty="0"/>
              <a:t>): n. </a:t>
            </a:r>
            <a:r>
              <a:rPr lang="en-US" dirty="0" err="1"/>
              <a:t>pag</a:t>
            </a:r>
            <a:r>
              <a:rPr lang="en-US" dirty="0"/>
              <a:t>. </a:t>
            </a:r>
            <a:r>
              <a:rPr lang="en-US" i="1" dirty="0"/>
              <a:t>Greenamerica.org</a:t>
            </a:r>
            <a:r>
              <a:rPr lang="en-US" dirty="0"/>
              <a:t>. Web. 26 Mar. 2015.</a:t>
            </a:r>
          </a:p>
          <a:p>
            <a:r>
              <a:rPr lang="en-US" dirty="0"/>
              <a:t>Smith, Richard (2011) "The Environmental Sustainability of Paper," </a:t>
            </a:r>
            <a:r>
              <a:rPr lang="en-US" i="1" dirty="0"/>
              <a:t>Graduate Studies Journal of Organizational Dynamics</a:t>
            </a:r>
            <a:r>
              <a:rPr lang="en-US" dirty="0"/>
              <a:t>: Vol. 1: </a:t>
            </a:r>
            <a:r>
              <a:rPr lang="en-US" dirty="0" err="1"/>
              <a:t>Iss</a:t>
            </a:r>
            <a:r>
              <a:rPr lang="en-US" dirty="0"/>
              <a:t>. 1, Article 4. </a:t>
            </a:r>
          </a:p>
          <a:p>
            <a:r>
              <a:rPr lang="en-US" dirty="0"/>
              <a:t> Berglund, Teresa, </a:t>
            </a:r>
            <a:r>
              <a:rPr lang="en-US" dirty="0" err="1"/>
              <a:t>Niklas</a:t>
            </a:r>
            <a:r>
              <a:rPr lang="en-US" dirty="0"/>
              <a:t> </a:t>
            </a:r>
            <a:r>
              <a:rPr lang="en-US" dirty="0" err="1"/>
              <a:t>Gericke</a:t>
            </a:r>
            <a:r>
              <a:rPr lang="en-US" dirty="0"/>
              <a:t>, and Shu-Nu Chang </a:t>
            </a:r>
            <a:r>
              <a:rPr lang="en-US" dirty="0" err="1"/>
              <a:t>Rundgren</a:t>
            </a:r>
            <a:r>
              <a:rPr lang="en-US" dirty="0"/>
              <a:t>. "The Implementation of Education for Sustainable Development in Sweden: Investigating the Sustainability Consciousness among Upper Secondary Students." </a:t>
            </a:r>
            <a:r>
              <a:rPr lang="en-US" u="sng" dirty="0"/>
              <a:t>Research in Science &amp; Technological Education</a:t>
            </a:r>
            <a:r>
              <a:rPr lang="en-US" dirty="0"/>
              <a:t> 32.3 (2014): 318-39. . EBSCO &lt;</a:t>
            </a:r>
            <a:r>
              <a:rPr lang="en-US" u="sng" dirty="0">
                <a:hlinkClick r:id="rId3"/>
              </a:rPr>
              <a:t>http://search.ebscohost.com.proxy.iwu.edu/login.aspx?direct=true&amp;db=ehh&amp;AN=98623665&amp;site=eds-live&amp;scope=site</a:t>
            </a:r>
            <a:r>
              <a:rPr lang="en-US" dirty="0"/>
              <a:t>&gt;. </a:t>
            </a:r>
          </a:p>
          <a:p>
            <a:r>
              <a:rPr lang="en-US" dirty="0" err="1"/>
              <a:t>Bergroth</a:t>
            </a:r>
            <a:r>
              <a:rPr lang="en-US" dirty="0"/>
              <a:t>, A., O. </a:t>
            </a:r>
            <a:r>
              <a:rPr lang="en-US" dirty="0" err="1"/>
              <a:t>Leskijarvi</a:t>
            </a:r>
            <a:r>
              <a:rPr lang="en-US" dirty="0"/>
              <a:t>, and A. </a:t>
            </a:r>
            <a:r>
              <a:rPr lang="en-US" dirty="0" err="1"/>
              <a:t>Raisanen</a:t>
            </a:r>
            <a:r>
              <a:rPr lang="en-US" dirty="0"/>
              <a:t>. </a:t>
            </a:r>
            <a:r>
              <a:rPr lang="en-US" u="sng" dirty="0"/>
              <a:t>Possible Trend Breaks in Office Paper Consumption</a:t>
            </a:r>
            <a:r>
              <a:rPr lang="en-US" dirty="0"/>
              <a:t>. Vol. 87., 2005. </a:t>
            </a:r>
            <a:r>
              <a:rPr lang="en-US" u="sng" dirty="0" err="1"/>
              <a:t>edswsc</a:t>
            </a:r>
            <a:r>
              <a:rPr lang="en-US" u="sng" dirty="0"/>
              <a:t>; </a:t>
            </a:r>
            <a:r>
              <a:rPr lang="en-US" u="sng" dirty="0" err="1"/>
              <a:t>EBSCOHost</a:t>
            </a:r>
            <a:r>
              <a:rPr lang="en-US" dirty="0"/>
              <a:t>. EBSCO. &lt;</a:t>
            </a:r>
            <a:r>
              <a:rPr lang="en-US" u="sng" dirty="0">
                <a:hlinkClick r:id="rId4"/>
              </a:rPr>
              <a:t>http://search.ebscohost.com.proxy.iwu.edu/login.aspx?direct=true&amp;db=edswsc&amp;AN=000233046600002&amp;site=eds-live&amp;scope=site</a:t>
            </a:r>
            <a:r>
              <a:rPr lang="en-US" dirty="0"/>
              <a:t>&gt;. </a:t>
            </a:r>
          </a:p>
          <a:p>
            <a:endParaRPr lang="en-US" dirty="0"/>
          </a:p>
          <a:p>
            <a:endParaRPr lang="en-US" dirty="0"/>
          </a:p>
        </p:txBody>
      </p:sp>
    </p:spTree>
    <p:extLst>
      <p:ext uri="{BB962C8B-B14F-4D97-AF65-F5344CB8AC3E}">
        <p14:creationId xmlns:p14="http://schemas.microsoft.com/office/powerpoint/2010/main" val="408277546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32500" lnSpcReduction="20000"/>
          </a:bodyPr>
          <a:lstStyle/>
          <a:p>
            <a:r>
              <a:rPr lang="en-US" dirty="0"/>
              <a:t>Cairo, </a:t>
            </a:r>
            <a:r>
              <a:rPr lang="en-US" dirty="0" err="1"/>
              <a:t>Allessandra</a:t>
            </a:r>
            <a:r>
              <a:rPr lang="en-US" dirty="0"/>
              <a:t>. "Student Engagement in Campus Sustainability." </a:t>
            </a:r>
            <a:r>
              <a:rPr lang="en-US" u="sng" dirty="0"/>
              <a:t>Facilities Manager</a:t>
            </a:r>
            <a:r>
              <a:rPr lang="en-US" dirty="0"/>
              <a:t> 27.2 (2011): 28-31. . EBSCO &lt;</a:t>
            </a:r>
            <a:r>
              <a:rPr lang="en-US" u="sng" dirty="0">
                <a:hlinkClick r:id="rId2"/>
              </a:rPr>
              <a:t>http://search.ebscohost.com.proxy.iwu.edu/login.aspx?direct=true&amp;db=eric&amp;AN=EJ920384&amp;site=eds-live&amp;scope=site;</a:t>
            </a:r>
            <a:r>
              <a:rPr lang="en-US" dirty="0"/>
              <a:t> </a:t>
            </a:r>
            <a:r>
              <a:rPr lang="en-US" u="sng" dirty="0">
                <a:hlinkClick r:id="rId3"/>
              </a:rPr>
              <a:t>http://www.appa.org/FacilitiesManager/index.cfm?ItemNumber=2586</a:t>
            </a:r>
            <a:r>
              <a:rPr lang="en-US" dirty="0"/>
              <a:t>&gt;. </a:t>
            </a:r>
          </a:p>
          <a:p>
            <a:r>
              <a:rPr lang="en-US" dirty="0" err="1"/>
              <a:t>Colaw</a:t>
            </a:r>
            <a:r>
              <a:rPr lang="en-US" dirty="0"/>
              <a:t>, Lee M. "Improving Print Management at </a:t>
            </a:r>
            <a:r>
              <a:rPr lang="en-US" dirty="0" err="1"/>
              <a:t>at</a:t>
            </a:r>
            <a:r>
              <a:rPr lang="en-US" dirty="0"/>
              <a:t> the University of Oklahoma." </a:t>
            </a:r>
            <a:r>
              <a:rPr lang="en-US" u="sng" dirty="0"/>
              <a:t>College Planning &amp; Management</a:t>
            </a:r>
            <a:r>
              <a:rPr lang="en-US" dirty="0"/>
              <a:t> 2.7 (1999): 34-7. . EBSCO &lt;</a:t>
            </a:r>
            <a:r>
              <a:rPr lang="en-US" u="sng" dirty="0">
                <a:hlinkClick r:id="rId4"/>
              </a:rPr>
              <a:t>http://search.ebscohost.com.proxy.iwu.edu/login.aspx?direct=true&amp;db=eric&amp;AN=EJ589635&amp;site=eds-live&amp;scope=site</a:t>
            </a:r>
            <a:r>
              <a:rPr lang="en-US" dirty="0"/>
              <a:t>&gt;. </a:t>
            </a:r>
          </a:p>
          <a:p>
            <a:r>
              <a:rPr lang="en-US" dirty="0"/>
              <a:t>Cole, Elaine Janet. "A Community-Based Social Marketing Campaign to Green the Offices at Pacific University: Recycling, Paper Reduction and Environmentally Preferable Purchasing." </a:t>
            </a:r>
            <a:r>
              <a:rPr lang="en-US" u="sng" dirty="0"/>
              <a:t>Doctorate degree in Leadership and Change Program</a:t>
            </a:r>
            <a:r>
              <a:rPr lang="en-US" dirty="0"/>
              <a:t> Antioch University (October, 2007). </a:t>
            </a:r>
          </a:p>
          <a:p>
            <a:r>
              <a:rPr lang="en-US" dirty="0"/>
              <a:t>Dempsey, M. E., and A. </a:t>
            </a:r>
            <a:r>
              <a:rPr lang="en-US" dirty="0" err="1"/>
              <a:t>Palilonis</a:t>
            </a:r>
            <a:r>
              <a:rPr lang="en-US" dirty="0"/>
              <a:t>. </a:t>
            </a:r>
            <a:r>
              <a:rPr lang="en-US" u="sng" dirty="0"/>
              <a:t>Reuse, Recycle . . . Reduce: A Greener Library with Print Management</a:t>
            </a:r>
            <a:r>
              <a:rPr lang="en-US" dirty="0"/>
              <a:t>. Vol. 30., 2012. </a:t>
            </a:r>
            <a:r>
              <a:rPr lang="en-US" u="sng" dirty="0" err="1"/>
              <a:t>edswss</a:t>
            </a:r>
            <a:r>
              <a:rPr lang="en-US" u="sng" dirty="0"/>
              <a:t>; </a:t>
            </a:r>
            <a:r>
              <a:rPr lang="en-US" u="sng" dirty="0" err="1"/>
              <a:t>EBSCOHost</a:t>
            </a:r>
            <a:r>
              <a:rPr lang="en-US" dirty="0"/>
              <a:t>. EBSCO. &lt;</a:t>
            </a:r>
            <a:r>
              <a:rPr lang="en-US" u="sng" dirty="0">
                <a:hlinkClick r:id="rId5"/>
              </a:rPr>
              <a:t>http://search.ebscohost.com.proxy.iwu.edu/login.aspx?direct=true&amp;db=edswss&amp;AN=000309309900004&amp;site=eds-live&amp;scope=site</a:t>
            </a:r>
            <a:r>
              <a:rPr lang="en-US" dirty="0"/>
              <a:t>&gt;. </a:t>
            </a:r>
          </a:p>
          <a:p>
            <a:r>
              <a:rPr lang="en-US" dirty="0" err="1"/>
              <a:t>Enis</a:t>
            </a:r>
            <a:r>
              <a:rPr lang="en-US" dirty="0"/>
              <a:t>, Matt. </a:t>
            </a:r>
            <a:r>
              <a:rPr lang="en-US" u="sng" dirty="0"/>
              <a:t>Print Control: Features that Reduce Waste have made Print Management Software Essential for Many Libraries</a:t>
            </a:r>
            <a:r>
              <a:rPr lang="en-US" dirty="0"/>
              <a:t>. Library Journals, LLC, 2012. . EBSCO. &lt;</a:t>
            </a:r>
            <a:r>
              <a:rPr lang="en-US" u="sng" dirty="0">
                <a:hlinkClick r:id="rId6"/>
              </a:rPr>
              <a:t>http://search.ebscohost.com.proxy.iwu.edu/login.aspx?direct=true&amp;db=edsglr&amp;AN=edsgcl.323858054&amp;site=eds-live&amp;scope=site</a:t>
            </a:r>
            <a:r>
              <a:rPr lang="en-US" dirty="0"/>
              <a:t>&gt;. </a:t>
            </a:r>
          </a:p>
          <a:p>
            <a:r>
              <a:rPr lang="en-US" dirty="0" err="1"/>
              <a:t>Fernandes</a:t>
            </a:r>
            <a:r>
              <a:rPr lang="en-US" dirty="0"/>
              <a:t>, Louella, and Clive </a:t>
            </a:r>
            <a:r>
              <a:rPr lang="en-US" dirty="0" err="1"/>
              <a:t>Longbottom</a:t>
            </a:r>
            <a:r>
              <a:rPr lang="en-US" dirty="0"/>
              <a:t>. "Effective Print Management." </a:t>
            </a:r>
            <a:r>
              <a:rPr lang="en-US" u="sng" dirty="0"/>
              <a:t>Credit Control</a:t>
            </a:r>
            <a:r>
              <a:rPr lang="en-US" dirty="0"/>
              <a:t> 34.8 (2013): 30. . EBSCO &lt;</a:t>
            </a:r>
            <a:r>
              <a:rPr lang="en-US" u="sng" dirty="0">
                <a:hlinkClick r:id="rId7"/>
              </a:rPr>
              <a:t>http://search.ebscohost.com.proxy.iwu.edu/login.aspx?direct=true&amp;db=f5h&amp;AN=91896045&amp;site=eds-live&amp;scope=site</a:t>
            </a:r>
            <a:r>
              <a:rPr lang="en-US" dirty="0"/>
              <a:t>&gt;. </a:t>
            </a:r>
          </a:p>
          <a:p>
            <a:r>
              <a:rPr lang="en-US" dirty="0" err="1"/>
              <a:t>Gavrilescu</a:t>
            </a:r>
            <a:r>
              <a:rPr lang="en-US" dirty="0"/>
              <a:t>, D., and E. </a:t>
            </a:r>
            <a:r>
              <a:rPr lang="en-US" dirty="0" err="1"/>
              <a:t>Bobu</a:t>
            </a:r>
            <a:r>
              <a:rPr lang="en-US" dirty="0"/>
              <a:t>. </a:t>
            </a:r>
            <a:r>
              <a:rPr lang="en-US" u="sng" dirty="0"/>
              <a:t>Driving Forces and Barriers for Sustainable use of Recovered Paper in Papermaking</a:t>
            </a:r>
            <a:r>
              <a:rPr lang="en-US" dirty="0"/>
              <a:t>. Vol. 8., 2009. </a:t>
            </a:r>
            <a:r>
              <a:rPr lang="en-US" u="sng" dirty="0" err="1"/>
              <a:t>edswsc</a:t>
            </a:r>
            <a:r>
              <a:rPr lang="en-US" u="sng" dirty="0"/>
              <a:t>; </a:t>
            </a:r>
            <a:r>
              <a:rPr lang="en-US" u="sng" dirty="0" err="1"/>
              <a:t>EBSCOHost</a:t>
            </a:r>
            <a:r>
              <a:rPr lang="en-US" dirty="0"/>
              <a:t>. EBSCO. &lt;</a:t>
            </a:r>
            <a:r>
              <a:rPr lang="en-US" u="sng" dirty="0">
                <a:hlinkClick r:id="rId8"/>
              </a:rPr>
              <a:t>http://search.ebscohost.com.proxy.iwu.edu/login.aspx?direct=true&amp;db=edswsc&amp;AN=000272499300017&amp;site=eds-live&amp;scope=site</a:t>
            </a:r>
            <a:r>
              <a:rPr lang="en-US" dirty="0"/>
              <a:t>&gt;. </a:t>
            </a:r>
          </a:p>
          <a:p>
            <a:r>
              <a:rPr lang="en-US" dirty="0" err="1"/>
              <a:t>Hekkert</a:t>
            </a:r>
            <a:r>
              <a:rPr lang="en-US" dirty="0"/>
              <a:t>, Marko P., et al. "The Impact of Material Efficient End-use Technologies on Paper use and Carbon Emissions." </a:t>
            </a:r>
            <a:r>
              <a:rPr lang="en-US" u="sng" dirty="0"/>
              <a:t>Resources, Conservation &amp; Recycling</a:t>
            </a:r>
            <a:r>
              <a:rPr lang="en-US" dirty="0"/>
              <a:t> 36 (2002): 241-66. . EBSCO &lt;</a:t>
            </a:r>
            <a:r>
              <a:rPr lang="en-US" u="sng" dirty="0">
                <a:hlinkClick r:id="rId9"/>
              </a:rPr>
              <a:t>http://search.ebscohost.com.proxy.iwu.edu/login.aspx?direct=true&amp;db=edselp&amp;AN=S0921344902000812&amp;site=eds-live&amp;scope=site</a:t>
            </a:r>
            <a:r>
              <a:rPr lang="en-US" dirty="0"/>
              <a:t>&gt;. </a:t>
            </a:r>
          </a:p>
          <a:p>
            <a:endParaRPr lang="en-US" dirty="0"/>
          </a:p>
        </p:txBody>
      </p:sp>
    </p:spTree>
    <p:extLst>
      <p:ext uri="{BB962C8B-B14F-4D97-AF65-F5344CB8AC3E}">
        <p14:creationId xmlns:p14="http://schemas.microsoft.com/office/powerpoint/2010/main" val="406577322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40000" lnSpcReduction="20000"/>
          </a:bodyPr>
          <a:lstStyle/>
          <a:p>
            <a:r>
              <a:rPr lang="en-US" dirty="0"/>
              <a:t>Kelly, T. C., et al. "University Community Responses to on-Campus Resource Recycling." </a:t>
            </a:r>
            <a:r>
              <a:rPr lang="en-US" u="sng" dirty="0"/>
              <a:t>Resources, Conservation and Recycling</a:t>
            </a:r>
            <a:r>
              <a:rPr lang="en-US" dirty="0"/>
              <a:t> 47.1 (2006): 42-55. . </a:t>
            </a:r>
            <a:r>
              <a:rPr lang="en-US" dirty="0" err="1"/>
              <a:t>ScienceDirect</a:t>
            </a:r>
            <a:r>
              <a:rPr lang="en-US" dirty="0"/>
              <a:t>. </a:t>
            </a:r>
          </a:p>
          <a:p>
            <a:r>
              <a:rPr lang="en-US" dirty="0" err="1"/>
              <a:t>Louw</a:t>
            </a:r>
            <a:r>
              <a:rPr lang="en-US" dirty="0"/>
              <a:t>, Willa. "Green Curriculum: Sustainable Learning at a Higher Education Institution." </a:t>
            </a:r>
            <a:r>
              <a:rPr lang="en-US" u="sng" dirty="0"/>
              <a:t>International Review of Research in Open and Distance Learning</a:t>
            </a:r>
            <a:r>
              <a:rPr lang="en-US" dirty="0"/>
              <a:t> 14.1 (2013): 1-15. . EBSCO &lt;</a:t>
            </a:r>
            <a:r>
              <a:rPr lang="en-US" u="sng" dirty="0">
                <a:hlinkClick r:id="rId2"/>
              </a:rPr>
              <a:t>http://search.ebscohost.com.proxy.iwu.edu/login.aspx?direct=true&amp;db=eric&amp;AN=EJ1008075&amp;site=eds-live&amp;scope=site</a:t>
            </a:r>
            <a:r>
              <a:rPr lang="en-US" dirty="0"/>
              <a:t>&gt;. </a:t>
            </a:r>
          </a:p>
          <a:p>
            <a:r>
              <a:rPr lang="en-US" dirty="0" err="1"/>
              <a:t>Magarrell</a:t>
            </a:r>
            <a:r>
              <a:rPr lang="en-US" dirty="0"/>
              <a:t>, Jack. "Many Campuses Finding Paper in Short Supply." </a:t>
            </a:r>
            <a:r>
              <a:rPr lang="en-US" u="sng" dirty="0"/>
              <a:t>Chronicle of Higher Education</a:t>
            </a:r>
            <a:r>
              <a:rPr lang="en-US" dirty="0"/>
              <a:t> 18.1 (1979): 1. . EBSCO &lt;</a:t>
            </a:r>
            <a:r>
              <a:rPr lang="en-US" u="sng" dirty="0">
                <a:hlinkClick r:id="rId3"/>
              </a:rPr>
              <a:t>http://search.ebscohost.com.proxy.iwu.edu/login.aspx?direct=true&amp;db=edb&amp;AN=21481730&amp;site=eds-live&amp;scope=site</a:t>
            </a:r>
            <a:r>
              <a:rPr lang="en-US" dirty="0"/>
              <a:t>&gt;. </a:t>
            </a:r>
          </a:p>
          <a:p>
            <a:r>
              <a:rPr lang="en-US" dirty="0"/>
              <a:t>Olsen, Florence. "10 Ways Colleges can Cut IT Costs." </a:t>
            </a:r>
            <a:r>
              <a:rPr lang="en-US" u="sng" dirty="0"/>
              <a:t>Chronicle of Higher Education</a:t>
            </a:r>
            <a:r>
              <a:rPr lang="en-US" dirty="0"/>
              <a:t> 49.6 (2002): A39-43. . EBSCO &lt;</a:t>
            </a:r>
            <a:r>
              <a:rPr lang="en-US" u="sng" dirty="0">
                <a:hlinkClick r:id="rId4"/>
              </a:rPr>
              <a:t>http://search.ebscohost.com.proxy.iwu.edu/login.aspx?direct=true&amp;db=eric&amp;AN=EJ657606&amp;site=eds-live&amp;scope=site</a:t>
            </a:r>
            <a:r>
              <a:rPr lang="en-US" dirty="0"/>
              <a:t>&gt;. </a:t>
            </a:r>
          </a:p>
          <a:p>
            <a:r>
              <a:rPr lang="en-US" dirty="0"/>
              <a:t>Smith, Richard (2011) "The Environmental Sustainability of Paper," </a:t>
            </a:r>
            <a:r>
              <a:rPr lang="en-US" i="1" dirty="0"/>
              <a:t>Graduate Studies Journal of Organizational Dynamics</a:t>
            </a:r>
            <a:r>
              <a:rPr lang="en-US" dirty="0"/>
              <a:t>: Vol. 1: </a:t>
            </a:r>
            <a:r>
              <a:rPr lang="en-US" dirty="0" err="1"/>
              <a:t>Iss</a:t>
            </a:r>
            <a:r>
              <a:rPr lang="en-US" dirty="0"/>
              <a:t>. 1, Article 4. </a:t>
            </a:r>
          </a:p>
          <a:p>
            <a:r>
              <a:rPr lang="en-US" dirty="0"/>
              <a:t>Xu, </a:t>
            </a:r>
            <a:r>
              <a:rPr lang="en-US" dirty="0" err="1"/>
              <a:t>Tengfang</a:t>
            </a:r>
            <a:r>
              <a:rPr lang="en-US" dirty="0"/>
              <a:t>, </a:t>
            </a:r>
            <a:r>
              <a:rPr lang="en-US" dirty="0" err="1"/>
              <a:t>Jayant</a:t>
            </a:r>
            <a:r>
              <a:rPr lang="en-US" dirty="0"/>
              <a:t> </a:t>
            </a:r>
            <a:r>
              <a:rPr lang="en-US" dirty="0" err="1"/>
              <a:t>Sathaye</a:t>
            </a:r>
            <a:r>
              <a:rPr lang="en-US" dirty="0"/>
              <a:t>, and </a:t>
            </a:r>
            <a:r>
              <a:rPr lang="en-US" dirty="0" err="1"/>
              <a:t>Klaas</a:t>
            </a:r>
            <a:r>
              <a:rPr lang="en-US" dirty="0"/>
              <a:t> Kramer. "Sustainability Options in Pulp and Paper Making: Costs of Conserved Energy and Carbon Reduction in the US." </a:t>
            </a:r>
            <a:r>
              <a:rPr lang="en-US" u="sng" dirty="0"/>
              <a:t>Sustainable Cities and Society</a:t>
            </a:r>
            <a:r>
              <a:rPr lang="en-US" dirty="0"/>
              <a:t> 8.0 (2013): 56-62. . </a:t>
            </a:r>
            <a:r>
              <a:rPr lang="en-US" dirty="0" err="1"/>
              <a:t>ScienceDirect</a:t>
            </a:r>
            <a:r>
              <a:rPr lang="en-US" dirty="0"/>
              <a:t>. </a:t>
            </a:r>
          </a:p>
          <a:p>
            <a:r>
              <a:rPr lang="en-US" dirty="0"/>
              <a:t>Zhu, J. Y., et al. "Forest </a:t>
            </a:r>
            <a:r>
              <a:rPr lang="en-US" dirty="0" err="1"/>
              <a:t>Thinnings</a:t>
            </a:r>
            <a:r>
              <a:rPr lang="en-US" dirty="0"/>
              <a:t> for Integrated Lumber and Paper Production. (Cover Story)." </a:t>
            </a:r>
            <a:r>
              <a:rPr lang="en-US" u="sng" dirty="0"/>
              <a:t>Forest Products Journal</a:t>
            </a:r>
            <a:r>
              <a:rPr lang="en-US" dirty="0"/>
              <a:t> 57.11 (2007): 8-13. . EBSCO &lt;</a:t>
            </a:r>
            <a:r>
              <a:rPr lang="en-US" u="sng" dirty="0">
                <a:hlinkClick r:id="rId5"/>
              </a:rPr>
              <a:t>http://search.ebscohost.com.proxy.iwu.edu/login.aspx?direct=true&amp;db=bsh&amp;AN=27802532&amp;site=eds-live&amp;scope=site</a:t>
            </a:r>
            <a:r>
              <a:rPr lang="en-US" dirty="0"/>
              <a:t>&gt;. </a:t>
            </a:r>
          </a:p>
          <a:p>
            <a:endParaRPr lang="en-US" dirty="0"/>
          </a:p>
        </p:txBody>
      </p:sp>
    </p:spTree>
    <p:extLst>
      <p:ext uri="{BB962C8B-B14F-4D97-AF65-F5344CB8AC3E}">
        <p14:creationId xmlns:p14="http://schemas.microsoft.com/office/powerpoint/2010/main" val="49789757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Jared Casey</a:t>
            </a:r>
          </a:p>
          <a:p>
            <a:pPr lvl="1"/>
            <a:r>
              <a:rPr lang="en-US" dirty="0" err="1" smtClean="0"/>
              <a:t>jcasey@iwu.edu</a:t>
            </a:r>
            <a:endParaRPr lang="en-US" dirty="0"/>
          </a:p>
        </p:txBody>
      </p:sp>
    </p:spTree>
    <p:extLst>
      <p:ext uri="{BB962C8B-B14F-4D97-AF65-F5344CB8AC3E}">
        <p14:creationId xmlns:p14="http://schemas.microsoft.com/office/powerpoint/2010/main" val="188390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a:xfrm>
            <a:off x="685800" y="5782778"/>
            <a:ext cx="7770813" cy="1044623"/>
          </a:xfrm>
        </p:spPr>
        <p:txBody>
          <a:bodyPr>
            <a:normAutofit/>
          </a:bodyPr>
          <a:lstStyle/>
          <a:p>
            <a:pPr marL="0" indent="0" algn="ctr">
              <a:buNone/>
            </a:pPr>
            <a:r>
              <a:rPr lang="en-US" dirty="0"/>
              <a:t>In the United States alone, the average citizen consumes </a:t>
            </a:r>
            <a:r>
              <a:rPr lang="en-US" dirty="0" smtClean="0"/>
              <a:t>the </a:t>
            </a:r>
            <a:r>
              <a:rPr lang="en-US" dirty="0"/>
              <a:t>paper equivalent </a:t>
            </a:r>
            <a:r>
              <a:rPr lang="en-US" dirty="0" smtClean="0"/>
              <a:t>to </a:t>
            </a:r>
            <a:r>
              <a:rPr lang="en-US" dirty="0"/>
              <a:t>almost six 40-foot trees </a:t>
            </a:r>
            <a:r>
              <a:rPr lang="en-US" b="1" i="1" dirty="0" smtClean="0"/>
              <a:t>each</a:t>
            </a:r>
            <a:r>
              <a:rPr lang="en-US" dirty="0" smtClean="0"/>
              <a:t> </a:t>
            </a:r>
            <a:r>
              <a:rPr lang="en-US" b="1" i="1" dirty="0" smtClean="0"/>
              <a:t>year.</a:t>
            </a:r>
            <a:endParaRPr lang="en-US" b="1" i="1" dirty="0"/>
          </a:p>
        </p:txBody>
      </p:sp>
      <p:pic>
        <p:nvPicPr>
          <p:cNvPr id="6" name="Picture 5" descr="17ih6wqj4ghy3jpg.jpg"/>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916" r="21523"/>
          <a:stretch/>
        </p:blipFill>
        <p:spPr>
          <a:xfrm>
            <a:off x="1700464" y="13313"/>
            <a:ext cx="5732176" cy="5601603"/>
          </a:xfrm>
          <a:prstGeom prst="rect">
            <a:avLst/>
          </a:prstGeom>
        </p:spPr>
      </p:pic>
      <p:sp>
        <p:nvSpPr>
          <p:cNvPr id="7" name="Oval 6"/>
          <p:cNvSpPr/>
          <p:nvPr/>
        </p:nvSpPr>
        <p:spPr>
          <a:xfrm>
            <a:off x="1783641" y="2318458"/>
            <a:ext cx="1023503" cy="1144250"/>
          </a:xfrm>
          <a:prstGeom prst="ellipse">
            <a:avLst/>
          </a:prstGeom>
          <a:noFill/>
          <a:ln w="57150" cmpd="sng">
            <a:solidFill>
              <a:schemeClr val="accent5">
                <a:lumMod val="50000"/>
                <a:lumOff val="50000"/>
              </a:schemeClr>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25579228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Impact</a:t>
            </a:r>
            <a:endParaRPr lang="en-US" dirty="0"/>
          </a:p>
        </p:txBody>
      </p:sp>
      <p:sp>
        <p:nvSpPr>
          <p:cNvPr id="3" name="Content Placeholder 2"/>
          <p:cNvSpPr>
            <a:spLocks noGrp="1"/>
          </p:cNvSpPr>
          <p:nvPr>
            <p:ph idx="1"/>
          </p:nvPr>
        </p:nvSpPr>
        <p:spPr>
          <a:xfrm>
            <a:off x="685800" y="4390956"/>
            <a:ext cx="7770813" cy="2195520"/>
          </a:xfrm>
        </p:spPr>
        <p:txBody>
          <a:bodyPr>
            <a:normAutofit fontScale="92500" lnSpcReduction="20000"/>
          </a:bodyPr>
          <a:lstStyle/>
          <a:p>
            <a:r>
              <a:rPr lang="en-US" dirty="0" smtClean="0"/>
              <a:t>40% of wood harvested used for new paper production</a:t>
            </a:r>
          </a:p>
          <a:p>
            <a:r>
              <a:rPr lang="en-US" dirty="0" smtClean="0"/>
              <a:t>16% of all landfill solid waste is paper</a:t>
            </a:r>
          </a:p>
          <a:p>
            <a:r>
              <a:rPr lang="en-US" dirty="0" smtClean="0"/>
              <a:t>Digital age has not stopped wide use of paper consumption</a:t>
            </a:r>
          </a:p>
          <a:p>
            <a:r>
              <a:rPr lang="en-US" dirty="0" smtClean="0"/>
              <a:t>Focus of sustainability for Illinois Wesleyan University (IWU)</a:t>
            </a:r>
          </a:p>
        </p:txBody>
      </p:sp>
      <p:pic>
        <p:nvPicPr>
          <p:cNvPr id="4" name="Picture 3" descr="outcalf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8801" y="1438836"/>
            <a:ext cx="3681591" cy="2761193"/>
          </a:xfrm>
          <a:prstGeom prst="rect">
            <a:avLst/>
          </a:prstGeom>
        </p:spPr>
      </p:pic>
    </p:spTree>
    <p:extLst>
      <p:ext uri="{BB962C8B-B14F-4D97-AF65-F5344CB8AC3E}">
        <p14:creationId xmlns:p14="http://schemas.microsoft.com/office/powerpoint/2010/main" val="206360715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a:t>
            </a:r>
            <a:endParaRPr lang="en-US" dirty="0"/>
          </a:p>
        </p:txBody>
      </p:sp>
      <p:sp>
        <p:nvSpPr>
          <p:cNvPr id="3" name="Content Placeholder 2"/>
          <p:cNvSpPr>
            <a:spLocks noGrp="1"/>
          </p:cNvSpPr>
          <p:nvPr>
            <p:ph idx="1"/>
          </p:nvPr>
        </p:nvSpPr>
        <p:spPr/>
        <p:txBody>
          <a:bodyPr/>
          <a:lstStyle/>
          <a:p>
            <a:r>
              <a:rPr lang="en-US" sz="2800" b="1" i="1" dirty="0"/>
              <a:t>What are some effective strategies for implementing a printing cap in order to reduce student paper </a:t>
            </a:r>
            <a:r>
              <a:rPr lang="en-US" sz="2800" b="1" i="1" dirty="0" smtClean="0"/>
              <a:t>consumption </a:t>
            </a:r>
            <a:r>
              <a:rPr lang="en-US" sz="2800" b="1" i="1" dirty="0"/>
              <a:t>at Illinois Wesleyan University?</a:t>
            </a:r>
            <a:endParaRPr lang="en-US" sz="2800" dirty="0"/>
          </a:p>
          <a:p>
            <a:endParaRPr lang="en-US" dirty="0"/>
          </a:p>
        </p:txBody>
      </p:sp>
    </p:spTree>
    <p:extLst>
      <p:ext uri="{BB962C8B-B14F-4D97-AF65-F5344CB8AC3E}">
        <p14:creationId xmlns:p14="http://schemas.microsoft.com/office/powerpoint/2010/main" val="23907726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Methods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Literature Review</a:t>
            </a:r>
          </a:p>
          <a:p>
            <a:r>
              <a:rPr lang="en-US" dirty="0" smtClean="0"/>
              <a:t>Interviews with 3 Key Informants:</a:t>
            </a:r>
          </a:p>
          <a:p>
            <a:pPr lvl="1"/>
            <a:r>
              <a:rPr lang="en-US" dirty="0" smtClean="0"/>
              <a:t>Trey Short, </a:t>
            </a:r>
            <a:r>
              <a:rPr lang="en-US" dirty="0"/>
              <a:t>Assistant Provost and Chief Technology </a:t>
            </a:r>
            <a:r>
              <a:rPr lang="en-US" dirty="0" smtClean="0"/>
              <a:t>Officer, </a:t>
            </a:r>
            <a:r>
              <a:rPr lang="en-US" dirty="0"/>
              <a:t>IWU </a:t>
            </a:r>
            <a:endParaRPr lang="en-US" dirty="0" smtClean="0"/>
          </a:p>
          <a:p>
            <a:pPr lvl="1"/>
            <a:r>
              <a:rPr lang="en-US" dirty="0" smtClean="0"/>
              <a:t>Suzanne Wilson, </a:t>
            </a:r>
            <a:r>
              <a:rPr lang="en-US" dirty="0"/>
              <a:t>Library Technology and Resources </a:t>
            </a:r>
            <a:r>
              <a:rPr lang="en-US" dirty="0" smtClean="0"/>
              <a:t>Director, IWU</a:t>
            </a:r>
          </a:p>
          <a:p>
            <a:pPr lvl="1"/>
            <a:r>
              <a:rPr lang="en-US" dirty="0" smtClean="0"/>
              <a:t>Meg Miner, </a:t>
            </a:r>
            <a:r>
              <a:rPr lang="en-US" dirty="0"/>
              <a:t>University Archivist &amp; Special Collections Librarian and Associate </a:t>
            </a:r>
            <a:r>
              <a:rPr lang="en-US" dirty="0" smtClean="0"/>
              <a:t>Professor, IWU</a:t>
            </a:r>
          </a:p>
          <a:p>
            <a:r>
              <a:rPr lang="en-US" dirty="0" smtClean="0"/>
              <a:t>Interviews with 10 IWU Students</a:t>
            </a:r>
          </a:p>
          <a:p>
            <a:r>
              <a:rPr lang="en-US" dirty="0" smtClean="0"/>
              <a:t>Data Collection from IWU and 12 Peer and Aspirant Schools</a:t>
            </a:r>
          </a:p>
        </p:txBody>
      </p:sp>
    </p:spTree>
    <p:extLst>
      <p:ext uri="{BB962C8B-B14F-4D97-AF65-F5344CB8AC3E}">
        <p14:creationId xmlns:p14="http://schemas.microsoft.com/office/powerpoint/2010/main" val="6891599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Site</a:t>
            </a:r>
            <a:endParaRPr lang="en-US" dirty="0"/>
          </a:p>
        </p:txBody>
      </p:sp>
      <p:sp>
        <p:nvSpPr>
          <p:cNvPr id="3" name="Content Placeholder 2"/>
          <p:cNvSpPr>
            <a:spLocks noGrp="1"/>
          </p:cNvSpPr>
          <p:nvPr>
            <p:ph idx="1"/>
          </p:nvPr>
        </p:nvSpPr>
        <p:spPr>
          <a:xfrm>
            <a:off x="685800" y="2209800"/>
            <a:ext cx="4562293" cy="3657600"/>
          </a:xfrm>
        </p:spPr>
        <p:txBody>
          <a:bodyPr>
            <a:normAutofit fontScale="92500" lnSpcReduction="20000"/>
          </a:bodyPr>
          <a:lstStyle/>
          <a:p>
            <a:r>
              <a:rPr lang="en-US" dirty="0" smtClean="0"/>
              <a:t>Illinois Wesleyan University</a:t>
            </a:r>
          </a:p>
          <a:p>
            <a:pPr lvl="1">
              <a:lnSpc>
                <a:spcPct val="150000"/>
              </a:lnSpc>
            </a:pPr>
            <a:r>
              <a:rPr lang="en-US" dirty="0" smtClean="0"/>
              <a:t>Private liberal arts school</a:t>
            </a:r>
          </a:p>
          <a:p>
            <a:pPr lvl="1">
              <a:lnSpc>
                <a:spcPct val="150000"/>
              </a:lnSpc>
            </a:pPr>
            <a:r>
              <a:rPr lang="en-US" dirty="0" smtClean="0"/>
              <a:t>1,893 students</a:t>
            </a:r>
          </a:p>
          <a:p>
            <a:pPr lvl="1">
              <a:lnSpc>
                <a:spcPct val="150000"/>
              </a:lnSpc>
            </a:pPr>
            <a:r>
              <a:rPr lang="en-US" dirty="0" smtClean="0"/>
              <a:t>Technology Resources</a:t>
            </a:r>
          </a:p>
          <a:p>
            <a:pPr lvl="2"/>
            <a:r>
              <a:rPr lang="en-US" dirty="0" smtClean="0"/>
              <a:t>Offers free student printing at:</a:t>
            </a:r>
          </a:p>
          <a:p>
            <a:pPr lvl="3"/>
            <a:r>
              <a:rPr lang="en-US" dirty="0" smtClean="0"/>
              <a:t>The Ames Library</a:t>
            </a:r>
          </a:p>
          <a:p>
            <a:pPr lvl="3"/>
            <a:r>
              <a:rPr lang="en-US" dirty="0" smtClean="0"/>
              <a:t>State Farm Hall</a:t>
            </a:r>
          </a:p>
          <a:p>
            <a:pPr lvl="3"/>
            <a:r>
              <a:rPr lang="en-US" dirty="0" smtClean="0"/>
              <a:t>The Hansen Student  Center</a:t>
            </a:r>
            <a:endParaRPr lang="en-US" dirty="0"/>
          </a:p>
        </p:txBody>
      </p:sp>
      <p:pic>
        <p:nvPicPr>
          <p:cNvPr id="5" name="Picture 4" descr="info2a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5733" y="3525253"/>
            <a:ext cx="3960742" cy="2970557"/>
          </a:xfrm>
          <a:prstGeom prst="rect">
            <a:avLst/>
          </a:prstGeom>
        </p:spPr>
      </p:pic>
    </p:spTree>
    <p:extLst>
      <p:ext uri="{BB962C8B-B14F-4D97-AF65-F5344CB8AC3E}">
        <p14:creationId xmlns:p14="http://schemas.microsoft.com/office/powerpoint/2010/main" val="27570869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Campus Partner</a:t>
            </a:r>
            <a:endParaRPr lang="en-US" dirty="0"/>
          </a:p>
        </p:txBody>
      </p:sp>
      <p:sp>
        <p:nvSpPr>
          <p:cNvPr id="3" name="Content Placeholder 2"/>
          <p:cNvSpPr>
            <a:spLocks noGrp="1"/>
          </p:cNvSpPr>
          <p:nvPr>
            <p:ph idx="1"/>
          </p:nvPr>
        </p:nvSpPr>
        <p:spPr/>
        <p:txBody>
          <a:bodyPr/>
          <a:lstStyle/>
          <a:p>
            <a:r>
              <a:rPr lang="en-US" dirty="0"/>
              <a:t>Trey Short, Assistant Provost and Chief Technology Officer, IWU </a:t>
            </a:r>
          </a:p>
          <a:p>
            <a:r>
              <a:rPr lang="en-US" dirty="0" smtClean="0"/>
              <a:t>IWU Information Technology</a:t>
            </a:r>
            <a:endParaRPr lang="en-US" dirty="0"/>
          </a:p>
        </p:txBody>
      </p:sp>
    </p:spTree>
    <p:extLst>
      <p:ext uri="{BB962C8B-B14F-4D97-AF65-F5344CB8AC3E}">
        <p14:creationId xmlns:p14="http://schemas.microsoft.com/office/powerpoint/2010/main" val="16782148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Research Findings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Current state of student printing at Illinois Wesleyan University</a:t>
            </a:r>
          </a:p>
          <a:p>
            <a:pPr lvl="1"/>
            <a:r>
              <a:rPr lang="en-US" dirty="0" smtClean="0"/>
              <a:t>1,653,235 pages printed during the 2011-2012 academic school year at the Ames Library</a:t>
            </a:r>
          </a:p>
          <a:p>
            <a:pPr lvl="1"/>
            <a:r>
              <a:rPr lang="en-US" dirty="0" smtClean="0"/>
              <a:t>2,082 students attended IWU</a:t>
            </a:r>
          </a:p>
          <a:p>
            <a:pPr lvl="1"/>
            <a:r>
              <a:rPr lang="en-US" dirty="0" smtClean="0"/>
              <a:t>Estimate per student:</a:t>
            </a:r>
          </a:p>
          <a:p>
            <a:pPr lvl="2"/>
            <a:r>
              <a:rPr lang="en-US" dirty="0" smtClean="0"/>
              <a:t>794 pages per year </a:t>
            </a:r>
          </a:p>
          <a:p>
            <a:pPr lvl="2"/>
            <a:r>
              <a:rPr lang="en-US" dirty="0" smtClean="0"/>
              <a:t>397 pages per semester</a:t>
            </a:r>
          </a:p>
          <a:p>
            <a:r>
              <a:rPr lang="en-US" dirty="0" smtClean="0"/>
              <a:t>IWU owns a license for </a:t>
            </a:r>
            <a:r>
              <a:rPr lang="en-US" dirty="0" err="1" smtClean="0"/>
              <a:t>Papercut</a:t>
            </a:r>
            <a:r>
              <a:rPr lang="en-US" dirty="0" smtClean="0"/>
              <a:t>, but has been unable to implement the software</a:t>
            </a:r>
          </a:p>
          <a:p>
            <a:pPr lvl="1"/>
            <a:endParaRPr lang="en-US" dirty="0" smtClean="0"/>
          </a:p>
        </p:txBody>
      </p:sp>
      <p:pic>
        <p:nvPicPr>
          <p:cNvPr id="3074" name="Picture 2" descr="https://www.iwu.edu/library/contact/images/digital_edit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357" y="5549266"/>
            <a:ext cx="1462255" cy="10890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86990" y="6627168"/>
            <a:ext cx="3946358" cy="230832"/>
          </a:xfrm>
          <a:prstGeom prst="rect">
            <a:avLst/>
          </a:prstGeom>
          <a:noFill/>
        </p:spPr>
        <p:txBody>
          <a:bodyPr wrap="square" rtlCol="0">
            <a:spAutoFit/>
          </a:bodyPr>
          <a:lstStyle/>
          <a:p>
            <a:r>
              <a:rPr lang="en-US" sz="900" dirty="0"/>
              <a:t>https://www.iwu.edu/library/contact/images/digital_editing.JPG</a:t>
            </a:r>
          </a:p>
        </p:txBody>
      </p:sp>
    </p:spTree>
    <p:extLst>
      <p:ext uri="{BB962C8B-B14F-4D97-AF65-F5344CB8AC3E}">
        <p14:creationId xmlns:p14="http://schemas.microsoft.com/office/powerpoint/2010/main" val="1076222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Research Findings</a:t>
            </a:r>
            <a:endParaRPr lang="en-US" dirty="0"/>
          </a:p>
        </p:txBody>
      </p:sp>
      <p:sp>
        <p:nvSpPr>
          <p:cNvPr id="3" name="Content Placeholder 2"/>
          <p:cNvSpPr>
            <a:spLocks noGrp="1"/>
          </p:cNvSpPr>
          <p:nvPr>
            <p:ph idx="1"/>
          </p:nvPr>
        </p:nvSpPr>
        <p:spPr>
          <a:xfrm>
            <a:off x="685801" y="2209800"/>
            <a:ext cx="2121568" cy="3657600"/>
          </a:xfrm>
        </p:spPr>
        <p:txBody>
          <a:bodyPr/>
          <a:lstStyle/>
          <a:p>
            <a:r>
              <a:rPr lang="en-US" dirty="0" smtClean="0"/>
              <a:t>Peer and Aspirant Schools (2015)</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2007802669"/>
              </p:ext>
            </p:extLst>
          </p:nvPr>
        </p:nvGraphicFramePr>
        <p:xfrm>
          <a:off x="1876927" y="1187115"/>
          <a:ext cx="6325654" cy="5515969"/>
        </p:xfrm>
        <a:graphic>
          <a:graphicData uri="http://schemas.openxmlformats.org/drawingml/2006/table">
            <a:tbl>
              <a:tblPr/>
              <a:tblGrid>
                <a:gridCol w="3129534"/>
                <a:gridCol w="3196120"/>
              </a:tblGrid>
              <a:tr h="641385">
                <a:tc>
                  <a:txBody>
                    <a:bodyPr/>
                    <a:lstStyle/>
                    <a:p>
                      <a:pPr algn="ctr" fontAlgn="ctr"/>
                      <a:r>
                        <a:rPr lang="en-US" sz="1400" b="1" i="0" u="none" strike="noStrike" dirty="0">
                          <a:solidFill>
                            <a:srgbClr val="000000"/>
                          </a:solidFill>
                          <a:effectLst/>
                          <a:latin typeface="Calibri" panose="020F0502020204030204" pitchFamily="34" charset="0"/>
                        </a:rPr>
                        <a:t>Institution</a:t>
                      </a:r>
                    </a:p>
                  </a:txBody>
                  <a:tcPr marL="8305" marR="8305" marT="830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alibri" panose="020F0502020204030204" pitchFamily="34" charset="0"/>
                        </a:rPr>
                        <a:t>Print Management Strategy</a:t>
                      </a:r>
                    </a:p>
                  </a:txBody>
                  <a:tcPr marL="8305" marR="8305" marT="8305" marB="0" anchor="ctr">
                    <a:lnL>
                      <a:noFill/>
                    </a:lnL>
                    <a:lnR>
                      <a:noFill/>
                    </a:lnR>
                    <a:lnT>
                      <a:noFill/>
                    </a:lnT>
                    <a:lnB w="6350" cap="flat" cmpd="sng" algn="ctr">
                      <a:solidFill>
                        <a:srgbClr val="000000"/>
                      </a:solidFill>
                      <a:prstDash val="solid"/>
                      <a:round/>
                      <a:headEnd type="none" w="med" len="med"/>
                      <a:tailEnd type="none" w="med" len="med"/>
                    </a:lnB>
                  </a:tcPr>
                </a:tc>
              </a:tr>
              <a:tr h="351430">
                <a:tc>
                  <a:txBody>
                    <a:bodyPr/>
                    <a:lstStyle/>
                    <a:p>
                      <a:pPr algn="ctr" fontAlgn="ctr"/>
                      <a:r>
                        <a:rPr lang="en-US" sz="1400" b="0" i="0" u="none" strike="noStrike">
                          <a:solidFill>
                            <a:srgbClr val="000000"/>
                          </a:solidFill>
                          <a:effectLst/>
                          <a:latin typeface="Calibri" panose="020F0502020204030204" pitchFamily="34" charset="0"/>
                        </a:rPr>
                        <a:t>Augustana College</a:t>
                      </a:r>
                    </a:p>
                  </a:txBody>
                  <a:tcPr marL="8305" marR="8305" marT="830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alibri" panose="020F0502020204030204" pitchFamily="34" charset="0"/>
                        </a:rPr>
                        <a:t>Currency Based/PRS</a:t>
                      </a:r>
                    </a:p>
                  </a:txBody>
                  <a:tcPr marL="8305" marR="8305" marT="8305" marB="0" anchor="ctr">
                    <a:lnL>
                      <a:noFill/>
                    </a:lnL>
                    <a:lnR>
                      <a:noFill/>
                    </a:lnR>
                    <a:lnT w="6350" cap="flat" cmpd="sng" algn="ctr">
                      <a:solidFill>
                        <a:srgbClr val="000000"/>
                      </a:solidFill>
                      <a:prstDash val="solid"/>
                      <a:round/>
                      <a:headEnd type="none" w="med" len="med"/>
                      <a:tailEnd type="none" w="med" len="med"/>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Carleton College</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Charge/PRS</a:t>
                      </a:r>
                    </a:p>
                  </a:txBody>
                  <a:tcPr marL="8305" marR="8305" marT="8305" marB="0" anchor="ctr">
                    <a:lnL>
                      <a:noFill/>
                    </a:lnL>
                    <a:lnR>
                      <a:noFill/>
                    </a:lnR>
                    <a:lnT>
                      <a:noFill/>
                    </a:lnT>
                    <a:lnB>
                      <a:noFill/>
                    </a:lnB>
                  </a:tcPr>
                </a:tc>
              </a:tr>
              <a:tr h="351430">
                <a:tc>
                  <a:txBody>
                    <a:bodyPr/>
                    <a:lstStyle/>
                    <a:p>
                      <a:pPr algn="ctr" fontAlgn="ctr"/>
                      <a:r>
                        <a:rPr lang="en-US" sz="1400" b="0" i="0" u="none" strike="noStrike" dirty="0">
                          <a:solidFill>
                            <a:srgbClr val="000000"/>
                          </a:solidFill>
                          <a:effectLst/>
                          <a:latin typeface="Calibri" panose="020F0502020204030204" pitchFamily="34" charset="0"/>
                        </a:rPr>
                        <a:t>College of Wooster</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Currency Based/PRS</a:t>
                      </a:r>
                    </a:p>
                  </a:txBody>
                  <a:tcPr marL="8305" marR="8305" marT="8305" marB="0" anchor="ctr">
                    <a:lnL>
                      <a:noFill/>
                    </a:lnL>
                    <a:lnR>
                      <a:noFill/>
                    </a:lnR>
                    <a:lnT>
                      <a:noFill/>
                    </a:lnT>
                    <a:lnB>
                      <a:noFill/>
                    </a:lnB>
                  </a:tcPr>
                </a:tc>
              </a:tr>
              <a:tr h="351430">
                <a:tc>
                  <a:txBody>
                    <a:bodyPr/>
                    <a:lstStyle/>
                    <a:p>
                      <a:pPr algn="ctr" fontAlgn="ctr"/>
                      <a:r>
                        <a:rPr lang="en-US" sz="1400" b="0" i="0" u="none" strike="noStrike" dirty="0">
                          <a:solidFill>
                            <a:srgbClr val="000000"/>
                          </a:solidFill>
                          <a:effectLst/>
                          <a:latin typeface="Calibri" panose="020F0502020204030204" pitchFamily="34" charset="0"/>
                        </a:rPr>
                        <a:t>Denison University</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N/A</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Depauw University</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Currency Based/PRS</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Franklin &amp; Marshall</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Charge/PRS</a:t>
                      </a:r>
                    </a:p>
                  </a:txBody>
                  <a:tcPr marL="8305" marR="8305" marT="8305" marB="0" anchor="ctr">
                    <a:lnL>
                      <a:noFill/>
                    </a:lnL>
                    <a:lnR>
                      <a:noFill/>
                    </a:lnR>
                    <a:lnT>
                      <a:noFill/>
                    </a:lnT>
                    <a:lnB>
                      <a:noFill/>
                    </a:lnB>
                  </a:tcPr>
                </a:tc>
              </a:tr>
              <a:tr h="657424">
                <a:tc>
                  <a:txBody>
                    <a:bodyPr/>
                    <a:lstStyle/>
                    <a:p>
                      <a:pPr algn="ctr" fontAlgn="ctr"/>
                      <a:r>
                        <a:rPr lang="en-US" sz="1400" b="0" i="0" u="none" strike="noStrike">
                          <a:solidFill>
                            <a:srgbClr val="000000"/>
                          </a:solidFill>
                          <a:effectLst/>
                          <a:latin typeface="Calibri" panose="020F0502020204030204" pitchFamily="34" charset="0"/>
                        </a:rPr>
                        <a:t>Illinois Wesleyan University</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None</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Kenyon College</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N/A</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Knox College</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Page-Based/PRS</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Lawrence University</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N/A</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Macalester College</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Free/PRS</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Rhodes College</a:t>
                      </a:r>
                    </a:p>
                  </a:txBody>
                  <a:tcPr marL="8305" marR="8305" marT="8305" marB="0" anchor="ctr">
                    <a:lnL>
                      <a:noFill/>
                    </a:lnL>
                    <a:lnR>
                      <a:noFill/>
                    </a:lnR>
                    <a:lnT>
                      <a:noFill/>
                    </a:lnT>
                    <a:lnB>
                      <a:noFill/>
                    </a:lnB>
                  </a:tcPr>
                </a:tc>
                <a:tc>
                  <a:txBody>
                    <a:bodyPr/>
                    <a:lstStyle/>
                    <a:p>
                      <a:pPr algn="ctr" fontAlgn="ctr"/>
                      <a:r>
                        <a:rPr lang="en-US" sz="1400" b="0" i="0" u="none" strike="noStrike">
                          <a:solidFill>
                            <a:srgbClr val="000000"/>
                          </a:solidFill>
                          <a:effectLst/>
                          <a:latin typeface="Calibri" panose="020F0502020204030204" pitchFamily="34" charset="0"/>
                        </a:rPr>
                        <a:t>N/A</a:t>
                      </a:r>
                    </a:p>
                  </a:txBody>
                  <a:tcPr marL="8305" marR="8305" marT="8305" marB="0" anchor="ctr">
                    <a:lnL>
                      <a:noFill/>
                    </a:lnL>
                    <a:lnR>
                      <a:noFill/>
                    </a:lnR>
                    <a:lnT>
                      <a:noFill/>
                    </a:lnT>
                    <a:lnB>
                      <a:noFill/>
                    </a:lnB>
                  </a:tcPr>
                </a:tc>
              </a:tr>
              <a:tr h="351430">
                <a:tc>
                  <a:txBody>
                    <a:bodyPr/>
                    <a:lstStyle/>
                    <a:p>
                      <a:pPr algn="ctr" fontAlgn="ctr"/>
                      <a:r>
                        <a:rPr lang="en-US" sz="1400" b="0" i="0" u="none" strike="noStrike">
                          <a:solidFill>
                            <a:srgbClr val="000000"/>
                          </a:solidFill>
                          <a:effectLst/>
                          <a:latin typeface="Calibri" panose="020F0502020204030204" pitchFamily="34" charset="0"/>
                        </a:rPr>
                        <a:t>St. Olaf College</a:t>
                      </a:r>
                    </a:p>
                  </a:txBody>
                  <a:tcPr marL="8305" marR="8305" marT="830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Calibri" panose="020F0502020204030204" pitchFamily="34" charset="0"/>
                        </a:rPr>
                        <a:t>Page-Based/PRS</a:t>
                      </a:r>
                    </a:p>
                  </a:txBody>
                  <a:tcPr marL="8305" marR="8305" marT="8305" marB="0" anchor="ctr">
                    <a:lnL>
                      <a:noFill/>
                    </a:lnL>
                    <a:lnR>
                      <a:noFill/>
                    </a:lnR>
                    <a:lnT>
                      <a:noFill/>
                    </a:lnT>
                    <a:lnB>
                      <a:noFill/>
                    </a:lnB>
                  </a:tcPr>
                </a:tc>
              </a:tr>
            </a:tbl>
          </a:graphicData>
        </a:graphic>
      </p:graphicFrame>
      <p:sp>
        <p:nvSpPr>
          <p:cNvPr id="4" name="TextBox 3"/>
          <p:cNvSpPr txBox="1"/>
          <p:nvPr/>
        </p:nvSpPr>
        <p:spPr>
          <a:xfrm>
            <a:off x="585216" y="5669280"/>
            <a:ext cx="1901952" cy="646331"/>
          </a:xfrm>
          <a:prstGeom prst="rect">
            <a:avLst/>
          </a:prstGeom>
          <a:noFill/>
        </p:spPr>
        <p:txBody>
          <a:bodyPr wrap="square" rtlCol="0">
            <a:spAutoFit/>
          </a:bodyPr>
          <a:lstStyle/>
          <a:p>
            <a:r>
              <a:rPr lang="en-US" dirty="0" smtClean="0"/>
              <a:t>PRS = Print Release Station</a:t>
            </a:r>
          </a:p>
        </p:txBody>
      </p:sp>
    </p:spTree>
    <p:extLst>
      <p:ext uri="{BB962C8B-B14F-4D97-AF65-F5344CB8AC3E}">
        <p14:creationId xmlns:p14="http://schemas.microsoft.com/office/powerpoint/2010/main" val="52853899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2208</TotalTime>
  <Words>2708</Words>
  <Application>Microsoft Macintosh PowerPoint</Application>
  <PresentationFormat>On-screen Show (4:3)</PresentationFormat>
  <Paragraphs>225</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Folio</vt:lpstr>
      <vt:lpstr>Exploring Effective Strategies for Implementing a Student Printing Cap at Illinois Wesleyan University</vt:lpstr>
      <vt:lpstr>PowerPoint Presentation</vt:lpstr>
      <vt:lpstr>Environmental Impact</vt:lpstr>
      <vt:lpstr>Research Question</vt:lpstr>
      <vt:lpstr>Research Methods</vt:lpstr>
      <vt:lpstr>Research Site</vt:lpstr>
      <vt:lpstr>Campus Partner</vt:lpstr>
      <vt:lpstr>Key Research Findings</vt:lpstr>
      <vt:lpstr>Key Research Findings</vt:lpstr>
      <vt:lpstr>Key Research Findings</vt:lpstr>
      <vt:lpstr>Analysis of Findings</vt:lpstr>
      <vt:lpstr>Recommendations</vt:lpstr>
      <vt:lpstr>Conclusion</vt:lpstr>
      <vt:lpstr>Acknowledgements</vt:lpstr>
      <vt:lpstr>References</vt:lpstr>
      <vt:lpstr>References</vt:lpstr>
      <vt:lpstr>References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Effective Strategies for Implementing a Student Printing Cap at Illinois Wesleyan University</dc:title>
  <dc:creator>James</dc:creator>
  <cp:lastModifiedBy>Carl Teichman</cp:lastModifiedBy>
  <cp:revision>50</cp:revision>
  <dcterms:created xsi:type="dcterms:W3CDTF">2015-04-05T17:22:42Z</dcterms:created>
  <dcterms:modified xsi:type="dcterms:W3CDTF">2015-09-25T01:09:43Z</dcterms:modified>
</cp:coreProperties>
</file>