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40233600" cy="329184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 Perera" initials="TP"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333399"/>
    <a:srgbClr val="000099"/>
    <a:srgbClr val="FF6600"/>
    <a:srgbClr val="FFCCCC"/>
    <a:srgbClr val="FFCC99"/>
    <a:srgbClr val="99FF66"/>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15620"/>
    <p:restoredTop sz="94660"/>
  </p:normalViewPr>
  <p:slideViewPr>
    <p:cSldViewPr snapToGrid="0">
      <p:cViewPr>
        <p:scale>
          <a:sx n="25" d="100"/>
          <a:sy n="25" d="100"/>
        </p:scale>
        <p:origin x="-1392" y="451"/>
      </p:cViewPr>
      <p:guideLst>
        <p:guide orient="horz" pos="10368"/>
        <p:guide pos="1115"/>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1211263" y="685800"/>
            <a:ext cx="4283075"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6B246D59-45BF-42C1-81B3-5F469551D97B}" type="slidenum">
              <a:rPr lang="en-US"/>
              <a:pPr/>
              <a:t>‹#›</a:t>
            </a:fld>
            <a:endParaRPr lang="en-US"/>
          </a:p>
        </p:txBody>
      </p:sp>
    </p:spTree>
    <p:extLst>
      <p:ext uri="{BB962C8B-B14F-4D97-AF65-F5344CB8AC3E}">
        <p14:creationId xmlns:p14="http://schemas.microsoft.com/office/powerpoint/2010/main" val="34181339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12"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12"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838" y="10226675"/>
            <a:ext cx="34197925"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6035675" y="18653125"/>
            <a:ext cx="28162250"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F4543EF-1E50-4F48-AF23-406F869B2A49}" type="slidenum">
              <a:rPr lang="en-US"/>
              <a:pPr/>
              <a:t>‹#›</a:t>
            </a:fld>
            <a:endParaRPr lang="en-US"/>
          </a:p>
        </p:txBody>
      </p:sp>
    </p:spTree>
    <p:extLst>
      <p:ext uri="{BB962C8B-B14F-4D97-AF65-F5344CB8AC3E}">
        <p14:creationId xmlns:p14="http://schemas.microsoft.com/office/powerpoint/2010/main" val="1386403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C8BDD1-D981-44BD-A0BB-07D12F1CE268}" type="slidenum">
              <a:rPr lang="en-US"/>
              <a:pPr/>
              <a:t>‹#›</a:t>
            </a:fld>
            <a:endParaRPr lang="en-US"/>
          </a:p>
        </p:txBody>
      </p:sp>
    </p:spTree>
    <p:extLst>
      <p:ext uri="{BB962C8B-B14F-4D97-AF65-F5344CB8AC3E}">
        <p14:creationId xmlns:p14="http://schemas.microsoft.com/office/powerpoint/2010/main" val="781174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667075" y="2924175"/>
            <a:ext cx="8548688" cy="26336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7838" y="2924175"/>
            <a:ext cx="25496837" cy="26336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D25FB8-0FDF-42DE-8056-334AB2997AEC}" type="slidenum">
              <a:rPr lang="en-US"/>
              <a:pPr/>
              <a:t>‹#›</a:t>
            </a:fld>
            <a:endParaRPr lang="en-US"/>
          </a:p>
        </p:txBody>
      </p:sp>
    </p:spTree>
    <p:extLst>
      <p:ext uri="{BB962C8B-B14F-4D97-AF65-F5344CB8AC3E}">
        <p14:creationId xmlns:p14="http://schemas.microsoft.com/office/powerpoint/2010/main" val="2761152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30B7681-F382-4CE6-B445-C99DE8D36AD4}" type="slidenum">
              <a:rPr lang="en-US"/>
              <a:pPr/>
              <a:t>‹#›</a:t>
            </a:fld>
            <a:endParaRPr lang="en-US"/>
          </a:p>
        </p:txBody>
      </p:sp>
    </p:spTree>
    <p:extLst>
      <p:ext uri="{BB962C8B-B14F-4D97-AF65-F5344CB8AC3E}">
        <p14:creationId xmlns:p14="http://schemas.microsoft.com/office/powerpoint/2010/main" val="4040847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5" y="21153438"/>
            <a:ext cx="34197925"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178175" y="13952538"/>
            <a:ext cx="34197925"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C0E4776-BEE7-47CA-9BEF-CF137B78E0F4}" type="slidenum">
              <a:rPr lang="en-US"/>
              <a:pPr/>
              <a:t>‹#›</a:t>
            </a:fld>
            <a:endParaRPr lang="en-US"/>
          </a:p>
        </p:txBody>
      </p:sp>
    </p:spTree>
    <p:extLst>
      <p:ext uri="{BB962C8B-B14F-4D97-AF65-F5344CB8AC3E}">
        <p14:creationId xmlns:p14="http://schemas.microsoft.com/office/powerpoint/2010/main" val="2842359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7838" y="9512300"/>
            <a:ext cx="17022762" cy="1974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0193000" y="9512300"/>
            <a:ext cx="17022763" cy="1974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924050D-3D9E-4FFF-9FB9-330A4FE1A48F}" type="slidenum">
              <a:rPr lang="en-US"/>
              <a:pPr/>
              <a:t>‹#›</a:t>
            </a:fld>
            <a:endParaRPr lang="en-US"/>
          </a:p>
        </p:txBody>
      </p:sp>
    </p:spTree>
    <p:extLst>
      <p:ext uri="{BB962C8B-B14F-4D97-AF65-F5344CB8AC3E}">
        <p14:creationId xmlns:p14="http://schemas.microsoft.com/office/powerpoint/2010/main" val="62223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11363" y="1317625"/>
            <a:ext cx="36210875"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11363" y="7369175"/>
            <a:ext cx="17776825"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11363" y="10439400"/>
            <a:ext cx="17776825"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0437475" y="7369175"/>
            <a:ext cx="17784763"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0437475" y="10439400"/>
            <a:ext cx="17784763"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8FA0313-73FF-4AEE-8EFF-9D20F27A5027}" type="slidenum">
              <a:rPr lang="en-US"/>
              <a:pPr/>
              <a:t>‹#›</a:t>
            </a:fld>
            <a:endParaRPr lang="en-US"/>
          </a:p>
        </p:txBody>
      </p:sp>
    </p:spTree>
    <p:extLst>
      <p:ext uri="{BB962C8B-B14F-4D97-AF65-F5344CB8AC3E}">
        <p14:creationId xmlns:p14="http://schemas.microsoft.com/office/powerpoint/2010/main" val="973904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367C38A-2ED2-4F33-8DBF-67401ADD0325}" type="slidenum">
              <a:rPr lang="en-US"/>
              <a:pPr/>
              <a:t>‹#›</a:t>
            </a:fld>
            <a:endParaRPr lang="en-US"/>
          </a:p>
        </p:txBody>
      </p:sp>
    </p:spTree>
    <p:extLst>
      <p:ext uri="{BB962C8B-B14F-4D97-AF65-F5344CB8AC3E}">
        <p14:creationId xmlns:p14="http://schemas.microsoft.com/office/powerpoint/2010/main" val="361295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6E4FB2A-5F31-4629-BC8B-D99D17BD50C5}" type="slidenum">
              <a:rPr lang="en-US"/>
              <a:pPr/>
              <a:t>‹#›</a:t>
            </a:fld>
            <a:endParaRPr lang="en-US"/>
          </a:p>
        </p:txBody>
      </p:sp>
    </p:spTree>
    <p:extLst>
      <p:ext uri="{BB962C8B-B14F-4D97-AF65-F5344CB8AC3E}">
        <p14:creationId xmlns:p14="http://schemas.microsoft.com/office/powerpoint/2010/main" val="720010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363" y="1311275"/>
            <a:ext cx="13236575"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5730538" y="1311275"/>
            <a:ext cx="224917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011363" y="6888163"/>
            <a:ext cx="13236575"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53493AE-C750-4969-85DC-B70FB737EAA2}" type="slidenum">
              <a:rPr lang="en-US"/>
              <a:pPr/>
              <a:t>‹#›</a:t>
            </a:fld>
            <a:endParaRPr lang="en-US"/>
          </a:p>
        </p:txBody>
      </p:sp>
    </p:spTree>
    <p:extLst>
      <p:ext uri="{BB962C8B-B14F-4D97-AF65-F5344CB8AC3E}">
        <p14:creationId xmlns:p14="http://schemas.microsoft.com/office/powerpoint/2010/main" val="4080659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6700" y="23042563"/>
            <a:ext cx="24139525"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7886700" y="2941638"/>
            <a:ext cx="24139525"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7886700" y="25763538"/>
            <a:ext cx="24139525"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5084027-2FD9-4455-920E-923967F879FA}" type="slidenum">
              <a:rPr lang="en-US"/>
              <a:pPr/>
              <a:t>‹#›</a:t>
            </a:fld>
            <a:endParaRPr lang="en-US"/>
          </a:p>
        </p:txBody>
      </p:sp>
    </p:spTree>
    <p:extLst>
      <p:ext uri="{BB962C8B-B14F-4D97-AF65-F5344CB8AC3E}">
        <p14:creationId xmlns:p14="http://schemas.microsoft.com/office/powerpoint/2010/main" val="3382173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17838" y="2924175"/>
            <a:ext cx="34197925" cy="5487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30701" tIns="115352" rIns="230701" bIns="115352"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017838" y="9512300"/>
            <a:ext cx="34197925" cy="1974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30701" tIns="115352" rIns="230701" bIns="11535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017838" y="29994225"/>
            <a:ext cx="8382000"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30701" tIns="115352" rIns="230701" bIns="115352" numCol="1" anchor="t" anchorCtr="0" compatLnSpc="1">
            <a:prstTxWarp prst="textNoShape">
              <a:avLst/>
            </a:prstTxWarp>
          </a:bodyPr>
          <a:lstStyle>
            <a:lvl1pPr defTabSz="2306638">
              <a:defRPr sz="3500">
                <a:effectLst/>
              </a:defRPr>
            </a:lvl1pPr>
          </a:lstStyle>
          <a:p>
            <a:endParaRPr lang="en-US"/>
          </a:p>
        </p:txBody>
      </p:sp>
      <p:sp>
        <p:nvSpPr>
          <p:cNvPr id="1029" name="Rectangle 5"/>
          <p:cNvSpPr>
            <a:spLocks noGrp="1" noChangeArrowheads="1"/>
          </p:cNvSpPr>
          <p:nvPr>
            <p:ph type="ftr" sz="quarter" idx="3"/>
          </p:nvPr>
        </p:nvSpPr>
        <p:spPr bwMode="auto">
          <a:xfrm>
            <a:off x="13746163" y="29994225"/>
            <a:ext cx="12741275"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30701" tIns="115352" rIns="230701" bIns="115352" numCol="1" anchor="t" anchorCtr="0" compatLnSpc="1">
            <a:prstTxWarp prst="textNoShape">
              <a:avLst/>
            </a:prstTxWarp>
          </a:bodyPr>
          <a:lstStyle>
            <a:lvl1pPr algn="ctr" defTabSz="2306638">
              <a:defRPr sz="3500">
                <a:effectLst/>
              </a:defRPr>
            </a:lvl1pPr>
          </a:lstStyle>
          <a:p>
            <a:endParaRPr lang="en-US"/>
          </a:p>
        </p:txBody>
      </p:sp>
      <p:sp>
        <p:nvSpPr>
          <p:cNvPr id="1030" name="Rectangle 6"/>
          <p:cNvSpPr>
            <a:spLocks noGrp="1" noChangeArrowheads="1"/>
          </p:cNvSpPr>
          <p:nvPr>
            <p:ph type="sldNum" sz="quarter" idx="4"/>
          </p:nvPr>
        </p:nvSpPr>
        <p:spPr bwMode="auto">
          <a:xfrm>
            <a:off x="28833763" y="29994225"/>
            <a:ext cx="8382000"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30701" tIns="115352" rIns="230701" bIns="115352" numCol="1" anchor="t" anchorCtr="0" compatLnSpc="1">
            <a:prstTxWarp prst="textNoShape">
              <a:avLst/>
            </a:prstTxWarp>
          </a:bodyPr>
          <a:lstStyle>
            <a:lvl1pPr algn="r" defTabSz="2306638">
              <a:defRPr sz="3500">
                <a:effectLst/>
              </a:defRPr>
            </a:lvl1pPr>
          </a:lstStyle>
          <a:p>
            <a:fld id="{B1FFD84E-CC71-42B8-86C6-119EE41F686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06638" rtl="0" eaLnBrk="0" fontAlgn="base" hangingPunct="0">
        <a:spcBef>
          <a:spcPct val="0"/>
        </a:spcBef>
        <a:spcAft>
          <a:spcPct val="0"/>
        </a:spcAft>
        <a:defRPr sz="11100">
          <a:solidFill>
            <a:schemeClr val="tx2"/>
          </a:solidFill>
          <a:latin typeface="+mj-lt"/>
          <a:ea typeface="+mj-ea"/>
          <a:cs typeface="+mj-cs"/>
        </a:defRPr>
      </a:lvl1pPr>
      <a:lvl2pPr algn="ctr" defTabSz="2306638" rtl="0" eaLnBrk="0" fontAlgn="base" hangingPunct="0">
        <a:spcBef>
          <a:spcPct val="0"/>
        </a:spcBef>
        <a:spcAft>
          <a:spcPct val="0"/>
        </a:spcAft>
        <a:defRPr sz="11100">
          <a:solidFill>
            <a:schemeClr val="tx2"/>
          </a:solidFill>
          <a:latin typeface="Times New Roman" pitchFamily="-112" charset="0"/>
        </a:defRPr>
      </a:lvl2pPr>
      <a:lvl3pPr algn="ctr" defTabSz="2306638" rtl="0" eaLnBrk="0" fontAlgn="base" hangingPunct="0">
        <a:spcBef>
          <a:spcPct val="0"/>
        </a:spcBef>
        <a:spcAft>
          <a:spcPct val="0"/>
        </a:spcAft>
        <a:defRPr sz="11100">
          <a:solidFill>
            <a:schemeClr val="tx2"/>
          </a:solidFill>
          <a:latin typeface="Times New Roman" pitchFamily="-112" charset="0"/>
        </a:defRPr>
      </a:lvl3pPr>
      <a:lvl4pPr algn="ctr" defTabSz="2306638" rtl="0" eaLnBrk="0" fontAlgn="base" hangingPunct="0">
        <a:spcBef>
          <a:spcPct val="0"/>
        </a:spcBef>
        <a:spcAft>
          <a:spcPct val="0"/>
        </a:spcAft>
        <a:defRPr sz="11100">
          <a:solidFill>
            <a:schemeClr val="tx2"/>
          </a:solidFill>
          <a:latin typeface="Times New Roman" pitchFamily="-112" charset="0"/>
        </a:defRPr>
      </a:lvl4pPr>
      <a:lvl5pPr algn="ctr" defTabSz="2306638" rtl="0" eaLnBrk="0" fontAlgn="base" hangingPunct="0">
        <a:spcBef>
          <a:spcPct val="0"/>
        </a:spcBef>
        <a:spcAft>
          <a:spcPct val="0"/>
        </a:spcAft>
        <a:defRPr sz="11100">
          <a:solidFill>
            <a:schemeClr val="tx2"/>
          </a:solidFill>
          <a:latin typeface="Times New Roman" pitchFamily="-112" charset="0"/>
        </a:defRPr>
      </a:lvl5pPr>
      <a:lvl6pPr marL="457200" algn="ctr" defTabSz="2306638" rtl="0" eaLnBrk="0" fontAlgn="base" hangingPunct="0">
        <a:spcBef>
          <a:spcPct val="0"/>
        </a:spcBef>
        <a:spcAft>
          <a:spcPct val="0"/>
        </a:spcAft>
        <a:defRPr sz="11100">
          <a:solidFill>
            <a:schemeClr val="tx2"/>
          </a:solidFill>
          <a:latin typeface="Times New Roman" pitchFamily="-112" charset="0"/>
        </a:defRPr>
      </a:lvl6pPr>
      <a:lvl7pPr marL="914400" algn="ctr" defTabSz="2306638" rtl="0" eaLnBrk="0" fontAlgn="base" hangingPunct="0">
        <a:spcBef>
          <a:spcPct val="0"/>
        </a:spcBef>
        <a:spcAft>
          <a:spcPct val="0"/>
        </a:spcAft>
        <a:defRPr sz="11100">
          <a:solidFill>
            <a:schemeClr val="tx2"/>
          </a:solidFill>
          <a:latin typeface="Times New Roman" pitchFamily="-112" charset="0"/>
        </a:defRPr>
      </a:lvl7pPr>
      <a:lvl8pPr marL="1371600" algn="ctr" defTabSz="2306638" rtl="0" eaLnBrk="0" fontAlgn="base" hangingPunct="0">
        <a:spcBef>
          <a:spcPct val="0"/>
        </a:spcBef>
        <a:spcAft>
          <a:spcPct val="0"/>
        </a:spcAft>
        <a:defRPr sz="11100">
          <a:solidFill>
            <a:schemeClr val="tx2"/>
          </a:solidFill>
          <a:latin typeface="Times New Roman" pitchFamily="-112" charset="0"/>
        </a:defRPr>
      </a:lvl8pPr>
      <a:lvl9pPr marL="1828800" algn="ctr" defTabSz="2306638" rtl="0" eaLnBrk="0" fontAlgn="base" hangingPunct="0">
        <a:spcBef>
          <a:spcPct val="0"/>
        </a:spcBef>
        <a:spcAft>
          <a:spcPct val="0"/>
        </a:spcAft>
        <a:defRPr sz="11100">
          <a:solidFill>
            <a:schemeClr val="tx2"/>
          </a:solidFill>
          <a:latin typeface="Times New Roman" pitchFamily="-112" charset="0"/>
        </a:defRPr>
      </a:lvl9pPr>
    </p:titleStyle>
    <p:bodyStyle>
      <a:lvl1pPr marL="863600" indent="-863600" algn="l" defTabSz="2306638" rtl="0" eaLnBrk="0" fontAlgn="base" hangingPunct="0">
        <a:spcBef>
          <a:spcPct val="20000"/>
        </a:spcBef>
        <a:spcAft>
          <a:spcPct val="0"/>
        </a:spcAft>
        <a:buChar char="•"/>
        <a:defRPr sz="8000">
          <a:solidFill>
            <a:schemeClr val="tx1"/>
          </a:solidFill>
          <a:latin typeface="+mn-lt"/>
          <a:ea typeface="+mn-ea"/>
          <a:cs typeface="+mn-cs"/>
        </a:defRPr>
      </a:lvl1pPr>
      <a:lvl2pPr marL="1873250" indent="-720725" algn="l" defTabSz="2306638" rtl="0" eaLnBrk="0" fontAlgn="base" hangingPunct="0">
        <a:spcBef>
          <a:spcPct val="20000"/>
        </a:spcBef>
        <a:spcAft>
          <a:spcPct val="0"/>
        </a:spcAft>
        <a:buChar char="–"/>
        <a:defRPr sz="7100">
          <a:solidFill>
            <a:schemeClr val="tx1"/>
          </a:solidFill>
          <a:latin typeface="+mn-lt"/>
        </a:defRPr>
      </a:lvl2pPr>
      <a:lvl3pPr marL="2882900" indent="-576263" algn="l" defTabSz="2306638" rtl="0" eaLnBrk="0" fontAlgn="base" hangingPunct="0">
        <a:spcBef>
          <a:spcPct val="20000"/>
        </a:spcBef>
        <a:spcAft>
          <a:spcPct val="0"/>
        </a:spcAft>
        <a:buChar char="•"/>
        <a:defRPr sz="6100">
          <a:solidFill>
            <a:schemeClr val="tx1"/>
          </a:solidFill>
          <a:latin typeface="+mn-lt"/>
        </a:defRPr>
      </a:lvl3pPr>
      <a:lvl4pPr marL="4038600" indent="-579438" algn="l" defTabSz="2306638" rtl="0" eaLnBrk="0" fontAlgn="base" hangingPunct="0">
        <a:spcBef>
          <a:spcPct val="20000"/>
        </a:spcBef>
        <a:spcAft>
          <a:spcPct val="0"/>
        </a:spcAft>
        <a:buChar char="–"/>
        <a:defRPr sz="4900">
          <a:solidFill>
            <a:schemeClr val="tx1"/>
          </a:solidFill>
          <a:latin typeface="+mn-lt"/>
        </a:defRPr>
      </a:lvl4pPr>
      <a:lvl5pPr marL="5191125" indent="-576263" algn="l" defTabSz="2306638" rtl="0" eaLnBrk="0" fontAlgn="base" hangingPunct="0">
        <a:spcBef>
          <a:spcPct val="20000"/>
        </a:spcBef>
        <a:spcAft>
          <a:spcPct val="0"/>
        </a:spcAft>
        <a:buChar char="»"/>
        <a:defRPr sz="4900">
          <a:solidFill>
            <a:schemeClr val="tx1"/>
          </a:solidFill>
          <a:latin typeface="+mn-lt"/>
        </a:defRPr>
      </a:lvl5pPr>
      <a:lvl6pPr marL="5648325" indent="-576263" algn="l" defTabSz="2306638" rtl="0" eaLnBrk="0" fontAlgn="base" hangingPunct="0">
        <a:spcBef>
          <a:spcPct val="20000"/>
        </a:spcBef>
        <a:spcAft>
          <a:spcPct val="0"/>
        </a:spcAft>
        <a:buChar char="»"/>
        <a:defRPr sz="4900">
          <a:solidFill>
            <a:schemeClr val="tx1"/>
          </a:solidFill>
          <a:latin typeface="+mn-lt"/>
        </a:defRPr>
      </a:lvl6pPr>
      <a:lvl7pPr marL="6105525" indent="-576263" algn="l" defTabSz="2306638" rtl="0" eaLnBrk="0" fontAlgn="base" hangingPunct="0">
        <a:spcBef>
          <a:spcPct val="20000"/>
        </a:spcBef>
        <a:spcAft>
          <a:spcPct val="0"/>
        </a:spcAft>
        <a:buChar char="»"/>
        <a:defRPr sz="4900">
          <a:solidFill>
            <a:schemeClr val="tx1"/>
          </a:solidFill>
          <a:latin typeface="+mn-lt"/>
        </a:defRPr>
      </a:lvl7pPr>
      <a:lvl8pPr marL="6562725" indent="-576263" algn="l" defTabSz="2306638" rtl="0" eaLnBrk="0" fontAlgn="base" hangingPunct="0">
        <a:spcBef>
          <a:spcPct val="20000"/>
        </a:spcBef>
        <a:spcAft>
          <a:spcPct val="0"/>
        </a:spcAft>
        <a:buChar char="»"/>
        <a:defRPr sz="4900">
          <a:solidFill>
            <a:schemeClr val="tx1"/>
          </a:solidFill>
          <a:latin typeface="+mn-lt"/>
        </a:defRPr>
      </a:lvl8pPr>
      <a:lvl9pPr marL="7019925" indent="-576263" algn="l" defTabSz="2306638" rtl="0" eaLnBrk="0" fontAlgn="base" hangingPunct="0">
        <a:spcBef>
          <a:spcPct val="20000"/>
        </a:spcBef>
        <a:spcAft>
          <a:spcPct val="0"/>
        </a:spcAft>
        <a:buChar char="»"/>
        <a:defRPr sz="4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ep_insert.pdf"/>
          <p:cNvPicPr>
            <a:picLocks noChangeAspect="1"/>
          </p:cNvPicPr>
          <p:nvPr/>
        </p:nvPicPr>
        <p:blipFill rotWithShape="1">
          <a:blip r:embed="rId2">
            <a:extLst>
              <a:ext uri="{28A0092B-C50C-407E-A947-70E740481C1C}">
                <a14:useLocalDpi xmlns:a14="http://schemas.microsoft.com/office/drawing/2010/main" val="0"/>
              </a:ext>
            </a:extLst>
          </a:blip>
          <a:srcRect l="4144" t="4286" r="3769" b="6172"/>
          <a:stretch/>
        </p:blipFill>
        <p:spPr>
          <a:xfrm>
            <a:off x="13970000" y="23859067"/>
            <a:ext cx="9262533" cy="6959600"/>
          </a:xfrm>
          <a:prstGeom prst="rect">
            <a:avLst/>
          </a:prstGeom>
        </p:spPr>
      </p:pic>
      <p:pic>
        <p:nvPicPr>
          <p:cNvPr id="4" name="Picture 2" descr="C:\Users\Sam\Desktop\poster stuff\pics\totems wip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50225" y="11236271"/>
            <a:ext cx="2992819" cy="7891272"/>
          </a:xfrm>
          <a:prstGeom prst="rect">
            <a:avLst/>
          </a:prstGeom>
          <a:noFill/>
          <a:extLst>
            <a:ext uri="{909E8E84-426E-40DD-AFC4-6F175D3DCCD1}">
              <a14:hiddenFill xmlns:a14="http://schemas.microsoft.com/office/drawing/2010/main">
                <a:solidFill>
                  <a:srgbClr val="FFFFFF"/>
                </a:solidFill>
              </a14:hiddenFill>
            </a:ext>
          </a:extLst>
        </p:spPr>
      </p:pic>
      <p:sp>
        <p:nvSpPr>
          <p:cNvPr id="2194" name="Text Box 146"/>
          <p:cNvSpPr txBox="1">
            <a:spLocks noChangeArrowheads="1"/>
          </p:cNvSpPr>
          <p:nvPr/>
        </p:nvSpPr>
        <p:spPr bwMode="auto">
          <a:xfrm>
            <a:off x="5778500" y="1303338"/>
            <a:ext cx="28498800" cy="3077766"/>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FFBF0B"/>
                  </a:outerShdw>
                </a:effectLst>
              </a14:hiddenEffects>
            </a:ext>
          </a:extLst>
        </p:spPr>
        <p:txBody>
          <a:bodyPr lIns="61170" tIns="0" rIns="61170" bIns="0">
            <a:spAutoFit/>
          </a:bodyPr>
          <a:lstStyle>
            <a:lvl1pPr defTabSz="612775">
              <a:defRPr sz="2400">
                <a:solidFill>
                  <a:schemeClr val="tx1"/>
                </a:solidFill>
                <a:latin typeface="Times New Roman" pitchFamily="-112" charset="0"/>
              </a:defRPr>
            </a:lvl1pPr>
            <a:lvl2pPr marL="306388" defTabSz="612775">
              <a:defRPr sz="2400">
                <a:solidFill>
                  <a:schemeClr val="tx1"/>
                </a:solidFill>
                <a:latin typeface="Times New Roman" pitchFamily="-112" charset="0"/>
              </a:defRPr>
            </a:lvl2pPr>
            <a:lvl3pPr marL="612775" defTabSz="612775">
              <a:defRPr sz="2400">
                <a:solidFill>
                  <a:schemeClr val="tx1"/>
                </a:solidFill>
                <a:latin typeface="Times New Roman" pitchFamily="-112" charset="0"/>
              </a:defRPr>
            </a:lvl3pPr>
            <a:lvl4pPr marL="915988" defTabSz="612775">
              <a:defRPr sz="2400">
                <a:solidFill>
                  <a:schemeClr val="tx1"/>
                </a:solidFill>
                <a:latin typeface="Times New Roman" pitchFamily="-112" charset="0"/>
              </a:defRPr>
            </a:lvl4pPr>
            <a:lvl5pPr marL="1222375" defTabSz="612775">
              <a:defRPr sz="2400">
                <a:solidFill>
                  <a:schemeClr val="tx1"/>
                </a:solidFill>
                <a:latin typeface="Times New Roman" pitchFamily="-112" charset="0"/>
              </a:defRPr>
            </a:lvl5pPr>
            <a:lvl6pPr marL="1679575" defTabSz="612775" eaLnBrk="0" fontAlgn="base" hangingPunct="0">
              <a:spcBef>
                <a:spcPct val="0"/>
              </a:spcBef>
              <a:spcAft>
                <a:spcPct val="0"/>
              </a:spcAft>
              <a:defRPr sz="2400">
                <a:solidFill>
                  <a:schemeClr val="tx1"/>
                </a:solidFill>
                <a:latin typeface="Times New Roman" pitchFamily="-112" charset="0"/>
              </a:defRPr>
            </a:lvl6pPr>
            <a:lvl7pPr marL="2136775" defTabSz="612775" eaLnBrk="0" fontAlgn="base" hangingPunct="0">
              <a:spcBef>
                <a:spcPct val="0"/>
              </a:spcBef>
              <a:spcAft>
                <a:spcPct val="0"/>
              </a:spcAft>
              <a:defRPr sz="2400">
                <a:solidFill>
                  <a:schemeClr val="tx1"/>
                </a:solidFill>
                <a:latin typeface="Times New Roman" pitchFamily="-112" charset="0"/>
              </a:defRPr>
            </a:lvl7pPr>
            <a:lvl8pPr marL="2593975" defTabSz="612775" eaLnBrk="0" fontAlgn="base" hangingPunct="0">
              <a:spcBef>
                <a:spcPct val="0"/>
              </a:spcBef>
              <a:spcAft>
                <a:spcPct val="0"/>
              </a:spcAft>
              <a:defRPr sz="2400">
                <a:solidFill>
                  <a:schemeClr val="tx1"/>
                </a:solidFill>
                <a:latin typeface="Times New Roman" pitchFamily="-112" charset="0"/>
              </a:defRPr>
            </a:lvl8pPr>
            <a:lvl9pPr marL="3051175" defTabSz="612775" eaLnBrk="0" fontAlgn="base" hangingPunct="0">
              <a:spcBef>
                <a:spcPct val="0"/>
              </a:spcBef>
              <a:spcAft>
                <a:spcPct val="0"/>
              </a:spcAft>
              <a:defRPr sz="2400">
                <a:solidFill>
                  <a:schemeClr val="tx1"/>
                </a:solidFill>
                <a:latin typeface="Times New Roman" pitchFamily="-112" charset="0"/>
              </a:defRPr>
            </a:lvl9pPr>
          </a:lstStyle>
          <a:p>
            <a:pPr algn="ctr"/>
            <a:r>
              <a:rPr lang="en-US" sz="6600" b="1" dirty="0" smtClean="0">
                <a:effectLst/>
                <a:latin typeface="Arial" charset="0"/>
              </a:rPr>
              <a:t> A New Laboratory for MM-/Sub-MM-Wave Characterization of Cosmic Dust Analogs</a:t>
            </a:r>
          </a:p>
          <a:p>
            <a:pPr algn="ctr"/>
            <a:r>
              <a:rPr lang="en-US" sz="4000" dirty="0">
                <a:effectLst/>
              </a:rPr>
              <a:t>Samuel Birsa</a:t>
            </a:r>
            <a:r>
              <a:rPr lang="en-US" sz="4000" baseline="30000" dirty="0">
                <a:effectLst/>
              </a:rPr>
              <a:t>1</a:t>
            </a:r>
            <a:r>
              <a:rPr lang="en-US" sz="4000" dirty="0">
                <a:effectLst/>
              </a:rPr>
              <a:t>, </a:t>
            </a:r>
            <a:r>
              <a:rPr lang="en-US" sz="4000" dirty="0" err="1">
                <a:effectLst/>
              </a:rPr>
              <a:t>Huy</a:t>
            </a:r>
            <a:r>
              <a:rPr lang="en-US" sz="4000" dirty="0">
                <a:effectLst/>
              </a:rPr>
              <a:t> Do</a:t>
            </a:r>
            <a:r>
              <a:rPr lang="en-US" sz="4000" baseline="30000" dirty="0">
                <a:effectLst/>
              </a:rPr>
              <a:t>1</a:t>
            </a:r>
            <a:r>
              <a:rPr lang="en-US" sz="4000" dirty="0">
                <a:effectLst/>
              </a:rPr>
              <a:t>, Frederick Williams</a:t>
            </a:r>
            <a:r>
              <a:rPr lang="en-US" sz="4000" baseline="30000" dirty="0">
                <a:effectLst/>
              </a:rPr>
              <a:t>1</a:t>
            </a:r>
            <a:r>
              <a:rPr lang="en-US" sz="4000" dirty="0">
                <a:effectLst/>
              </a:rPr>
              <a:t>, </a:t>
            </a:r>
            <a:r>
              <a:rPr lang="en-US" sz="4000" dirty="0" err="1">
                <a:effectLst/>
              </a:rPr>
              <a:t>Lunjun</a:t>
            </a:r>
            <a:r>
              <a:rPr lang="en-US" sz="4000" dirty="0">
                <a:effectLst/>
              </a:rPr>
              <a:t> Liu</a:t>
            </a:r>
            <a:r>
              <a:rPr lang="en-US" sz="4000" baseline="30000" dirty="0">
                <a:effectLst/>
              </a:rPr>
              <a:t>1</a:t>
            </a:r>
            <a:r>
              <a:rPr lang="en-US" sz="4000" dirty="0">
                <a:effectLst/>
              </a:rPr>
              <a:t>, Ryan Schonert</a:t>
            </a:r>
            <a:r>
              <a:rPr lang="en-US" sz="4000" baseline="30000" dirty="0">
                <a:effectLst/>
              </a:rPr>
              <a:t>1</a:t>
            </a:r>
            <a:r>
              <a:rPr lang="en-US" sz="4000" dirty="0">
                <a:effectLst/>
              </a:rPr>
              <a:t>, </a:t>
            </a:r>
            <a:r>
              <a:rPr lang="en-US" sz="4000" dirty="0" err="1">
                <a:effectLst/>
              </a:rPr>
              <a:t>Thushara</a:t>
            </a:r>
            <a:r>
              <a:rPr lang="en-US" sz="4000" dirty="0">
                <a:effectLst/>
              </a:rPr>
              <a:t> Perera</a:t>
            </a:r>
            <a:r>
              <a:rPr lang="en-US" sz="4000" baseline="30000" dirty="0">
                <a:effectLst/>
              </a:rPr>
              <a:t>1</a:t>
            </a:r>
            <a:r>
              <a:rPr lang="en-US" sz="4000" dirty="0">
                <a:effectLst/>
              </a:rPr>
              <a:t>, </a:t>
            </a:r>
            <a:r>
              <a:rPr lang="en-US" sz="4000" dirty="0" smtClean="0">
                <a:effectLst/>
              </a:rPr>
              <a:t>D.J. </a:t>
            </a:r>
            <a:r>
              <a:rPr lang="en-US" sz="4000" dirty="0">
                <a:effectLst/>
              </a:rPr>
              <a:t>Fixsen</a:t>
            </a:r>
            <a:r>
              <a:rPr lang="en-US" sz="4000" baseline="30000" dirty="0">
                <a:effectLst/>
              </a:rPr>
              <a:t>2</a:t>
            </a:r>
            <a:endParaRPr lang="en-US" sz="4000" dirty="0">
              <a:effectLst/>
            </a:endParaRPr>
          </a:p>
          <a:p>
            <a:pPr algn="ctr"/>
            <a:r>
              <a:rPr lang="en-US" sz="2800" i="1" baseline="30000" dirty="0" smtClean="0">
                <a:effectLst/>
                <a:latin typeface="Arial" charset="0"/>
              </a:rPr>
              <a:t>1</a:t>
            </a:r>
            <a:r>
              <a:rPr lang="en-US" sz="2800" i="1" dirty="0" smtClean="0">
                <a:effectLst/>
                <a:latin typeface="Arial" charset="0"/>
              </a:rPr>
              <a:t>Illinois Wesleyan University, </a:t>
            </a:r>
            <a:r>
              <a:rPr lang="en-US" sz="2800" baseline="30000" dirty="0" smtClean="0">
                <a:effectLst/>
                <a:latin typeface="Arial" charset="0"/>
              </a:rPr>
              <a:t>2</a:t>
            </a:r>
            <a:r>
              <a:rPr lang="en-US" sz="2800" i="1" dirty="0" smtClean="0">
                <a:effectLst/>
                <a:latin typeface="Arial" charset="0"/>
              </a:rPr>
              <a:t>NASA/GSFC</a:t>
            </a:r>
            <a:endParaRPr lang="en-US" sz="2800" i="1" dirty="0">
              <a:effectLst/>
              <a:latin typeface="Arial" charset="0"/>
            </a:endParaRPr>
          </a:p>
        </p:txBody>
      </p:sp>
      <p:pic>
        <p:nvPicPr>
          <p:cNvPr id="2283" name="Picture 235" descr="C:\Users\Sam\Desktop\IWU-sea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2709" y="1173640"/>
            <a:ext cx="2646782" cy="2646782"/>
          </a:xfrm>
          <a:prstGeom prst="rect">
            <a:avLst/>
          </a:prstGeom>
          <a:noFill/>
          <a:effectLst>
            <a:outerShdw blurRad="50800" dist="50800" dir="5400000" algn="ctr" rotWithShape="0">
              <a:srgbClr val="000000"/>
            </a:outerShdw>
          </a:effectLst>
          <a:extLst>
            <a:ext uri="{909E8E84-426E-40DD-AFC4-6F175D3DCCD1}">
              <a14:hiddenFill xmlns:a14="http://schemas.microsoft.com/office/drawing/2010/main">
                <a:solidFill>
                  <a:srgbClr val="FFFFFF"/>
                </a:solidFill>
              </a14:hiddenFill>
            </a:ext>
          </a:extLst>
        </p:spPr>
      </p:pic>
      <p:sp>
        <p:nvSpPr>
          <p:cNvPr id="2196" name="Text Box 148"/>
          <p:cNvSpPr txBox="1">
            <a:spLocks noChangeArrowheads="1"/>
          </p:cNvSpPr>
          <p:nvPr/>
        </p:nvSpPr>
        <p:spPr bwMode="auto">
          <a:xfrm>
            <a:off x="24280813" y="2925763"/>
            <a:ext cx="431800" cy="1084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12" charset="0"/>
              </a:defRPr>
            </a:lvl1pPr>
            <a:lvl2pPr marL="1076325" defTabSz="2154238">
              <a:defRPr sz="2400">
                <a:solidFill>
                  <a:schemeClr val="tx1"/>
                </a:solidFill>
                <a:latin typeface="Times New Roman" pitchFamily="-112" charset="0"/>
              </a:defRPr>
            </a:lvl2pPr>
            <a:lvl3pPr marL="2154238" defTabSz="2154238">
              <a:defRPr sz="2400">
                <a:solidFill>
                  <a:schemeClr val="tx1"/>
                </a:solidFill>
                <a:latin typeface="Times New Roman" pitchFamily="-112" charset="0"/>
              </a:defRPr>
            </a:lvl3pPr>
            <a:lvl4pPr marL="3230563" defTabSz="2154238">
              <a:defRPr sz="2400">
                <a:solidFill>
                  <a:schemeClr val="tx1"/>
                </a:solidFill>
                <a:latin typeface="Times New Roman" pitchFamily="-112" charset="0"/>
              </a:defRPr>
            </a:lvl4pPr>
            <a:lvl5pPr marL="4308475" defTabSz="2154238">
              <a:defRPr sz="2400">
                <a:solidFill>
                  <a:schemeClr val="tx1"/>
                </a:solidFill>
                <a:latin typeface="Times New Roman" pitchFamily="-112" charset="0"/>
              </a:defRPr>
            </a:lvl5pPr>
            <a:lvl6pPr marL="4765675" defTabSz="2154238" eaLnBrk="0" fontAlgn="base" hangingPunct="0">
              <a:spcBef>
                <a:spcPct val="0"/>
              </a:spcBef>
              <a:spcAft>
                <a:spcPct val="0"/>
              </a:spcAft>
              <a:defRPr sz="2400">
                <a:solidFill>
                  <a:schemeClr val="tx1"/>
                </a:solidFill>
                <a:latin typeface="Times New Roman" pitchFamily="-112" charset="0"/>
              </a:defRPr>
            </a:lvl6pPr>
            <a:lvl7pPr marL="5222875" defTabSz="2154238" eaLnBrk="0" fontAlgn="base" hangingPunct="0">
              <a:spcBef>
                <a:spcPct val="0"/>
              </a:spcBef>
              <a:spcAft>
                <a:spcPct val="0"/>
              </a:spcAft>
              <a:defRPr sz="2400">
                <a:solidFill>
                  <a:schemeClr val="tx1"/>
                </a:solidFill>
                <a:latin typeface="Times New Roman" pitchFamily="-112" charset="0"/>
              </a:defRPr>
            </a:lvl7pPr>
            <a:lvl8pPr marL="5680075" defTabSz="2154238" eaLnBrk="0" fontAlgn="base" hangingPunct="0">
              <a:spcBef>
                <a:spcPct val="0"/>
              </a:spcBef>
              <a:spcAft>
                <a:spcPct val="0"/>
              </a:spcAft>
              <a:defRPr sz="2400">
                <a:solidFill>
                  <a:schemeClr val="tx1"/>
                </a:solidFill>
                <a:latin typeface="Times New Roman" pitchFamily="-112" charset="0"/>
              </a:defRPr>
            </a:lvl8pPr>
            <a:lvl9pPr marL="6137275" defTabSz="2154238" eaLnBrk="0" fontAlgn="base" hangingPunct="0">
              <a:spcBef>
                <a:spcPct val="0"/>
              </a:spcBef>
              <a:spcAft>
                <a:spcPct val="0"/>
              </a:spcAft>
              <a:defRPr sz="2400">
                <a:solidFill>
                  <a:schemeClr val="tx1"/>
                </a:solidFill>
                <a:latin typeface="Times New Roman" pitchFamily="-112" charset="0"/>
              </a:defRPr>
            </a:lvl9pPr>
          </a:lstStyle>
          <a:p>
            <a:endParaRPr lang="en-US" sz="5700">
              <a:effectLst/>
            </a:endParaRPr>
          </a:p>
        </p:txBody>
      </p:sp>
      <p:cxnSp>
        <p:nvCxnSpPr>
          <p:cNvPr id="3" name="Straight Connector 2"/>
          <p:cNvCxnSpPr/>
          <p:nvPr/>
        </p:nvCxnSpPr>
        <p:spPr bwMode="auto">
          <a:xfrm>
            <a:off x="12506325" y="7924800"/>
            <a:ext cx="0" cy="2287904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7317700" y="7924800"/>
            <a:ext cx="0" cy="228219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84" name="Picture 236" descr="C:\Users\Sam\Desktop\poster stuff\pics\Exp Diagram.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543" y="20789673"/>
            <a:ext cx="7423970" cy="979124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97230" y="5339279"/>
            <a:ext cx="10918520" cy="13819164"/>
          </a:xfrm>
          <a:prstGeom prst="rect">
            <a:avLst/>
          </a:prstGeom>
          <a:noFill/>
        </p:spPr>
        <p:txBody>
          <a:bodyPr wrap="square" rtlCol="0">
            <a:spAutoFit/>
          </a:bodyPr>
          <a:lstStyle/>
          <a:p>
            <a:pPr algn="ctr"/>
            <a:r>
              <a:rPr lang="en-US" sz="4000" b="1" dirty="0" smtClean="0">
                <a:latin typeface="Arial" pitchFamily="34" charset="0"/>
                <a:cs typeface="Arial" pitchFamily="34" charset="0"/>
              </a:rPr>
              <a:t>Scientific Motivation</a:t>
            </a:r>
          </a:p>
          <a:p>
            <a:pPr algn="ctr"/>
            <a:endParaRPr lang="en-US" sz="4000" dirty="0" smtClean="0">
              <a:latin typeface="Arial" pitchFamily="34" charset="0"/>
              <a:cs typeface="Arial" pitchFamily="34" charset="0"/>
            </a:endParaRPr>
          </a:p>
          <a:p>
            <a:r>
              <a:rPr lang="en-US" dirty="0" smtClean="0">
                <a:latin typeface="Arial" pitchFamily="34" charset="0"/>
                <a:cs typeface="Arial" pitchFamily="34" charset="0"/>
              </a:rPr>
              <a:t>	</a:t>
            </a:r>
            <a:r>
              <a:rPr lang="en-US" sz="2800" dirty="0" smtClean="0">
                <a:latin typeface="Arial" pitchFamily="34" charset="0"/>
                <a:cs typeface="Arial" pitchFamily="34" charset="0"/>
              </a:rPr>
              <a:t>Mm/sub-mm ideal for observing dusty environments because A) thermal emission of dust peaks (T≈10-80K) and (B) dust is optically thin in this regime.  Although realistic ISM dust grains are likely to be quite complex (as indicated by [1], for example), lab studies of simple </a:t>
            </a:r>
            <a:r>
              <a:rPr lang="en-US" sz="2800" b="1" dirty="0" smtClean="0">
                <a:latin typeface="Arial" pitchFamily="34" charset="0"/>
                <a:cs typeface="Arial" pitchFamily="34" charset="0"/>
              </a:rPr>
              <a:t>cosmic dust analogs</a:t>
            </a:r>
            <a:r>
              <a:rPr lang="en-US" sz="2800" dirty="0" smtClean="0">
                <a:latin typeface="Arial" pitchFamily="34" charset="0"/>
                <a:cs typeface="Arial" pitchFamily="34" charset="0"/>
              </a:rPr>
              <a:t> can help infer the composition, temperature, and mass of dust present in various environments. This information is useful for determining the past history/evolution as well as current energy sources and dynamics of dusty objects.</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	Since 1995, the advances in laboratory studies of cosmic dust analogs have helped explain observations such as: (1) The spectral index (</a:t>
            </a:r>
            <a:r>
              <a:rPr lang="el-GR" sz="2800" dirty="0" smtClean="0">
                <a:latin typeface="Arial" pitchFamily="34" charset="0"/>
                <a:cs typeface="Arial" pitchFamily="34" charset="0"/>
              </a:rPr>
              <a:t>β</a:t>
            </a:r>
            <a:r>
              <a:rPr lang="en-US" sz="2800" dirty="0" smtClean="0">
                <a:latin typeface="Arial" pitchFamily="34" charset="0"/>
                <a:cs typeface="Arial" pitchFamily="34" charset="0"/>
              </a:rPr>
              <a:t>) of galactic dust emission (observed with COBE-FIRAS) deviating from 2 at low frequency (&lt;600 GHz [2]), as an intrinsic property of amorphous dust species [3]; (2) The anti-correlation between dust temperature and low-frequency </a:t>
            </a:r>
            <a:r>
              <a:rPr lang="el-GR" sz="2800" dirty="0" smtClean="0">
                <a:latin typeface="Arial" pitchFamily="34" charset="0"/>
                <a:cs typeface="Arial" pitchFamily="34" charset="0"/>
              </a:rPr>
              <a:t>β</a:t>
            </a:r>
            <a:r>
              <a:rPr lang="en-US" sz="2800" dirty="0" smtClean="0">
                <a:latin typeface="Arial" pitchFamily="34" charset="0"/>
                <a:cs typeface="Arial" pitchFamily="34" charset="0"/>
              </a:rPr>
              <a:t> (observed, for instance, by [4]) as an intrinsic property of Mg-rich silicates [5,6]</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	However, results from different lab groups on the same dust species differ by a factor of a few, perhaps due to systematics in the measurement scheme or difference in dust synthesis. Such differences must be eliminated </a:t>
            </a:r>
            <a:r>
              <a:rPr lang="en-US" sz="2800" smtClean="0">
                <a:latin typeface="Arial" pitchFamily="34" charset="0"/>
                <a:cs typeface="Arial" pitchFamily="34" charset="0"/>
              </a:rPr>
              <a:t>before lab </a:t>
            </a:r>
            <a:r>
              <a:rPr lang="en-US" sz="2800" dirty="0" smtClean="0">
                <a:latin typeface="Arial" pitchFamily="34" charset="0"/>
                <a:cs typeface="Arial" pitchFamily="34" charset="0"/>
              </a:rPr>
              <a:t>results can be used for quantitative interpretation of astronomical data.  The aim of this project is to build an experimental setup dedicated to the study of cosmic analog dusts, with an emphasis on minimizing systematics by borrowing techniques from mm/sub-mm observational astronomy. We will characterize dusts synthesized locally, obtained commercially, and supplied by other groups using this setup.</a:t>
            </a:r>
            <a:endParaRPr lang="en-US" sz="2800" dirty="0"/>
          </a:p>
          <a:p>
            <a:pPr marL="457200" indent="-457200">
              <a:buFont typeface="Wingdings" pitchFamily="2" charset="2"/>
              <a:buChar char="§"/>
            </a:pPr>
            <a:endParaRPr lang="en-US" sz="2800" dirty="0" smtClean="0">
              <a:latin typeface="Arial" pitchFamily="34" charset="0"/>
              <a:cs typeface="Arial" pitchFamily="34" charset="0"/>
            </a:endParaRPr>
          </a:p>
        </p:txBody>
      </p:sp>
      <p:sp>
        <p:nvSpPr>
          <p:cNvPr id="56" name="TextBox 55"/>
          <p:cNvSpPr txBox="1"/>
          <p:nvPr/>
        </p:nvSpPr>
        <p:spPr>
          <a:xfrm>
            <a:off x="14671936" y="6722967"/>
            <a:ext cx="10711927" cy="3662541"/>
          </a:xfrm>
          <a:prstGeom prst="rect">
            <a:avLst/>
          </a:prstGeom>
          <a:noFill/>
        </p:spPr>
        <p:txBody>
          <a:bodyPr wrap="square" rtlCol="0">
            <a:spAutoFit/>
          </a:bodyPr>
          <a:lstStyle/>
          <a:p>
            <a:pPr algn="ctr"/>
            <a:r>
              <a:rPr lang="en-US" sz="4000" b="1" dirty="0" smtClean="0">
                <a:latin typeface="Arial" pitchFamily="34" charset="0"/>
                <a:cs typeface="Arial" pitchFamily="34" charset="0"/>
              </a:rPr>
              <a:t>FTS: Polarizing Michelson Interferometer</a:t>
            </a:r>
          </a:p>
          <a:p>
            <a:pPr algn="ctr"/>
            <a:endParaRPr lang="en-US" sz="4000" dirty="0">
              <a:latin typeface="Arial" pitchFamily="34" charset="0"/>
              <a:cs typeface="Arial" pitchFamily="34" charset="0"/>
            </a:endParaRPr>
          </a:p>
          <a:p>
            <a:pPr marL="457200" indent="-457200">
              <a:buFont typeface="Wingdings" pitchFamily="2" charset="2"/>
              <a:buChar char="§"/>
            </a:pPr>
            <a:r>
              <a:rPr lang="en-US" sz="2800" dirty="0" smtClean="0">
                <a:latin typeface="Arial" pitchFamily="34" charset="0"/>
                <a:cs typeface="Arial" pitchFamily="34" charset="0"/>
              </a:rPr>
              <a:t>Novel design proposed</a:t>
            </a:r>
            <a:r>
              <a:rPr lang="en-US" sz="2800" dirty="0" smtClean="0">
                <a:solidFill>
                  <a:srgbClr val="FF0000"/>
                </a:solidFill>
                <a:latin typeface="Arial" pitchFamily="34" charset="0"/>
                <a:cs typeface="Arial" pitchFamily="34" charset="0"/>
              </a:rPr>
              <a:t> </a:t>
            </a:r>
            <a:r>
              <a:rPr lang="en-US" sz="2800" dirty="0" smtClean="0">
                <a:latin typeface="Arial" pitchFamily="34" charset="0"/>
                <a:cs typeface="Arial" pitchFamily="34" charset="0"/>
              </a:rPr>
              <a:t>for PIXIE mission [7]</a:t>
            </a:r>
          </a:p>
          <a:p>
            <a:pPr marL="457200" indent="-457200">
              <a:buFont typeface="Wingdings" pitchFamily="2" charset="2"/>
              <a:buChar char="§"/>
            </a:pPr>
            <a:r>
              <a:rPr lang="en-US" sz="2800" dirty="0" smtClean="0">
                <a:latin typeface="Arial" pitchFamily="34" charset="0"/>
                <a:cs typeface="Arial" pitchFamily="34" charset="0"/>
              </a:rPr>
              <a:t>Throughput (A</a:t>
            </a:r>
            <a:r>
              <a:rPr lang="el-GR" sz="2800" dirty="0" smtClean="0">
                <a:latin typeface="Arial" pitchFamily="34" charset="0"/>
                <a:cs typeface="Arial" pitchFamily="34" charset="0"/>
              </a:rPr>
              <a:t>Ω</a:t>
            </a:r>
            <a:r>
              <a:rPr lang="en-US" sz="2800" dirty="0" smtClean="0">
                <a:latin typeface="Arial" pitchFamily="34" charset="0"/>
                <a:cs typeface="Arial" pitchFamily="34" charset="0"/>
              </a:rPr>
              <a:t>) = 14.7 mm</a:t>
            </a:r>
            <a:r>
              <a:rPr lang="en-US" sz="2800" baseline="30000" dirty="0" smtClean="0">
                <a:latin typeface="Arial" pitchFamily="34" charset="0"/>
                <a:cs typeface="Arial" pitchFamily="34" charset="0"/>
              </a:rPr>
              <a:t>2</a:t>
            </a:r>
            <a:r>
              <a:rPr lang="en-US" sz="2800" dirty="0" smtClean="0">
                <a:latin typeface="Arial" pitchFamily="34" charset="0"/>
                <a:cs typeface="Arial" pitchFamily="34" charset="0"/>
              </a:rPr>
              <a:t>-sr</a:t>
            </a:r>
          </a:p>
          <a:p>
            <a:pPr marL="457200" indent="-457200">
              <a:buFont typeface="Wingdings" pitchFamily="2" charset="2"/>
              <a:buChar char="§"/>
            </a:pPr>
            <a:r>
              <a:rPr lang="en-US" sz="2800" dirty="0">
                <a:latin typeface="Arial" pitchFamily="34" charset="0"/>
                <a:cs typeface="Arial" pitchFamily="34" charset="0"/>
              </a:rPr>
              <a:t>F</a:t>
            </a:r>
            <a:r>
              <a:rPr lang="en-US" sz="2800" dirty="0" smtClean="0">
                <a:latin typeface="Arial" pitchFamily="34" charset="0"/>
                <a:cs typeface="Arial" pitchFamily="34" charset="0"/>
              </a:rPr>
              <a:t>requency range: 60 GHz – 3 THz (2 – 100 cm</a:t>
            </a:r>
            <a:r>
              <a:rPr lang="en-US" sz="2800" baseline="30000" dirty="0" smtClean="0">
                <a:latin typeface="Arial" pitchFamily="34" charset="0"/>
                <a:cs typeface="Arial" pitchFamily="34" charset="0"/>
              </a:rPr>
              <a:t>-1</a:t>
            </a:r>
            <a:r>
              <a:rPr lang="en-US" sz="2800" dirty="0" smtClean="0">
                <a:latin typeface="Arial" pitchFamily="34" charset="0"/>
                <a:cs typeface="Arial" pitchFamily="34" charset="0"/>
              </a:rPr>
              <a:t>)</a:t>
            </a:r>
          </a:p>
          <a:p>
            <a:pPr marL="457200" indent="-457200">
              <a:buFont typeface="Wingdings" pitchFamily="2" charset="2"/>
              <a:buChar char="§"/>
            </a:pPr>
            <a:r>
              <a:rPr lang="en-US" sz="2800" dirty="0" err="1" smtClean="0">
                <a:latin typeface="Arial" pitchFamily="34" charset="0"/>
                <a:cs typeface="Arial" pitchFamily="34" charset="0"/>
              </a:rPr>
              <a:t>Δf</a:t>
            </a:r>
            <a:r>
              <a:rPr lang="en-US" sz="2800" dirty="0" smtClean="0">
                <a:latin typeface="Arial" pitchFamily="34" charset="0"/>
                <a:cs typeface="Arial" pitchFamily="34" charset="0"/>
              </a:rPr>
              <a:t> = 15GHz (0.5 cm</a:t>
            </a:r>
            <a:r>
              <a:rPr lang="en-US" sz="2800" baseline="30000" dirty="0" smtClean="0">
                <a:latin typeface="Arial" pitchFamily="34" charset="0"/>
                <a:cs typeface="Arial" pitchFamily="34" charset="0"/>
              </a:rPr>
              <a:t>-1</a:t>
            </a:r>
            <a:r>
              <a:rPr lang="en-US" sz="2800" dirty="0" smtClean="0">
                <a:latin typeface="Arial" pitchFamily="34" charset="0"/>
                <a:cs typeface="Arial" pitchFamily="34" charset="0"/>
              </a:rPr>
              <a:t>)</a:t>
            </a:r>
            <a:endParaRPr lang="en-US" sz="2800" strike="sngStrike" dirty="0" smtClean="0">
              <a:latin typeface="Arial" pitchFamily="34" charset="0"/>
              <a:cs typeface="Arial" pitchFamily="34" charset="0"/>
            </a:endParaRPr>
          </a:p>
          <a:p>
            <a:pPr algn="ctr"/>
            <a:endParaRPr lang="en-US" sz="4000" dirty="0" smtClean="0">
              <a:latin typeface="Arial" pitchFamily="34" charset="0"/>
              <a:cs typeface="Arial" pitchFamily="34" charset="0"/>
            </a:endParaRPr>
          </a:p>
        </p:txBody>
      </p:sp>
      <p:sp>
        <p:nvSpPr>
          <p:cNvPr id="57" name="TextBox 56"/>
          <p:cNvSpPr txBox="1"/>
          <p:nvPr/>
        </p:nvSpPr>
        <p:spPr>
          <a:xfrm>
            <a:off x="29768800" y="6753225"/>
            <a:ext cx="8267700" cy="1938992"/>
          </a:xfrm>
          <a:prstGeom prst="rect">
            <a:avLst/>
          </a:prstGeom>
          <a:noFill/>
        </p:spPr>
        <p:txBody>
          <a:bodyPr wrap="square" rtlCol="0">
            <a:spAutoFit/>
          </a:bodyPr>
          <a:lstStyle/>
          <a:p>
            <a:pPr algn="ctr"/>
            <a:r>
              <a:rPr lang="en-US" sz="4000" b="1" dirty="0" smtClean="0">
                <a:latin typeface="Arial" pitchFamily="34" charset="0"/>
                <a:cs typeface="Arial" pitchFamily="34" charset="0"/>
              </a:rPr>
              <a:t>Filter Wheel Assembly</a:t>
            </a:r>
          </a:p>
          <a:p>
            <a:pPr algn="ctr"/>
            <a:endParaRPr lang="en-US" sz="4000" dirty="0" smtClean="0">
              <a:latin typeface="Arial" pitchFamily="34" charset="0"/>
              <a:cs typeface="Arial" pitchFamily="34" charset="0"/>
            </a:endParaRPr>
          </a:p>
          <a:p>
            <a:pPr algn="ctr"/>
            <a:endParaRPr lang="en-US" sz="4000" dirty="0"/>
          </a:p>
        </p:txBody>
      </p:sp>
      <p:sp>
        <p:nvSpPr>
          <p:cNvPr id="58" name="TextBox 57"/>
          <p:cNvSpPr txBox="1"/>
          <p:nvPr/>
        </p:nvSpPr>
        <p:spPr>
          <a:xfrm>
            <a:off x="28441196" y="16865451"/>
            <a:ext cx="10570795" cy="8586966"/>
          </a:xfrm>
          <a:prstGeom prst="rect">
            <a:avLst/>
          </a:prstGeom>
          <a:noFill/>
        </p:spPr>
        <p:txBody>
          <a:bodyPr wrap="square" rtlCol="0">
            <a:spAutoFit/>
          </a:bodyPr>
          <a:lstStyle/>
          <a:p>
            <a:pPr algn="ctr"/>
            <a:r>
              <a:rPr lang="en-US" sz="4000" b="1" dirty="0" smtClean="0">
                <a:latin typeface="Arial" pitchFamily="34" charset="0"/>
                <a:cs typeface="Arial" pitchFamily="34" charset="0"/>
              </a:rPr>
              <a:t>Current Status</a:t>
            </a:r>
          </a:p>
          <a:p>
            <a:pPr algn="ctr"/>
            <a:endParaRPr lang="en-US" sz="4000" dirty="0">
              <a:latin typeface="Arial" pitchFamily="34" charset="0"/>
              <a:cs typeface="Arial" pitchFamily="34" charset="0"/>
            </a:endParaRPr>
          </a:p>
          <a:p>
            <a:pPr marL="457200" indent="-457200">
              <a:buFont typeface="Wingdings" pitchFamily="2" charset="2"/>
              <a:buChar char="§"/>
            </a:pPr>
            <a:r>
              <a:rPr lang="en-US" sz="2800" dirty="0" smtClean="0">
                <a:latin typeface="Arial" pitchFamily="34" charset="0"/>
                <a:cs typeface="Arial" pitchFamily="34" charset="0"/>
              </a:rPr>
              <a:t>Bolometer system and filter wheel tested individually in liquid helium</a:t>
            </a:r>
            <a:r>
              <a:rPr lang="en-US" sz="2800" baseline="-25000" dirty="0" smtClean="0">
                <a:latin typeface="Arial" pitchFamily="34" charset="0"/>
                <a:cs typeface="Arial" pitchFamily="34" charset="0"/>
              </a:rPr>
              <a:t> </a:t>
            </a:r>
            <a:r>
              <a:rPr lang="en-US" sz="2800" dirty="0" smtClean="0">
                <a:latin typeface="Arial" pitchFamily="34" charset="0"/>
                <a:cs typeface="Arial" pitchFamily="34" charset="0"/>
              </a:rPr>
              <a:t>cryostat. Cryostat recently re-configured for pulse-tube cooler. </a:t>
            </a:r>
            <a:r>
              <a:rPr lang="en-US" sz="2800" dirty="0" err="1" smtClean="0">
                <a:latin typeface="Arial" pitchFamily="34" charset="0"/>
                <a:cs typeface="Arial" pitchFamily="34" charset="0"/>
              </a:rPr>
              <a:t>Cryocooler</a:t>
            </a:r>
            <a:r>
              <a:rPr lang="en-US" sz="2800" dirty="0" smtClean="0">
                <a:latin typeface="Arial" pitchFamily="34" charset="0"/>
                <a:cs typeface="Arial" pitchFamily="34" charset="0"/>
              </a:rPr>
              <a:t>, bolometer system, and filter wheel currently being tested together.</a:t>
            </a:r>
          </a:p>
          <a:p>
            <a:pPr marL="457200" indent="-457200">
              <a:buFont typeface="Wingdings" pitchFamily="2" charset="2"/>
              <a:buChar char="§"/>
            </a:pPr>
            <a:r>
              <a:rPr lang="en-US" sz="2800" dirty="0" smtClean="0">
                <a:latin typeface="Arial" pitchFamily="34" charset="0"/>
                <a:cs typeface="Arial" pitchFamily="34" charset="0"/>
              </a:rPr>
              <a:t>Mg-rich silicates produced in-house (IWU Chemistry) and characterized with FTIR, XRD, SEM, and EDS. At least 4 good samples available for study with new setup. Me- and Fe- rich dusts in hand from NASA (GSFC) dust production team.</a:t>
            </a:r>
          </a:p>
          <a:p>
            <a:pPr marL="457200" indent="-457200">
              <a:buFont typeface="Wingdings" pitchFamily="2" charset="2"/>
              <a:buChar char="§"/>
            </a:pPr>
            <a:r>
              <a:rPr lang="en-US" sz="2800" dirty="0" smtClean="0">
                <a:latin typeface="Arial" pitchFamily="34" charset="0"/>
                <a:cs typeface="Arial" pitchFamily="34" charset="0"/>
              </a:rPr>
              <a:t>Most parts of FTS already made (including wire grids). Awaiting production of mirror panels (from G-code). Will assemble FTS and test with other parts of system once mirrors are in.</a:t>
            </a:r>
          </a:p>
          <a:p>
            <a:endParaRPr lang="en-US" sz="2800" dirty="0" smtClean="0">
              <a:latin typeface="Arial" pitchFamily="34" charset="0"/>
              <a:cs typeface="Arial" pitchFamily="34" charset="0"/>
            </a:endParaRPr>
          </a:p>
          <a:p>
            <a:pPr algn="ctr"/>
            <a:endParaRPr lang="en-US" sz="4000" dirty="0" smtClean="0">
              <a:latin typeface="Arial" pitchFamily="34" charset="0"/>
              <a:cs typeface="Arial" pitchFamily="34" charset="0"/>
            </a:endParaRPr>
          </a:p>
          <a:p>
            <a:endParaRPr lang="en-US" sz="2800" dirty="0" smtClean="0">
              <a:latin typeface="Arial" pitchFamily="34" charset="0"/>
              <a:cs typeface="Arial" pitchFamily="34" charset="0"/>
            </a:endParaRPr>
          </a:p>
          <a:p>
            <a:pPr algn="ctr"/>
            <a:endParaRPr lang="en-US" sz="4000" dirty="0"/>
          </a:p>
        </p:txBody>
      </p:sp>
      <p:sp>
        <p:nvSpPr>
          <p:cNvPr id="59" name="TextBox 58"/>
          <p:cNvSpPr txBox="1"/>
          <p:nvPr/>
        </p:nvSpPr>
        <p:spPr>
          <a:xfrm>
            <a:off x="29768800" y="26221943"/>
            <a:ext cx="8267700" cy="6617196"/>
          </a:xfrm>
          <a:prstGeom prst="rect">
            <a:avLst/>
          </a:prstGeom>
          <a:noFill/>
        </p:spPr>
        <p:txBody>
          <a:bodyPr wrap="square" rtlCol="0">
            <a:spAutoFit/>
          </a:bodyPr>
          <a:lstStyle/>
          <a:p>
            <a:pPr algn="ctr"/>
            <a:r>
              <a:rPr lang="en-US" sz="4000" b="1" dirty="0" smtClean="0">
                <a:latin typeface="Arial" pitchFamily="34" charset="0"/>
                <a:cs typeface="Arial" pitchFamily="34" charset="0"/>
              </a:rPr>
              <a:t>References</a:t>
            </a:r>
          </a:p>
          <a:p>
            <a:endParaRPr lang="en-US" sz="4000" b="1" dirty="0">
              <a:latin typeface="Arial" pitchFamily="34" charset="0"/>
              <a:cs typeface="Arial" pitchFamily="34" charset="0"/>
            </a:endParaRPr>
          </a:p>
          <a:p>
            <a:r>
              <a:rPr lang="en-US" dirty="0" smtClean="0">
                <a:latin typeface="Arial" pitchFamily="34" charset="0"/>
                <a:cs typeface="Arial" pitchFamily="34" charset="0"/>
              </a:rPr>
              <a:t>[</a:t>
            </a:r>
            <a:r>
              <a:rPr lang="en-US" dirty="0">
                <a:latin typeface="Arial" pitchFamily="34" charset="0"/>
                <a:cs typeface="Arial" pitchFamily="34" charset="0"/>
              </a:rPr>
              <a:t>1] </a:t>
            </a:r>
            <a:r>
              <a:rPr lang="en-US" dirty="0" err="1">
                <a:latin typeface="Arial" pitchFamily="34" charset="0"/>
                <a:cs typeface="Arial" pitchFamily="34" charset="0"/>
              </a:rPr>
              <a:t>Westphal</a:t>
            </a:r>
            <a:r>
              <a:rPr lang="en-US" dirty="0">
                <a:latin typeface="Arial" pitchFamily="34" charset="0"/>
                <a:cs typeface="Arial" pitchFamily="34" charset="0"/>
              </a:rPr>
              <a:t> et al 2014, Science, 345, 786</a:t>
            </a:r>
          </a:p>
          <a:p>
            <a:r>
              <a:rPr lang="en-US" dirty="0">
                <a:latin typeface="Arial" pitchFamily="34" charset="0"/>
                <a:cs typeface="Arial" pitchFamily="34" charset="0"/>
              </a:rPr>
              <a:t>[2] Reach et al 1995, </a:t>
            </a:r>
            <a:r>
              <a:rPr lang="en-US" dirty="0" err="1">
                <a:latin typeface="Arial" pitchFamily="34" charset="0"/>
                <a:cs typeface="Arial" pitchFamily="34" charset="0"/>
              </a:rPr>
              <a:t>ApJ</a:t>
            </a:r>
            <a:r>
              <a:rPr lang="en-US" dirty="0">
                <a:latin typeface="Arial" pitchFamily="34" charset="0"/>
                <a:cs typeface="Arial" pitchFamily="34" charset="0"/>
              </a:rPr>
              <a:t>, 451,188</a:t>
            </a:r>
          </a:p>
          <a:p>
            <a:r>
              <a:rPr lang="en-US" dirty="0">
                <a:latin typeface="Arial" pitchFamily="34" charset="0"/>
                <a:cs typeface="Arial" pitchFamily="34" charset="0"/>
              </a:rPr>
              <a:t>[3] </a:t>
            </a:r>
            <a:r>
              <a:rPr lang="en-US" dirty="0" err="1">
                <a:latin typeface="Arial" pitchFamily="34" charset="0"/>
                <a:cs typeface="Arial" pitchFamily="34" charset="0"/>
              </a:rPr>
              <a:t>Mennella</a:t>
            </a:r>
            <a:r>
              <a:rPr lang="en-US" dirty="0">
                <a:latin typeface="Arial" pitchFamily="34" charset="0"/>
                <a:cs typeface="Arial" pitchFamily="34" charset="0"/>
              </a:rPr>
              <a:t> et al, 1998, </a:t>
            </a:r>
            <a:r>
              <a:rPr lang="en-US" dirty="0" err="1">
                <a:latin typeface="Arial" pitchFamily="34" charset="0"/>
                <a:cs typeface="Arial" pitchFamily="34" charset="0"/>
              </a:rPr>
              <a:t>ApJ</a:t>
            </a:r>
            <a:r>
              <a:rPr lang="en-US" dirty="0">
                <a:latin typeface="Arial" pitchFamily="34" charset="0"/>
                <a:cs typeface="Arial" pitchFamily="34" charset="0"/>
              </a:rPr>
              <a:t>, 496, 1058</a:t>
            </a:r>
          </a:p>
          <a:p>
            <a:r>
              <a:rPr lang="en-US" dirty="0">
                <a:latin typeface="Arial" pitchFamily="34" charset="0"/>
                <a:cs typeface="Arial" pitchFamily="34" charset="0"/>
              </a:rPr>
              <a:t>[4] Planck Collaboration 2011, A&amp;A, 535, A124</a:t>
            </a:r>
          </a:p>
          <a:p>
            <a:r>
              <a:rPr lang="en-US" dirty="0">
                <a:latin typeface="Arial" pitchFamily="34" charset="0"/>
                <a:cs typeface="Arial" pitchFamily="34" charset="0"/>
              </a:rPr>
              <a:t>[5] </a:t>
            </a:r>
            <a:r>
              <a:rPr lang="en-US" dirty="0" err="1">
                <a:latin typeface="Arial" pitchFamily="34" charset="0"/>
                <a:cs typeface="Arial" pitchFamily="34" charset="0"/>
              </a:rPr>
              <a:t>Boudet</a:t>
            </a:r>
            <a:r>
              <a:rPr lang="en-US" dirty="0">
                <a:latin typeface="Arial" pitchFamily="34" charset="0"/>
                <a:cs typeface="Arial" pitchFamily="34" charset="0"/>
              </a:rPr>
              <a:t> et al 2005, </a:t>
            </a:r>
            <a:r>
              <a:rPr lang="en-US" dirty="0" err="1">
                <a:latin typeface="Arial" pitchFamily="34" charset="0"/>
                <a:cs typeface="Arial" pitchFamily="34" charset="0"/>
              </a:rPr>
              <a:t>ApJ</a:t>
            </a:r>
            <a:r>
              <a:rPr lang="en-US" dirty="0">
                <a:latin typeface="Arial" pitchFamily="34" charset="0"/>
                <a:cs typeface="Arial" pitchFamily="34" charset="0"/>
              </a:rPr>
              <a:t>, 633, 272</a:t>
            </a:r>
          </a:p>
          <a:p>
            <a:r>
              <a:rPr lang="en-US" dirty="0">
                <a:latin typeface="Arial" pitchFamily="34" charset="0"/>
                <a:cs typeface="Arial" pitchFamily="34" charset="0"/>
              </a:rPr>
              <a:t>[6] </a:t>
            </a:r>
            <a:r>
              <a:rPr lang="en-US" dirty="0" err="1">
                <a:latin typeface="Arial" pitchFamily="34" charset="0"/>
                <a:cs typeface="Arial" pitchFamily="34" charset="0"/>
              </a:rPr>
              <a:t>Coupeaud</a:t>
            </a:r>
            <a:r>
              <a:rPr lang="en-US" dirty="0">
                <a:latin typeface="Arial" pitchFamily="34" charset="0"/>
                <a:cs typeface="Arial" pitchFamily="34" charset="0"/>
              </a:rPr>
              <a:t> et al 2011, A&amp;A, 535, A124</a:t>
            </a:r>
          </a:p>
          <a:p>
            <a:r>
              <a:rPr lang="en-US" dirty="0">
                <a:latin typeface="Arial" pitchFamily="34" charset="0"/>
                <a:cs typeface="Arial" pitchFamily="34" charset="0"/>
              </a:rPr>
              <a:t>[7] </a:t>
            </a:r>
            <a:r>
              <a:rPr lang="en-US" dirty="0" err="1">
                <a:latin typeface="Arial" pitchFamily="34" charset="0"/>
                <a:cs typeface="Arial" pitchFamily="34" charset="0"/>
              </a:rPr>
              <a:t>Kogut</a:t>
            </a:r>
            <a:r>
              <a:rPr lang="en-US" dirty="0">
                <a:latin typeface="Arial" pitchFamily="34" charset="0"/>
                <a:cs typeface="Arial" pitchFamily="34" charset="0"/>
              </a:rPr>
              <a:t> et al 2011, JCAP, 7, 25</a:t>
            </a:r>
          </a:p>
          <a:p>
            <a:r>
              <a:rPr lang="en-US" dirty="0">
                <a:latin typeface="Arial" pitchFamily="34" charset="0"/>
                <a:cs typeface="Arial" pitchFamily="34" charset="0"/>
              </a:rPr>
              <a:t>[8] GNIRS system design notes &lt;http://ww.noao.edu/ets/gnirs/SDN0022.htm&gt;</a:t>
            </a:r>
          </a:p>
          <a:p>
            <a:r>
              <a:rPr lang="fr-FR" dirty="0"/>
              <a:t/>
            </a:r>
            <a:br>
              <a:rPr lang="fr-FR" dirty="0"/>
            </a:br>
            <a:endParaRPr lang="en-US" dirty="0" smtClean="0">
              <a:latin typeface="Arial" pitchFamily="34" charset="0"/>
              <a:cs typeface="Arial" pitchFamily="34" charset="0"/>
            </a:endParaRPr>
          </a:p>
          <a:p>
            <a:pPr algn="ctr"/>
            <a:endParaRPr lang="en-US" sz="4000" dirty="0" smtClean="0">
              <a:latin typeface="Arial" pitchFamily="34" charset="0"/>
              <a:cs typeface="Arial" pitchFamily="34" charset="0"/>
            </a:endParaRPr>
          </a:p>
          <a:p>
            <a:endParaRPr lang="en-US" sz="4000" dirty="0"/>
          </a:p>
        </p:txBody>
      </p:sp>
      <p:sp>
        <p:nvSpPr>
          <p:cNvPr id="60" name="TextBox 59"/>
          <p:cNvSpPr txBox="1"/>
          <p:nvPr/>
        </p:nvSpPr>
        <p:spPr>
          <a:xfrm>
            <a:off x="2477497" y="19485114"/>
            <a:ext cx="8267700" cy="707886"/>
          </a:xfrm>
          <a:prstGeom prst="rect">
            <a:avLst/>
          </a:prstGeom>
          <a:noFill/>
        </p:spPr>
        <p:txBody>
          <a:bodyPr wrap="square" rtlCol="0">
            <a:spAutoFit/>
          </a:bodyPr>
          <a:lstStyle/>
          <a:p>
            <a:pPr algn="ctr"/>
            <a:r>
              <a:rPr lang="en-US" sz="4000" b="1" dirty="0" smtClean="0">
                <a:latin typeface="Arial" pitchFamily="34" charset="0"/>
                <a:cs typeface="Arial" pitchFamily="34" charset="0"/>
              </a:rPr>
              <a:t>Experimental Setup</a:t>
            </a:r>
          </a:p>
        </p:txBody>
      </p:sp>
      <p:sp>
        <p:nvSpPr>
          <p:cNvPr id="11" name="TextBox 10"/>
          <p:cNvSpPr txBox="1"/>
          <p:nvPr/>
        </p:nvSpPr>
        <p:spPr>
          <a:xfrm>
            <a:off x="7027272" y="30333770"/>
            <a:ext cx="3067050" cy="1200328"/>
          </a:xfrm>
          <a:prstGeom prst="rect">
            <a:avLst/>
          </a:prstGeom>
          <a:noFill/>
        </p:spPr>
        <p:txBody>
          <a:bodyPr wrap="square" rtlCol="0">
            <a:spAutoFit/>
          </a:bodyPr>
          <a:lstStyle/>
          <a:p>
            <a:pPr algn="ctr"/>
            <a:r>
              <a:rPr lang="en-US" dirty="0" smtClean="0">
                <a:effectLst/>
                <a:latin typeface="+mn-lt"/>
                <a:cs typeface="Arial" pitchFamily="34" charset="0"/>
              </a:rPr>
              <a:t>Calibrated blackbody light source (50-1200K)</a:t>
            </a:r>
            <a:endParaRPr lang="en-US" dirty="0">
              <a:effectLst/>
              <a:latin typeface="+mn-lt"/>
              <a:cs typeface="Arial" pitchFamily="34" charset="0"/>
            </a:endParaRPr>
          </a:p>
        </p:txBody>
      </p:sp>
      <p:sp>
        <p:nvSpPr>
          <p:cNvPr id="64" name="TextBox 63"/>
          <p:cNvSpPr txBox="1"/>
          <p:nvPr/>
        </p:nvSpPr>
        <p:spPr>
          <a:xfrm>
            <a:off x="7227476" y="27800300"/>
            <a:ext cx="3067050" cy="830997"/>
          </a:xfrm>
          <a:prstGeom prst="rect">
            <a:avLst/>
          </a:prstGeom>
          <a:noFill/>
        </p:spPr>
        <p:txBody>
          <a:bodyPr wrap="square" rtlCol="0">
            <a:spAutoFit/>
          </a:bodyPr>
          <a:lstStyle/>
          <a:p>
            <a:pPr algn="ctr"/>
            <a:r>
              <a:rPr lang="en-US" dirty="0" smtClean="0">
                <a:effectLst/>
                <a:latin typeface="+mn-lt"/>
                <a:cs typeface="Arial" pitchFamily="34" charset="0"/>
              </a:rPr>
              <a:t>Fourier Transform Spectrometer (FTS)</a:t>
            </a:r>
            <a:endParaRPr lang="en-US" dirty="0">
              <a:effectLst/>
              <a:latin typeface="+mn-lt"/>
              <a:cs typeface="Arial" pitchFamily="34" charset="0"/>
            </a:endParaRPr>
          </a:p>
        </p:txBody>
      </p:sp>
      <p:sp>
        <p:nvSpPr>
          <p:cNvPr id="22" name="TextBox 21"/>
          <p:cNvSpPr txBox="1"/>
          <p:nvPr/>
        </p:nvSpPr>
        <p:spPr>
          <a:xfrm>
            <a:off x="9925050" y="21407180"/>
            <a:ext cx="1790700" cy="830997"/>
          </a:xfrm>
          <a:prstGeom prst="rect">
            <a:avLst/>
          </a:prstGeom>
          <a:noFill/>
        </p:spPr>
        <p:txBody>
          <a:bodyPr wrap="square" rtlCol="0">
            <a:spAutoFit/>
          </a:bodyPr>
          <a:lstStyle/>
          <a:p>
            <a:pPr algn="ctr"/>
            <a:r>
              <a:rPr lang="en-US" dirty="0" smtClean="0">
                <a:effectLst/>
                <a:latin typeface="+mn-lt"/>
                <a:cs typeface="Arial" pitchFamily="34" charset="0"/>
              </a:rPr>
              <a:t>Bolometer + horn</a:t>
            </a:r>
            <a:endParaRPr lang="en-US" dirty="0">
              <a:effectLst/>
              <a:latin typeface="+mn-lt"/>
              <a:cs typeface="Arial" pitchFamily="34" charset="0"/>
            </a:endParaRPr>
          </a:p>
        </p:txBody>
      </p:sp>
      <p:sp>
        <p:nvSpPr>
          <p:cNvPr id="82" name="TextBox 81"/>
          <p:cNvSpPr txBox="1"/>
          <p:nvPr/>
        </p:nvSpPr>
        <p:spPr>
          <a:xfrm>
            <a:off x="1298343" y="19806514"/>
            <a:ext cx="1790700" cy="830997"/>
          </a:xfrm>
          <a:prstGeom prst="rect">
            <a:avLst/>
          </a:prstGeom>
          <a:noFill/>
        </p:spPr>
        <p:txBody>
          <a:bodyPr wrap="square" rtlCol="0">
            <a:spAutoFit/>
          </a:bodyPr>
          <a:lstStyle/>
          <a:p>
            <a:pPr algn="ctr"/>
            <a:r>
              <a:rPr lang="en-US" dirty="0" smtClean="0">
                <a:effectLst/>
                <a:latin typeface="+mn-lt"/>
                <a:cs typeface="Arial" pitchFamily="34" charset="0"/>
              </a:rPr>
              <a:t>3-4 K Surface</a:t>
            </a:r>
            <a:endParaRPr lang="en-US" dirty="0">
              <a:effectLst/>
              <a:latin typeface="+mn-lt"/>
              <a:cs typeface="Arial" pitchFamily="34" charset="0"/>
            </a:endParaRPr>
          </a:p>
        </p:txBody>
      </p:sp>
      <p:sp>
        <p:nvSpPr>
          <p:cNvPr id="85" name="TextBox 84"/>
          <p:cNvSpPr txBox="1"/>
          <p:nvPr/>
        </p:nvSpPr>
        <p:spPr>
          <a:xfrm>
            <a:off x="1298343" y="24166156"/>
            <a:ext cx="1790700" cy="1200328"/>
          </a:xfrm>
          <a:prstGeom prst="rect">
            <a:avLst/>
          </a:prstGeom>
          <a:noFill/>
        </p:spPr>
        <p:txBody>
          <a:bodyPr wrap="square" rtlCol="0">
            <a:spAutoFit/>
          </a:bodyPr>
          <a:lstStyle/>
          <a:p>
            <a:pPr algn="ctr"/>
            <a:r>
              <a:rPr lang="en-US" dirty="0" smtClean="0">
                <a:effectLst/>
                <a:latin typeface="+mn-lt"/>
                <a:cs typeface="Arial" pitchFamily="34" charset="0"/>
              </a:rPr>
              <a:t>Valve Heads pull on threads </a:t>
            </a:r>
            <a:endParaRPr lang="en-US" dirty="0">
              <a:effectLst/>
              <a:latin typeface="+mn-lt"/>
              <a:cs typeface="Arial" pitchFamily="34" charset="0"/>
            </a:endParaRPr>
          </a:p>
        </p:txBody>
      </p:sp>
      <p:sp>
        <p:nvSpPr>
          <p:cNvPr id="86" name="TextBox 85"/>
          <p:cNvSpPr txBox="1"/>
          <p:nvPr/>
        </p:nvSpPr>
        <p:spPr>
          <a:xfrm>
            <a:off x="949642" y="21868845"/>
            <a:ext cx="1790700" cy="1200329"/>
          </a:xfrm>
          <a:prstGeom prst="rect">
            <a:avLst/>
          </a:prstGeom>
          <a:noFill/>
        </p:spPr>
        <p:txBody>
          <a:bodyPr wrap="square" rtlCol="0">
            <a:spAutoFit/>
          </a:bodyPr>
          <a:lstStyle/>
          <a:p>
            <a:pPr algn="ctr"/>
            <a:r>
              <a:rPr lang="en-US" dirty="0" smtClean="0">
                <a:effectLst/>
                <a:latin typeface="+mn-lt"/>
                <a:cs typeface="Arial" pitchFamily="34" charset="0"/>
              </a:rPr>
              <a:t>Filter wheel</a:t>
            </a:r>
          </a:p>
          <a:p>
            <a:pPr algn="ctr"/>
            <a:r>
              <a:rPr lang="en-US" dirty="0" smtClean="0">
                <a:effectLst/>
                <a:latin typeface="+mn-lt"/>
                <a:cs typeface="Arial" pitchFamily="34" charset="0"/>
              </a:rPr>
              <a:t>(holds up to 8 samples)</a:t>
            </a:r>
            <a:endParaRPr lang="en-US" dirty="0">
              <a:effectLst/>
              <a:latin typeface="+mn-lt"/>
              <a:cs typeface="Arial" pitchFamily="34" charset="0"/>
            </a:endParaRPr>
          </a:p>
        </p:txBody>
      </p:sp>
      <p:sp>
        <p:nvSpPr>
          <p:cNvPr id="87" name="TextBox 86"/>
          <p:cNvSpPr txBox="1"/>
          <p:nvPr/>
        </p:nvSpPr>
        <p:spPr>
          <a:xfrm>
            <a:off x="9740312" y="22401590"/>
            <a:ext cx="2400888" cy="1200328"/>
          </a:xfrm>
          <a:prstGeom prst="rect">
            <a:avLst/>
          </a:prstGeom>
          <a:noFill/>
        </p:spPr>
        <p:txBody>
          <a:bodyPr wrap="square" rtlCol="0">
            <a:spAutoFit/>
          </a:bodyPr>
          <a:lstStyle/>
          <a:p>
            <a:pPr algn="ctr"/>
            <a:r>
              <a:rPr lang="en-US" dirty="0" smtClean="0">
                <a:effectLst/>
                <a:latin typeface="+mn-lt"/>
                <a:cs typeface="Arial" pitchFamily="34" charset="0"/>
              </a:rPr>
              <a:t>Light pipe + back-to-back</a:t>
            </a:r>
          </a:p>
          <a:p>
            <a:pPr algn="ctr"/>
            <a:r>
              <a:rPr lang="en-US" dirty="0" smtClean="0">
                <a:effectLst/>
                <a:latin typeface="+mn-lt"/>
                <a:cs typeface="Arial" pitchFamily="34" charset="0"/>
              </a:rPr>
              <a:t>Winston cones</a:t>
            </a:r>
            <a:endParaRPr lang="en-US" dirty="0">
              <a:effectLst/>
              <a:latin typeface="+mn-lt"/>
              <a:cs typeface="Arial" pitchFamily="34" charset="0"/>
            </a:endParaRPr>
          </a:p>
        </p:txBody>
      </p:sp>
      <p:sp>
        <p:nvSpPr>
          <p:cNvPr id="6" name="TextBox 5"/>
          <p:cNvSpPr txBox="1"/>
          <p:nvPr/>
        </p:nvSpPr>
        <p:spPr>
          <a:xfrm>
            <a:off x="13233400" y="19951473"/>
            <a:ext cx="12407900" cy="4708981"/>
          </a:xfrm>
          <a:prstGeom prst="rect">
            <a:avLst/>
          </a:prstGeom>
          <a:noFill/>
        </p:spPr>
        <p:txBody>
          <a:bodyPr wrap="square" rtlCol="0">
            <a:spAutoFit/>
          </a:bodyPr>
          <a:lstStyle/>
          <a:p>
            <a:pPr algn="ctr"/>
            <a:r>
              <a:rPr lang="en-US" sz="4000" b="1" dirty="0" smtClean="0">
                <a:latin typeface="Arial" pitchFamily="34" charset="0"/>
                <a:cs typeface="Arial" pitchFamily="34" charset="0"/>
              </a:rPr>
              <a:t>Advantages of </a:t>
            </a:r>
            <a:r>
              <a:rPr lang="en-US" sz="4000" b="1" dirty="0">
                <a:latin typeface="Arial" pitchFamily="34" charset="0"/>
                <a:cs typeface="Arial" pitchFamily="34" charset="0"/>
              </a:rPr>
              <a:t>D</a:t>
            </a:r>
            <a:r>
              <a:rPr lang="en-US" sz="4000" b="1" dirty="0" smtClean="0">
                <a:latin typeface="Arial" pitchFamily="34" charset="0"/>
                <a:cs typeface="Arial" pitchFamily="34" charset="0"/>
              </a:rPr>
              <a:t>esign</a:t>
            </a:r>
          </a:p>
          <a:p>
            <a:endParaRPr lang="en-US" sz="3600" u="sng" dirty="0">
              <a:latin typeface="Arial" pitchFamily="34" charset="0"/>
              <a:cs typeface="Arial" pitchFamily="34" charset="0"/>
            </a:endParaRPr>
          </a:p>
          <a:p>
            <a:pPr marL="457200" indent="-457200">
              <a:buFont typeface="Wingdings" pitchFamily="2" charset="2"/>
              <a:buChar char="§"/>
            </a:pPr>
            <a:r>
              <a:rPr lang="en-US" sz="2800" dirty="0" smtClean="0">
                <a:latin typeface="Arial" pitchFamily="34" charset="0"/>
                <a:cs typeface="Arial" pitchFamily="34" charset="0"/>
              </a:rPr>
              <a:t>Compact: Lower cost, smaller moving mirror stroke</a:t>
            </a:r>
            <a:endParaRPr lang="en-US" sz="2800" dirty="0" smtClean="0">
              <a:solidFill>
                <a:srgbClr val="FF0000"/>
              </a:solidFill>
              <a:latin typeface="Arial" pitchFamily="34" charset="0"/>
              <a:cs typeface="Arial" pitchFamily="34" charset="0"/>
            </a:endParaRPr>
          </a:p>
          <a:p>
            <a:pPr marL="457200" indent="-457200">
              <a:buFont typeface="Wingdings" pitchFamily="2" charset="2"/>
              <a:buChar char="§"/>
            </a:pPr>
            <a:r>
              <a:rPr lang="en-US" sz="2800" dirty="0" smtClean="0">
                <a:latin typeface="Arial" pitchFamily="34" charset="0"/>
                <a:cs typeface="Arial" pitchFamily="34" charset="0"/>
              </a:rPr>
              <a:t>Systematics: Repeated re-focusing (5 times) keeps beam small; symmetric design of optical path cancels several systematic errors</a:t>
            </a:r>
          </a:p>
          <a:p>
            <a:pPr marL="457200" indent="-457200">
              <a:buFont typeface="Wingdings" pitchFamily="2" charset="2"/>
              <a:buChar char="§"/>
            </a:pPr>
            <a:r>
              <a:rPr lang="en-US" sz="2800" dirty="0" smtClean="0">
                <a:latin typeface="Arial" pitchFamily="34" charset="0"/>
                <a:cs typeface="Arial" pitchFamily="34" charset="0"/>
              </a:rPr>
              <a:t>Ease of assembly and optical alignment: Mirrors machined on 2 aluminum panels.  Very few fixtures/mounts needed for optical components</a:t>
            </a:r>
            <a:r>
              <a:rPr lang="en-US" sz="2800" dirty="0">
                <a:latin typeface="Arial" pitchFamily="34" charset="0"/>
                <a:cs typeface="Arial" pitchFamily="34" charset="0"/>
              </a:rPr>
              <a:t>.</a:t>
            </a:r>
            <a:r>
              <a:rPr lang="en-US" sz="2800" dirty="0" smtClean="0">
                <a:latin typeface="Arial" pitchFamily="34" charset="0"/>
                <a:cs typeface="Arial" pitchFamily="34" charset="0"/>
              </a:rPr>
              <a:t> Flat moving mirror.  Principle ray lies on one plane.</a:t>
            </a:r>
          </a:p>
          <a:p>
            <a:pPr marL="457200" indent="-457200">
              <a:buFont typeface="Wingdings" pitchFamily="2" charset="2"/>
              <a:buChar char="§"/>
            </a:pPr>
            <a:endParaRPr lang="en-US" sz="2800" dirty="0" smtClean="0">
              <a:latin typeface="Arial" pitchFamily="34" charset="0"/>
              <a:cs typeface="Arial" pitchFamily="34" charset="0"/>
            </a:endParaRPr>
          </a:p>
          <a:p>
            <a:endParaRPr lang="en-US" sz="2800" dirty="0">
              <a:latin typeface="Arial" pitchFamily="34" charset="0"/>
              <a:cs typeface="Arial" pitchFamily="34" charset="0"/>
            </a:endParaRPr>
          </a:p>
        </p:txBody>
      </p:sp>
      <p:sp>
        <p:nvSpPr>
          <p:cNvPr id="12" name="TextBox 11"/>
          <p:cNvSpPr txBox="1"/>
          <p:nvPr/>
        </p:nvSpPr>
        <p:spPr>
          <a:xfrm>
            <a:off x="21342598" y="29558221"/>
            <a:ext cx="4574623" cy="138499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2800" dirty="0" smtClean="0">
                <a:latin typeface="Arial" pitchFamily="34" charset="0"/>
                <a:cs typeface="Arial" pitchFamily="34" charset="0"/>
              </a:rPr>
              <a:t>CAD drawing of FTS assembly with central panel shown outside.</a:t>
            </a:r>
            <a:endParaRPr lang="en-US" sz="2800" dirty="0">
              <a:latin typeface="Arial" pitchFamily="34" charset="0"/>
              <a:cs typeface="Arial" pitchFamily="34" charset="0"/>
            </a:endParaRPr>
          </a:p>
        </p:txBody>
      </p:sp>
      <p:pic>
        <p:nvPicPr>
          <p:cNvPr id="1027" name="Picture 3" descr="C:\Users\Sam\Desktop\nasa logo 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358118" y="1199131"/>
            <a:ext cx="3167723" cy="262129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C:\Users\Sam\Downloads\2015-01-02 16.36.53.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6247"/>
          <a:stretch/>
        </p:blipFill>
        <p:spPr bwMode="auto">
          <a:xfrm>
            <a:off x="30025445" y="8116344"/>
            <a:ext cx="6811807" cy="4278856"/>
          </a:xfrm>
          <a:prstGeom prst="rect">
            <a:avLst/>
          </a:prstGeom>
          <a:noFill/>
          <a:scene3d>
            <a:camera prst="orthographicFront">
              <a:rot lat="0" lon="0" rev="10860000"/>
            </a:camera>
            <a:lightRig rig="threePt" dir="t"/>
          </a:scene3d>
          <a:extLst>
            <a:ext uri="{909E8E84-426E-40DD-AFC4-6F175D3DCCD1}">
              <a14:hiddenFill xmlns:a14="http://schemas.microsoft.com/office/drawing/2010/main">
                <a:solidFill>
                  <a:srgbClr val="FFFFFF"/>
                </a:solidFill>
              </a14:hiddenFill>
            </a:ext>
          </a:extLst>
        </p:spPr>
      </p:pic>
      <p:pic>
        <p:nvPicPr>
          <p:cNvPr id="5" name="Picture 3" descr="C:\Users\Sam\Downloads\2015-01-02 16.40.32.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6764"/>
          <a:stretch/>
        </p:blipFill>
        <p:spPr bwMode="auto">
          <a:xfrm rot="10800000">
            <a:off x="32904884" y="12980445"/>
            <a:ext cx="3957773" cy="276755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5417800" y="18970708"/>
            <a:ext cx="1609725" cy="523220"/>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800" dirty="0" smtClean="0">
                <a:latin typeface="Arial" pitchFamily="34" charset="0"/>
                <a:cs typeface="Arial" pitchFamily="34" charset="0"/>
              </a:rPr>
              <a:t>To Scale</a:t>
            </a:r>
            <a:endParaRPr lang="en-US" sz="2800" dirty="0">
              <a:latin typeface="Arial" pitchFamily="34" charset="0"/>
              <a:cs typeface="Arial" pitchFamily="34" charset="0"/>
            </a:endParaRPr>
          </a:p>
        </p:txBody>
      </p:sp>
      <p:sp>
        <p:nvSpPr>
          <p:cNvPr id="19" name="TextBox 18"/>
          <p:cNvSpPr txBox="1"/>
          <p:nvPr/>
        </p:nvSpPr>
        <p:spPr>
          <a:xfrm>
            <a:off x="10094322" y="25786833"/>
            <a:ext cx="2217274" cy="1200329"/>
          </a:xfrm>
          <a:prstGeom prst="rect">
            <a:avLst/>
          </a:prstGeom>
          <a:noFill/>
        </p:spPr>
        <p:txBody>
          <a:bodyPr wrap="none" rtlCol="0">
            <a:spAutoFit/>
          </a:bodyPr>
          <a:lstStyle/>
          <a:p>
            <a:pPr algn="ctr"/>
            <a:r>
              <a:rPr lang="en-US" dirty="0" smtClean="0">
                <a:effectLst/>
                <a:latin typeface="+mn-lt"/>
                <a:cs typeface="Arial" pitchFamily="34" charset="0"/>
              </a:rPr>
              <a:t>2 Kevlar threads</a:t>
            </a:r>
          </a:p>
          <a:p>
            <a:pPr algn="ctr"/>
            <a:r>
              <a:rPr lang="en-US" dirty="0">
                <a:effectLst/>
                <a:latin typeface="+mn-lt"/>
                <a:cs typeface="Arial" pitchFamily="34" charset="0"/>
              </a:rPr>
              <a:t>f</a:t>
            </a:r>
            <a:r>
              <a:rPr lang="en-US" dirty="0" smtClean="0">
                <a:effectLst/>
                <a:latin typeface="+mn-lt"/>
                <a:cs typeface="Arial" pitchFamily="34" charset="0"/>
              </a:rPr>
              <a:t>or filter wheel</a:t>
            </a:r>
          </a:p>
          <a:p>
            <a:pPr algn="ctr"/>
            <a:r>
              <a:rPr lang="en-US" dirty="0" smtClean="0">
                <a:effectLst/>
                <a:latin typeface="+mn-lt"/>
                <a:cs typeface="Arial" pitchFamily="34" charset="0"/>
              </a:rPr>
              <a:t>rotation</a:t>
            </a:r>
            <a:endParaRPr lang="en-US" dirty="0">
              <a:effectLst/>
              <a:latin typeface="+mn-lt"/>
              <a:cs typeface="Arial" pitchFamily="34" charset="0"/>
            </a:endParaRPr>
          </a:p>
        </p:txBody>
      </p:sp>
      <p:sp>
        <p:nvSpPr>
          <p:cNvPr id="23" name="TextBox 22"/>
          <p:cNvSpPr txBox="1"/>
          <p:nvPr/>
        </p:nvSpPr>
        <p:spPr>
          <a:xfrm>
            <a:off x="566509" y="25971500"/>
            <a:ext cx="1455847" cy="830997"/>
          </a:xfrm>
          <a:prstGeom prst="rect">
            <a:avLst/>
          </a:prstGeom>
          <a:noFill/>
        </p:spPr>
        <p:txBody>
          <a:bodyPr wrap="none" rtlCol="0">
            <a:spAutoFit/>
          </a:bodyPr>
          <a:lstStyle/>
          <a:p>
            <a:pPr algn="ctr"/>
            <a:r>
              <a:rPr lang="en-US" dirty="0" smtClean="0">
                <a:effectLst/>
                <a:latin typeface="+mn-lt"/>
                <a:cs typeface="Arial" pitchFamily="34" charset="0"/>
              </a:rPr>
              <a:t>Radiation </a:t>
            </a:r>
          </a:p>
          <a:p>
            <a:pPr algn="ctr"/>
            <a:r>
              <a:rPr lang="en-US" dirty="0" smtClean="0">
                <a:effectLst/>
                <a:latin typeface="+mn-lt"/>
                <a:cs typeface="Arial" pitchFamily="34" charset="0"/>
              </a:rPr>
              <a:t>Shields</a:t>
            </a:r>
            <a:endParaRPr lang="en-US" dirty="0">
              <a:effectLst/>
              <a:latin typeface="+mn-lt"/>
              <a:cs typeface="Arial" pitchFamily="34" charset="0"/>
            </a:endParaRPr>
          </a:p>
        </p:txBody>
      </p:sp>
      <p:sp>
        <p:nvSpPr>
          <p:cNvPr id="25" name="TextBox 24"/>
          <p:cNvSpPr txBox="1"/>
          <p:nvPr/>
        </p:nvSpPr>
        <p:spPr>
          <a:xfrm>
            <a:off x="37368989" y="11665245"/>
            <a:ext cx="1893968" cy="830997"/>
          </a:xfrm>
          <a:prstGeom prst="rect">
            <a:avLst/>
          </a:prstGeom>
          <a:noFill/>
        </p:spPr>
        <p:txBody>
          <a:bodyPr wrap="none" rtlCol="0">
            <a:spAutoFit/>
          </a:bodyPr>
          <a:lstStyle/>
          <a:p>
            <a:pPr algn="ctr"/>
            <a:r>
              <a:rPr lang="en-US" dirty="0" smtClean="0">
                <a:effectLst/>
              </a:rPr>
              <a:t>For position</a:t>
            </a:r>
          </a:p>
          <a:p>
            <a:pPr algn="ctr"/>
            <a:r>
              <a:rPr lang="en-US" dirty="0" smtClean="0">
                <a:effectLst/>
              </a:rPr>
              <a:t>determination</a:t>
            </a:r>
            <a:endParaRPr lang="en-US" dirty="0">
              <a:effectLst/>
            </a:endParaRPr>
          </a:p>
        </p:txBody>
      </p:sp>
      <p:cxnSp>
        <p:nvCxnSpPr>
          <p:cNvPr id="28" name="Straight Arrow Connector 27"/>
          <p:cNvCxnSpPr/>
          <p:nvPr/>
        </p:nvCxnSpPr>
        <p:spPr bwMode="auto">
          <a:xfrm flipH="1" flipV="1">
            <a:off x="34514971" y="10255772"/>
            <a:ext cx="2854019" cy="1608512"/>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68" name="Straight Arrow Connector 67"/>
          <p:cNvCxnSpPr/>
          <p:nvPr/>
        </p:nvCxnSpPr>
        <p:spPr bwMode="auto">
          <a:xfrm flipH="1" flipV="1">
            <a:off x="34883770" y="10045700"/>
            <a:ext cx="2485220" cy="1818584"/>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sp>
        <p:nvSpPr>
          <p:cNvPr id="70" name="TextBox 69"/>
          <p:cNvSpPr txBox="1"/>
          <p:nvPr/>
        </p:nvSpPr>
        <p:spPr>
          <a:xfrm>
            <a:off x="37200114" y="10263359"/>
            <a:ext cx="1817324" cy="461665"/>
          </a:xfrm>
          <a:prstGeom prst="rect">
            <a:avLst/>
          </a:prstGeom>
          <a:noFill/>
        </p:spPr>
        <p:txBody>
          <a:bodyPr wrap="none" rtlCol="0">
            <a:spAutoFit/>
          </a:bodyPr>
          <a:lstStyle/>
          <a:p>
            <a:r>
              <a:rPr lang="en-US" dirty="0" err="1" smtClean="0">
                <a:effectLst/>
              </a:rPr>
              <a:t>Kapton</a:t>
            </a:r>
            <a:r>
              <a:rPr lang="en-US" dirty="0" smtClean="0">
                <a:effectLst/>
              </a:rPr>
              <a:t> mask</a:t>
            </a:r>
            <a:endParaRPr lang="en-US" dirty="0">
              <a:effectLst/>
            </a:endParaRPr>
          </a:p>
        </p:txBody>
      </p:sp>
      <p:cxnSp>
        <p:nvCxnSpPr>
          <p:cNvPr id="72" name="Straight Arrow Connector 71"/>
          <p:cNvCxnSpPr/>
          <p:nvPr/>
        </p:nvCxnSpPr>
        <p:spPr bwMode="auto">
          <a:xfrm flipH="1" flipV="1">
            <a:off x="33902650" y="9595038"/>
            <a:ext cx="3297464" cy="866160"/>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sp>
        <p:nvSpPr>
          <p:cNvPr id="2273" name="TextBox 2272"/>
          <p:cNvSpPr txBox="1"/>
          <p:nvPr/>
        </p:nvSpPr>
        <p:spPr>
          <a:xfrm>
            <a:off x="36995100" y="8623300"/>
            <a:ext cx="3005300" cy="1200328"/>
          </a:xfrm>
          <a:prstGeom prst="rect">
            <a:avLst/>
          </a:prstGeom>
          <a:noFill/>
        </p:spPr>
        <p:txBody>
          <a:bodyPr wrap="none" rtlCol="0">
            <a:spAutoFit/>
          </a:bodyPr>
          <a:lstStyle/>
          <a:p>
            <a:pPr algn="r"/>
            <a:r>
              <a:rPr lang="en-US" dirty="0" smtClean="0">
                <a:effectLst/>
              </a:rPr>
              <a:t>G10 frame for thermal</a:t>
            </a:r>
          </a:p>
          <a:p>
            <a:pPr algn="r"/>
            <a:r>
              <a:rPr lang="en-US" dirty="0">
                <a:effectLst/>
              </a:rPr>
              <a:t>i</a:t>
            </a:r>
            <a:r>
              <a:rPr lang="en-US" dirty="0" smtClean="0">
                <a:effectLst/>
              </a:rPr>
              <a:t>solation and structural</a:t>
            </a:r>
          </a:p>
          <a:p>
            <a:pPr algn="r"/>
            <a:r>
              <a:rPr lang="en-US" dirty="0" smtClean="0">
                <a:effectLst/>
              </a:rPr>
              <a:t>support</a:t>
            </a:r>
          </a:p>
        </p:txBody>
      </p:sp>
      <p:cxnSp>
        <p:nvCxnSpPr>
          <p:cNvPr id="2275" name="Straight Arrow Connector 2274"/>
          <p:cNvCxnSpPr>
            <a:stCxn id="2273" idx="1"/>
          </p:cNvCxnSpPr>
          <p:nvPr/>
        </p:nvCxnSpPr>
        <p:spPr bwMode="auto">
          <a:xfrm flipH="1" flipV="1">
            <a:off x="35941980" y="9215482"/>
            <a:ext cx="1053120" cy="7982"/>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sp>
        <p:nvSpPr>
          <p:cNvPr id="2276" name="TextBox 2275"/>
          <p:cNvSpPr txBox="1"/>
          <p:nvPr/>
        </p:nvSpPr>
        <p:spPr>
          <a:xfrm>
            <a:off x="27317700" y="8253968"/>
            <a:ext cx="2368550" cy="1938992"/>
          </a:xfrm>
          <a:prstGeom prst="rect">
            <a:avLst/>
          </a:prstGeom>
          <a:noFill/>
        </p:spPr>
        <p:txBody>
          <a:bodyPr wrap="square" rtlCol="0">
            <a:spAutoFit/>
          </a:bodyPr>
          <a:lstStyle/>
          <a:p>
            <a:pPr algn="ctr"/>
            <a:r>
              <a:rPr lang="en-US" dirty="0">
                <a:effectLst/>
              </a:rPr>
              <a:t>WS</a:t>
            </a:r>
            <a:r>
              <a:rPr lang="en-US" baseline="-25000" dirty="0">
                <a:effectLst/>
              </a:rPr>
              <a:t>2</a:t>
            </a:r>
            <a:endParaRPr lang="en-US" dirty="0">
              <a:effectLst/>
            </a:endParaRPr>
          </a:p>
          <a:p>
            <a:pPr algn="ctr"/>
            <a:r>
              <a:rPr lang="en-US" dirty="0">
                <a:effectLst/>
                <a:latin typeface="+mn-lt"/>
                <a:cs typeface="Arial" pitchFamily="34" charset="0"/>
              </a:rPr>
              <a:t>d</a:t>
            </a:r>
            <a:r>
              <a:rPr lang="en-US" dirty="0" smtClean="0">
                <a:effectLst/>
                <a:latin typeface="+mn-lt"/>
                <a:cs typeface="Arial" pitchFamily="34" charset="0"/>
              </a:rPr>
              <a:t>ry lubricated bearings suitable for low temperature [8] </a:t>
            </a:r>
            <a:endParaRPr lang="en-US" dirty="0">
              <a:effectLst/>
              <a:latin typeface="+mn-lt"/>
              <a:cs typeface="Arial" pitchFamily="34" charset="0"/>
            </a:endParaRPr>
          </a:p>
        </p:txBody>
      </p:sp>
      <p:cxnSp>
        <p:nvCxnSpPr>
          <p:cNvPr id="2278" name="Straight Arrow Connector 2277"/>
          <p:cNvCxnSpPr/>
          <p:nvPr/>
        </p:nvCxnSpPr>
        <p:spPr bwMode="auto">
          <a:xfrm flipV="1">
            <a:off x="29543832" y="8692217"/>
            <a:ext cx="3552368" cy="345193"/>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79" name="Straight Arrow Connector 78"/>
          <p:cNvCxnSpPr/>
          <p:nvPr/>
        </p:nvCxnSpPr>
        <p:spPr bwMode="auto">
          <a:xfrm>
            <a:off x="29543832" y="9037410"/>
            <a:ext cx="3552368" cy="1218362"/>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sp>
        <p:nvSpPr>
          <p:cNvPr id="2281" name="TextBox 2280"/>
          <p:cNvSpPr txBox="1"/>
          <p:nvPr/>
        </p:nvSpPr>
        <p:spPr>
          <a:xfrm>
            <a:off x="28143200" y="15036800"/>
            <a:ext cx="3722894" cy="461665"/>
          </a:xfrm>
          <a:prstGeom prst="rect">
            <a:avLst/>
          </a:prstGeom>
          <a:noFill/>
        </p:spPr>
        <p:txBody>
          <a:bodyPr wrap="none" rtlCol="0">
            <a:spAutoFit/>
          </a:bodyPr>
          <a:lstStyle/>
          <a:p>
            <a:r>
              <a:rPr lang="en-US" dirty="0" smtClean="0">
                <a:effectLst/>
              </a:rPr>
              <a:t>Thermometer (silicon diode)</a:t>
            </a:r>
            <a:endParaRPr lang="en-US" dirty="0">
              <a:effectLst/>
            </a:endParaRPr>
          </a:p>
        </p:txBody>
      </p:sp>
      <p:sp>
        <p:nvSpPr>
          <p:cNvPr id="2282" name="TextBox 2281"/>
          <p:cNvSpPr txBox="1"/>
          <p:nvPr/>
        </p:nvSpPr>
        <p:spPr>
          <a:xfrm>
            <a:off x="28092400" y="13081000"/>
            <a:ext cx="4013200" cy="830997"/>
          </a:xfrm>
          <a:prstGeom prst="rect">
            <a:avLst/>
          </a:prstGeom>
          <a:noFill/>
        </p:spPr>
        <p:txBody>
          <a:bodyPr wrap="square" rtlCol="0">
            <a:spAutoFit/>
          </a:bodyPr>
          <a:lstStyle/>
          <a:p>
            <a:r>
              <a:rPr lang="en-US" dirty="0" smtClean="0">
                <a:effectLst/>
              </a:rPr>
              <a:t>Resistor array </a:t>
            </a:r>
            <a:r>
              <a:rPr lang="en-US" dirty="0" err="1" smtClean="0">
                <a:effectLst/>
              </a:rPr>
              <a:t>stycast</a:t>
            </a:r>
            <a:r>
              <a:rPr lang="en-US" dirty="0" smtClean="0">
                <a:effectLst/>
              </a:rPr>
              <a:t> to wheel acts as heater</a:t>
            </a:r>
          </a:p>
        </p:txBody>
      </p:sp>
      <p:sp>
        <p:nvSpPr>
          <p:cNvPr id="2296" name="TextBox 2295"/>
          <p:cNvSpPr txBox="1"/>
          <p:nvPr/>
        </p:nvSpPr>
        <p:spPr>
          <a:xfrm>
            <a:off x="37541200" y="13766800"/>
            <a:ext cx="1866900" cy="1384995"/>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2800" dirty="0" smtClean="0"/>
              <a:t>Other side of filter wheel</a:t>
            </a:r>
            <a:endParaRPr lang="en-US" sz="2800" dirty="0"/>
          </a:p>
        </p:txBody>
      </p:sp>
      <p:cxnSp>
        <p:nvCxnSpPr>
          <p:cNvPr id="2298" name="Straight Arrow Connector 2297"/>
          <p:cNvCxnSpPr>
            <a:stCxn id="2282" idx="3"/>
          </p:cNvCxnSpPr>
          <p:nvPr/>
        </p:nvCxnSpPr>
        <p:spPr bwMode="auto">
          <a:xfrm>
            <a:off x="32105600" y="13496499"/>
            <a:ext cx="990600" cy="778301"/>
          </a:xfrm>
          <a:prstGeom prst="straightConnector1">
            <a:avLst/>
          </a:prstGeom>
          <a:ln>
            <a:headEnd type="none" w="med" len="med"/>
            <a:tailEnd type="arrow"/>
          </a:ln>
          <a:extLst/>
        </p:spPr>
        <p:style>
          <a:lnRef idx="3">
            <a:schemeClr val="accent5"/>
          </a:lnRef>
          <a:fillRef idx="0">
            <a:schemeClr val="accent5"/>
          </a:fillRef>
          <a:effectRef idx="2">
            <a:schemeClr val="accent5"/>
          </a:effectRef>
          <a:fontRef idx="minor">
            <a:schemeClr val="tx1"/>
          </a:fontRef>
        </p:style>
      </p:cxnSp>
      <p:cxnSp>
        <p:nvCxnSpPr>
          <p:cNvPr id="98" name="Straight Arrow Connector 97"/>
          <p:cNvCxnSpPr/>
          <p:nvPr/>
        </p:nvCxnSpPr>
        <p:spPr bwMode="auto">
          <a:xfrm flipV="1">
            <a:off x="31851600" y="14566900"/>
            <a:ext cx="2895600" cy="732999"/>
          </a:xfrm>
          <a:prstGeom prst="straightConnector1">
            <a:avLst/>
          </a:prstGeom>
          <a:ln>
            <a:headEnd type="none" w="med" len="med"/>
            <a:tailEnd type="arrow"/>
          </a:ln>
          <a:extLst/>
        </p:spPr>
        <p:style>
          <a:lnRef idx="3">
            <a:schemeClr val="accent5"/>
          </a:lnRef>
          <a:fillRef idx="0">
            <a:schemeClr val="accent5"/>
          </a:fillRef>
          <a:effectRef idx="2">
            <a:schemeClr val="accent5"/>
          </a:effectRef>
          <a:fontRef idx="minor">
            <a:schemeClr val="tx1"/>
          </a:fontRef>
        </p:style>
      </p:cxnSp>
      <p:sp>
        <p:nvSpPr>
          <p:cNvPr id="7" name="TextBox 6"/>
          <p:cNvSpPr txBox="1"/>
          <p:nvPr/>
        </p:nvSpPr>
        <p:spPr>
          <a:xfrm>
            <a:off x="28571825" y="23828221"/>
            <a:ext cx="10661650" cy="2062103"/>
          </a:xfrm>
          <a:prstGeom prst="rect">
            <a:avLst/>
          </a:prstGeom>
          <a:noFill/>
        </p:spPr>
        <p:txBody>
          <a:bodyPr wrap="square" rtlCol="0">
            <a:spAutoFit/>
          </a:bodyPr>
          <a:lstStyle/>
          <a:p>
            <a:pPr algn="ctr"/>
            <a:r>
              <a:rPr lang="en-US" sz="4000" b="1" dirty="0" smtClean="0">
                <a:latin typeface="Arial" pitchFamily="34" charset="0"/>
                <a:cs typeface="Arial" pitchFamily="34" charset="0"/>
              </a:rPr>
              <a:t>Acknowledgements</a:t>
            </a:r>
          </a:p>
          <a:p>
            <a:pPr algn="ctr"/>
            <a:endParaRPr lang="en-US" sz="4000" b="1" dirty="0">
              <a:latin typeface="Arial" pitchFamily="34" charset="0"/>
              <a:cs typeface="Arial" pitchFamily="34" charset="0"/>
            </a:endParaRPr>
          </a:p>
          <a:p>
            <a:pPr algn="ctr"/>
            <a:r>
              <a:rPr lang="en-US" dirty="0" smtClean="0">
                <a:latin typeface="Arial" pitchFamily="34" charset="0"/>
                <a:cs typeface="Arial" pitchFamily="34" charset="0"/>
              </a:rPr>
              <a:t>This work is funded in part by NSF grant AST-1313261</a:t>
            </a:r>
          </a:p>
          <a:p>
            <a:endParaRPr lang="en-US" b="1" dirty="0">
              <a:latin typeface="Arial" pitchFamily="34" charset="0"/>
              <a:cs typeface="Arial" pitchFamily="34" charset="0"/>
            </a:endParaRPr>
          </a:p>
        </p:txBody>
      </p:sp>
      <p:sp>
        <p:nvSpPr>
          <p:cNvPr id="17" name="TextBox 16"/>
          <p:cNvSpPr txBox="1"/>
          <p:nvPr/>
        </p:nvSpPr>
        <p:spPr>
          <a:xfrm>
            <a:off x="22024135" y="16446500"/>
            <a:ext cx="4945155" cy="1200329"/>
          </a:xfrm>
          <a:prstGeom prst="rect">
            <a:avLst/>
          </a:prstGeom>
          <a:noFill/>
        </p:spPr>
        <p:txBody>
          <a:bodyPr wrap="square" rtlCol="0">
            <a:spAutoFit/>
          </a:bodyPr>
          <a:lstStyle/>
          <a:p>
            <a:r>
              <a:rPr lang="en-US" dirty="0" smtClean="0">
                <a:effectLst/>
              </a:rPr>
              <a:t>Beam refocused with 5 ellipsoidal mirrors; each mirror images previous mirror to next mirror</a:t>
            </a:r>
            <a:endParaRPr lang="en-US" dirty="0">
              <a:effectLst/>
            </a:endParaRPr>
          </a:p>
        </p:txBody>
      </p:sp>
      <p:sp>
        <p:nvSpPr>
          <p:cNvPr id="75" name="TextBox 74"/>
          <p:cNvSpPr txBox="1"/>
          <p:nvPr/>
        </p:nvSpPr>
        <p:spPr>
          <a:xfrm>
            <a:off x="20839417" y="18921091"/>
            <a:ext cx="1921369" cy="461665"/>
          </a:xfrm>
          <a:prstGeom prst="rect">
            <a:avLst/>
          </a:prstGeom>
          <a:noFill/>
        </p:spPr>
        <p:txBody>
          <a:bodyPr wrap="square" rtlCol="0">
            <a:spAutoFit/>
          </a:bodyPr>
          <a:lstStyle/>
          <a:p>
            <a:r>
              <a:rPr lang="en-US" dirty="0" smtClean="0">
                <a:effectLst/>
              </a:rPr>
              <a:t>To cryostat</a:t>
            </a:r>
            <a:endParaRPr lang="en-US" dirty="0">
              <a:effectLst/>
            </a:endParaRPr>
          </a:p>
        </p:txBody>
      </p:sp>
      <p:sp>
        <p:nvSpPr>
          <p:cNvPr id="77" name="TextBox 76"/>
          <p:cNvSpPr txBox="1"/>
          <p:nvPr/>
        </p:nvSpPr>
        <p:spPr>
          <a:xfrm>
            <a:off x="13195946" y="14532700"/>
            <a:ext cx="4081598" cy="830997"/>
          </a:xfrm>
          <a:prstGeom prst="rect">
            <a:avLst/>
          </a:prstGeom>
          <a:noFill/>
        </p:spPr>
        <p:txBody>
          <a:bodyPr wrap="square" rtlCol="0">
            <a:spAutoFit/>
          </a:bodyPr>
          <a:lstStyle/>
          <a:p>
            <a:r>
              <a:rPr lang="en-US" dirty="0">
                <a:effectLst/>
                <a:latin typeface="+mn-lt"/>
                <a:cs typeface="Arial" pitchFamily="34" charset="0"/>
              </a:rPr>
              <a:t>Moving mirror, stroke ± 3mm</a:t>
            </a:r>
          </a:p>
          <a:p>
            <a:endParaRPr lang="en-US" dirty="0"/>
          </a:p>
        </p:txBody>
      </p:sp>
      <p:sp>
        <p:nvSpPr>
          <p:cNvPr id="18" name="Rectangle 17"/>
          <p:cNvSpPr/>
          <p:nvPr/>
        </p:nvSpPr>
        <p:spPr>
          <a:xfrm>
            <a:off x="21618521" y="12789235"/>
            <a:ext cx="4022779" cy="1200329"/>
          </a:xfrm>
          <a:prstGeom prst="rect">
            <a:avLst/>
          </a:prstGeom>
        </p:spPr>
        <p:txBody>
          <a:bodyPr wrap="square">
            <a:spAutoFit/>
          </a:bodyPr>
          <a:lstStyle/>
          <a:p>
            <a:r>
              <a:rPr lang="en-US" dirty="0" smtClean="0">
                <a:effectLst/>
                <a:latin typeface="+mn-lt"/>
                <a:cs typeface="Arial" pitchFamily="34" charset="0"/>
              </a:rPr>
              <a:t>Vertical and 45° </a:t>
            </a:r>
            <a:r>
              <a:rPr lang="en-US" dirty="0">
                <a:effectLst/>
                <a:latin typeface="+mn-lt"/>
                <a:cs typeface="Arial" pitchFamily="34" charset="0"/>
              </a:rPr>
              <a:t>wire grid </a:t>
            </a:r>
          </a:p>
          <a:p>
            <a:r>
              <a:rPr lang="en-US" dirty="0">
                <a:effectLst/>
                <a:latin typeface="+mn-lt"/>
                <a:cs typeface="Arial" pitchFamily="34" charset="0"/>
              </a:rPr>
              <a:t>polarizers</a:t>
            </a:r>
          </a:p>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78" name="TextBox 34"/>
          <p:cNvSpPr txBox="1"/>
          <p:nvPr/>
        </p:nvSpPr>
        <p:spPr>
          <a:xfrm>
            <a:off x="19889223" y="10954992"/>
            <a:ext cx="3458596" cy="830997"/>
          </a:xfrm>
          <a:prstGeom prst="rect">
            <a:avLst/>
          </a:prstGeom>
          <a:noFill/>
        </p:spPr>
        <p:txBody>
          <a:bodyPr wrap="square" rtlCol="0">
            <a:spAutoFit/>
          </a:bodyPr>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9pPr>
          </a:lstStyle>
          <a:p>
            <a:r>
              <a:rPr lang="en-US" dirty="0" smtClean="0">
                <a:effectLst/>
                <a:latin typeface="+mn-lt"/>
                <a:cs typeface="Arial" pitchFamily="34" charset="0"/>
              </a:rPr>
              <a:t>45° flat mirror folds beam into FTS plane</a:t>
            </a:r>
            <a:endParaRPr lang="en-US" dirty="0">
              <a:effectLst/>
              <a:latin typeface="+mn-lt"/>
              <a:cs typeface="Arial" pitchFamily="34" charset="0"/>
            </a:endParaRPr>
          </a:p>
        </p:txBody>
      </p:sp>
      <p:sp>
        <p:nvSpPr>
          <p:cNvPr id="80" name="TextBox 79"/>
          <p:cNvSpPr txBox="1"/>
          <p:nvPr/>
        </p:nvSpPr>
        <p:spPr>
          <a:xfrm>
            <a:off x="17277544" y="10735791"/>
            <a:ext cx="1516762" cy="830997"/>
          </a:xfrm>
          <a:prstGeom prst="rect">
            <a:avLst/>
          </a:prstGeom>
          <a:noFill/>
        </p:spPr>
        <p:txBody>
          <a:bodyPr wrap="none" rtlCol="0">
            <a:spAutoFit/>
          </a:bodyPr>
          <a:lstStyle/>
          <a:p>
            <a:pPr algn="ctr"/>
            <a:r>
              <a:rPr lang="en-US" dirty="0" smtClean="0">
                <a:effectLst/>
                <a:latin typeface="+mn-lt"/>
                <a:cs typeface="Arial" pitchFamily="34" charset="0"/>
              </a:rPr>
              <a:t>Blackbody</a:t>
            </a:r>
          </a:p>
          <a:p>
            <a:pPr algn="ctr"/>
            <a:r>
              <a:rPr lang="en-US" dirty="0" smtClean="0">
                <a:effectLst/>
                <a:latin typeface="+mn-lt"/>
                <a:cs typeface="Arial" pitchFamily="34" charset="0"/>
              </a:rPr>
              <a:t>Source</a:t>
            </a:r>
            <a:endParaRPr lang="en-US" dirty="0">
              <a:effectLst/>
              <a:latin typeface="+mn-lt"/>
              <a:cs typeface="Arial" pitchFamily="34" charset="0"/>
            </a:endParaRPr>
          </a:p>
        </p:txBody>
      </p:sp>
      <p:sp>
        <p:nvSpPr>
          <p:cNvPr id="83" name="TextBox 47"/>
          <p:cNvSpPr txBox="1"/>
          <p:nvPr/>
        </p:nvSpPr>
        <p:spPr>
          <a:xfrm>
            <a:off x="16048135" y="17543390"/>
            <a:ext cx="1652004" cy="461665"/>
          </a:xfrm>
          <a:prstGeom prst="rect">
            <a:avLst/>
          </a:prstGeom>
          <a:noFill/>
        </p:spPr>
        <p:txBody>
          <a:bodyPr wrap="square" rtlCol="0">
            <a:spAutoFit/>
          </a:bodyPr>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9pPr>
          </a:lstStyle>
          <a:p>
            <a:r>
              <a:rPr lang="en-US" dirty="0" smtClean="0">
                <a:effectLst/>
                <a:latin typeface="+mn-lt"/>
                <a:cs typeface="Arial" pitchFamily="34" charset="0"/>
              </a:rPr>
              <a:t>Absorber</a:t>
            </a:r>
            <a:endParaRPr lang="en-US" dirty="0">
              <a:effectLst/>
              <a:latin typeface="+mn-lt"/>
              <a:cs typeface="Arial" pitchFamily="34" charset="0"/>
            </a:endParaRPr>
          </a:p>
        </p:txBody>
      </p:sp>
      <p:sp>
        <p:nvSpPr>
          <p:cNvPr id="2295" name="Rectangle 2294"/>
          <p:cNvSpPr/>
          <p:nvPr/>
        </p:nvSpPr>
        <p:spPr>
          <a:xfrm>
            <a:off x="797230" y="27370738"/>
            <a:ext cx="1680267" cy="461665"/>
          </a:xfrm>
          <a:prstGeom prst="rect">
            <a:avLst/>
          </a:prstGeom>
        </p:spPr>
        <p:txBody>
          <a:bodyPr wrap="none">
            <a:spAutoFit/>
          </a:bodyPr>
          <a:lstStyle/>
          <a:p>
            <a:pPr lvl="0" algn="ctr"/>
            <a:r>
              <a:rPr lang="en-US" dirty="0">
                <a:solidFill>
                  <a:srgbClr val="000000"/>
                </a:solidFill>
                <a:effectLst/>
                <a:latin typeface="Times New Roman"/>
                <a:cs typeface="Arial" pitchFamily="34" charset="0"/>
              </a:rPr>
              <a:t>Dewar Case</a:t>
            </a:r>
          </a:p>
        </p:txBody>
      </p:sp>
      <p:cxnSp>
        <p:nvCxnSpPr>
          <p:cNvPr id="2299" name="Straight Arrow Connector 2298"/>
          <p:cNvCxnSpPr/>
          <p:nvPr/>
        </p:nvCxnSpPr>
        <p:spPr bwMode="auto">
          <a:xfrm flipH="1" flipV="1">
            <a:off x="6879634" y="21407180"/>
            <a:ext cx="2860678" cy="415498"/>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2301" name="Straight Arrow Connector 2300"/>
          <p:cNvCxnSpPr/>
          <p:nvPr/>
        </p:nvCxnSpPr>
        <p:spPr bwMode="auto">
          <a:xfrm flipH="1" flipV="1">
            <a:off x="6879634" y="22735381"/>
            <a:ext cx="3045416" cy="266374"/>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2303" name="Straight Arrow Connector 2302"/>
          <p:cNvCxnSpPr/>
          <p:nvPr/>
        </p:nvCxnSpPr>
        <p:spPr bwMode="auto">
          <a:xfrm flipH="1" flipV="1">
            <a:off x="8026400" y="24879300"/>
            <a:ext cx="2067922" cy="1374864"/>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42" name="Straight Arrow Connector 41"/>
          <p:cNvCxnSpPr/>
          <p:nvPr/>
        </p:nvCxnSpPr>
        <p:spPr bwMode="auto">
          <a:xfrm flipH="1" flipV="1">
            <a:off x="6781800" y="27368500"/>
            <a:ext cx="698500" cy="736600"/>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46" name="Straight Arrow Connector 45"/>
          <p:cNvCxnSpPr/>
          <p:nvPr/>
        </p:nvCxnSpPr>
        <p:spPr bwMode="auto">
          <a:xfrm flipH="1" flipV="1">
            <a:off x="6318250" y="30187900"/>
            <a:ext cx="812800" cy="393019"/>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49" name="Straight Arrow Connector 48"/>
          <p:cNvCxnSpPr/>
          <p:nvPr/>
        </p:nvCxnSpPr>
        <p:spPr bwMode="auto">
          <a:xfrm flipV="1">
            <a:off x="2477497" y="26621151"/>
            <a:ext cx="1118074" cy="969496"/>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51" name="Straight Arrow Connector 50"/>
          <p:cNvCxnSpPr>
            <a:stCxn id="23" idx="3"/>
          </p:cNvCxnSpPr>
          <p:nvPr/>
        </p:nvCxnSpPr>
        <p:spPr bwMode="auto">
          <a:xfrm flipV="1">
            <a:off x="2022356" y="25082500"/>
            <a:ext cx="2333744" cy="1304499"/>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54" name="Straight Arrow Connector 53"/>
          <p:cNvCxnSpPr>
            <a:stCxn id="23" idx="3"/>
          </p:cNvCxnSpPr>
          <p:nvPr/>
        </p:nvCxnSpPr>
        <p:spPr bwMode="auto">
          <a:xfrm flipV="1">
            <a:off x="2022356" y="25882600"/>
            <a:ext cx="2067044" cy="504399"/>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73" name="Straight Arrow Connector 72"/>
          <p:cNvCxnSpPr/>
          <p:nvPr/>
        </p:nvCxnSpPr>
        <p:spPr bwMode="auto">
          <a:xfrm flipV="1">
            <a:off x="2740342" y="21822678"/>
            <a:ext cx="2123758" cy="646331"/>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84" name="Straight Arrow Connector 83"/>
          <p:cNvCxnSpPr/>
          <p:nvPr/>
        </p:nvCxnSpPr>
        <p:spPr bwMode="auto">
          <a:xfrm>
            <a:off x="2771543" y="20222012"/>
            <a:ext cx="1495657" cy="669488"/>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sp>
        <p:nvSpPr>
          <p:cNvPr id="89" name="TextBox 88"/>
          <p:cNvSpPr txBox="1"/>
          <p:nvPr/>
        </p:nvSpPr>
        <p:spPr>
          <a:xfrm>
            <a:off x="23099989" y="27523795"/>
            <a:ext cx="2876274" cy="1200329"/>
          </a:xfrm>
          <a:prstGeom prst="rect">
            <a:avLst/>
          </a:prstGeom>
          <a:noFill/>
        </p:spPr>
        <p:txBody>
          <a:bodyPr wrap="square" rtlCol="0">
            <a:spAutoFit/>
          </a:bodyPr>
          <a:lstStyle/>
          <a:p>
            <a:pPr algn="ctr"/>
            <a:r>
              <a:rPr lang="en-US" dirty="0" smtClean="0">
                <a:effectLst/>
              </a:rPr>
              <a:t>For motion </a:t>
            </a:r>
            <a:r>
              <a:rPr lang="en-US" dirty="0" err="1" smtClean="0">
                <a:effectLst/>
              </a:rPr>
              <a:t>feedthrough</a:t>
            </a:r>
            <a:r>
              <a:rPr lang="en-US" dirty="0" smtClean="0">
                <a:effectLst/>
              </a:rPr>
              <a:t> to moving mirror</a:t>
            </a:r>
            <a:endParaRPr lang="en-US" dirty="0">
              <a:effectLst/>
            </a:endParaRPr>
          </a:p>
        </p:txBody>
      </p:sp>
      <p:sp>
        <p:nvSpPr>
          <p:cNvPr id="127" name="TextBox 126"/>
          <p:cNvSpPr txBox="1"/>
          <p:nvPr/>
        </p:nvSpPr>
        <p:spPr>
          <a:xfrm>
            <a:off x="23907750" y="25932009"/>
            <a:ext cx="2876274" cy="461665"/>
          </a:xfrm>
          <a:prstGeom prst="rect">
            <a:avLst/>
          </a:prstGeom>
          <a:noFill/>
        </p:spPr>
        <p:txBody>
          <a:bodyPr wrap="square" rtlCol="0">
            <a:spAutoFit/>
          </a:bodyPr>
          <a:lstStyle/>
          <a:p>
            <a:r>
              <a:rPr lang="en-US" dirty="0" smtClean="0">
                <a:effectLst/>
              </a:rPr>
              <a:t>Vacuum-tight box</a:t>
            </a:r>
            <a:endParaRPr lang="en-US" dirty="0">
              <a:effectLst/>
            </a:endParaRPr>
          </a:p>
        </p:txBody>
      </p:sp>
      <p:sp>
        <p:nvSpPr>
          <p:cNvPr id="128" name="TextBox 127"/>
          <p:cNvSpPr txBox="1"/>
          <p:nvPr/>
        </p:nvSpPr>
        <p:spPr>
          <a:xfrm>
            <a:off x="17779494" y="29408592"/>
            <a:ext cx="2876274" cy="461665"/>
          </a:xfrm>
          <a:prstGeom prst="rect">
            <a:avLst/>
          </a:prstGeom>
          <a:noFill/>
        </p:spPr>
        <p:txBody>
          <a:bodyPr wrap="square" rtlCol="0">
            <a:spAutoFit/>
          </a:bodyPr>
          <a:lstStyle/>
          <a:p>
            <a:r>
              <a:rPr lang="en-US" dirty="0" smtClean="0">
                <a:effectLst/>
              </a:rPr>
              <a:t>Al mirror panels</a:t>
            </a:r>
            <a:endParaRPr lang="en-US" dirty="0">
              <a:effectLst/>
            </a:endParaRPr>
          </a:p>
        </p:txBody>
      </p:sp>
      <p:sp>
        <p:nvSpPr>
          <p:cNvPr id="129" name="TextBox 128"/>
          <p:cNvSpPr txBox="1"/>
          <p:nvPr/>
        </p:nvSpPr>
        <p:spPr>
          <a:xfrm>
            <a:off x="15254020" y="30932969"/>
            <a:ext cx="2876274" cy="461665"/>
          </a:xfrm>
          <a:prstGeom prst="rect">
            <a:avLst/>
          </a:prstGeom>
          <a:noFill/>
        </p:spPr>
        <p:txBody>
          <a:bodyPr wrap="square" rtlCol="0">
            <a:spAutoFit/>
          </a:bodyPr>
          <a:lstStyle/>
          <a:p>
            <a:r>
              <a:rPr lang="en-US" dirty="0" smtClean="0">
                <a:effectLst/>
              </a:rPr>
              <a:t>Folding mirrors</a:t>
            </a:r>
            <a:endParaRPr lang="en-US" dirty="0">
              <a:effectLst/>
            </a:endParaRPr>
          </a:p>
        </p:txBody>
      </p:sp>
      <p:sp>
        <p:nvSpPr>
          <p:cNvPr id="130" name="TextBox 129"/>
          <p:cNvSpPr txBox="1"/>
          <p:nvPr/>
        </p:nvSpPr>
        <p:spPr>
          <a:xfrm>
            <a:off x="15760597" y="24091520"/>
            <a:ext cx="2876274" cy="830997"/>
          </a:xfrm>
          <a:prstGeom prst="rect">
            <a:avLst/>
          </a:prstGeom>
          <a:noFill/>
        </p:spPr>
        <p:txBody>
          <a:bodyPr wrap="square" rtlCol="0">
            <a:spAutoFit/>
          </a:bodyPr>
          <a:lstStyle/>
          <a:p>
            <a:pPr algn="ctr"/>
            <a:r>
              <a:rPr lang="en-US" dirty="0" smtClean="0">
                <a:effectLst/>
              </a:rPr>
              <a:t>Light pipe (to cryostat)</a:t>
            </a:r>
            <a:endParaRPr lang="en-US" dirty="0">
              <a:effectLst/>
            </a:endParaRPr>
          </a:p>
        </p:txBody>
      </p:sp>
      <p:sp>
        <p:nvSpPr>
          <p:cNvPr id="131" name="TextBox 130"/>
          <p:cNvSpPr txBox="1"/>
          <p:nvPr/>
        </p:nvSpPr>
        <p:spPr>
          <a:xfrm>
            <a:off x="14452507" y="25778487"/>
            <a:ext cx="2876274" cy="461665"/>
          </a:xfrm>
          <a:prstGeom prst="rect">
            <a:avLst/>
          </a:prstGeom>
          <a:noFill/>
        </p:spPr>
        <p:txBody>
          <a:bodyPr wrap="square" rtlCol="0">
            <a:spAutoFit/>
          </a:bodyPr>
          <a:lstStyle/>
          <a:p>
            <a:r>
              <a:rPr lang="en-US" dirty="0" smtClean="0">
                <a:effectLst/>
              </a:rPr>
              <a:t>Slots for wire grids</a:t>
            </a:r>
            <a:endParaRPr lang="en-US" dirty="0">
              <a:effectLst/>
            </a:endParaRPr>
          </a:p>
        </p:txBody>
      </p:sp>
      <p:cxnSp>
        <p:nvCxnSpPr>
          <p:cNvPr id="91" name="Straight Arrow Connector 90"/>
          <p:cNvCxnSpPr/>
          <p:nvPr/>
        </p:nvCxnSpPr>
        <p:spPr bwMode="auto">
          <a:xfrm>
            <a:off x="18035925" y="24752300"/>
            <a:ext cx="1014075" cy="602796"/>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93" name="Straight Arrow Connector 92"/>
          <p:cNvCxnSpPr>
            <a:stCxn id="127" idx="1"/>
          </p:cNvCxnSpPr>
          <p:nvPr/>
        </p:nvCxnSpPr>
        <p:spPr bwMode="auto">
          <a:xfrm flipH="1" flipV="1">
            <a:off x="22917150" y="26162841"/>
            <a:ext cx="990600" cy="1"/>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95" name="Straight Arrow Connector 94"/>
          <p:cNvCxnSpPr/>
          <p:nvPr/>
        </p:nvCxnSpPr>
        <p:spPr bwMode="auto">
          <a:xfrm flipH="1" flipV="1">
            <a:off x="21618521" y="27470100"/>
            <a:ext cx="1793929" cy="653860"/>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97" name="Straight Arrow Connector 96"/>
          <p:cNvCxnSpPr/>
          <p:nvPr/>
        </p:nvCxnSpPr>
        <p:spPr bwMode="auto">
          <a:xfrm flipV="1">
            <a:off x="18825625" y="27869964"/>
            <a:ext cx="1035050" cy="1538628"/>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100" name="Straight Arrow Connector 99"/>
          <p:cNvCxnSpPr/>
          <p:nvPr/>
        </p:nvCxnSpPr>
        <p:spPr bwMode="auto">
          <a:xfrm flipV="1">
            <a:off x="18825625" y="27152605"/>
            <a:ext cx="0" cy="2243956"/>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103" name="Straight Arrow Connector 102"/>
          <p:cNvCxnSpPr/>
          <p:nvPr/>
        </p:nvCxnSpPr>
        <p:spPr bwMode="auto">
          <a:xfrm flipH="1" flipV="1">
            <a:off x="14533019" y="30532921"/>
            <a:ext cx="622300" cy="630880"/>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105" name="Straight Arrow Connector 104"/>
          <p:cNvCxnSpPr/>
          <p:nvPr/>
        </p:nvCxnSpPr>
        <p:spPr bwMode="auto">
          <a:xfrm>
            <a:off x="15592680" y="26240152"/>
            <a:ext cx="167999" cy="2919049"/>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sp>
        <p:nvSpPr>
          <p:cNvPr id="162" name="TextBox 47"/>
          <p:cNvSpPr txBox="1"/>
          <p:nvPr/>
        </p:nvSpPr>
        <p:spPr>
          <a:xfrm>
            <a:off x="14823865" y="16215667"/>
            <a:ext cx="1736101" cy="830997"/>
          </a:xfrm>
          <a:prstGeom prst="rect">
            <a:avLst/>
          </a:prstGeom>
          <a:noFill/>
        </p:spPr>
        <p:txBody>
          <a:bodyPr wrap="square" rtlCol="0">
            <a:spAutoFit/>
          </a:bodyPr>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9pPr>
          </a:lstStyle>
          <a:p>
            <a:pPr algn="ctr"/>
            <a:r>
              <a:rPr lang="en-US" dirty="0" smtClean="0">
                <a:effectLst/>
                <a:latin typeface="+mn-lt"/>
                <a:cs typeface="Arial" pitchFamily="34" charset="0"/>
              </a:rPr>
              <a:t>Recombined beam</a:t>
            </a:r>
            <a:endParaRPr lang="en-US" dirty="0">
              <a:effectLst/>
              <a:latin typeface="+mn-lt"/>
              <a:cs typeface="Arial" pitchFamily="34" charset="0"/>
            </a:endParaRPr>
          </a:p>
        </p:txBody>
      </p:sp>
      <p:sp>
        <p:nvSpPr>
          <p:cNvPr id="165" name="TextBox 47"/>
          <p:cNvSpPr txBox="1"/>
          <p:nvPr/>
        </p:nvSpPr>
        <p:spPr>
          <a:xfrm>
            <a:off x="14537177" y="12710944"/>
            <a:ext cx="2562103" cy="1569660"/>
          </a:xfrm>
          <a:prstGeom prst="rect">
            <a:avLst/>
          </a:prstGeom>
          <a:noFill/>
        </p:spPr>
        <p:txBody>
          <a:bodyPr wrap="square" rtlCol="0">
            <a:spAutoFit/>
          </a:bodyPr>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12" charset="0"/>
                <a:ea typeface="+mn-ea"/>
                <a:cs typeface="+mn-cs"/>
              </a:defRPr>
            </a:lvl9pPr>
          </a:lstStyle>
          <a:p>
            <a:pPr algn="r"/>
            <a:r>
              <a:rPr lang="en-US" dirty="0" smtClean="0">
                <a:effectLst/>
                <a:latin typeface="+mn-lt"/>
                <a:cs typeface="Arial" pitchFamily="34" charset="0"/>
              </a:rPr>
              <a:t>Primary beam split at 45°-polarizer (dotted red and orange)</a:t>
            </a:r>
            <a:endParaRPr lang="en-US" dirty="0">
              <a:effectLst/>
              <a:latin typeface="+mn-lt"/>
              <a:cs typeface="Arial" pitchFamily="34" charset="0"/>
            </a:endParaRPr>
          </a:p>
        </p:txBody>
      </p:sp>
      <p:sp>
        <p:nvSpPr>
          <p:cNvPr id="90" name="TextBox 89"/>
          <p:cNvSpPr txBox="1"/>
          <p:nvPr/>
        </p:nvSpPr>
        <p:spPr>
          <a:xfrm>
            <a:off x="12763500" y="10626808"/>
            <a:ext cx="4229100" cy="1569660"/>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smtClean="0">
                <a:latin typeface="Arial" pitchFamily="34" charset="0"/>
                <a:cs typeface="Arial" pitchFamily="34" charset="0"/>
              </a:rPr>
              <a:t>Only the paths of one polarization (in-out of diagram) followed here.  Other paths are symmetric </a:t>
            </a:r>
            <a:endParaRPr lang="en-US" dirty="0">
              <a:latin typeface="Arial" pitchFamily="34" charset="0"/>
              <a:cs typeface="Arial" pitchFamily="34" charset="0"/>
            </a:endParaRPr>
          </a:p>
        </p:txBody>
      </p:sp>
      <p:cxnSp>
        <p:nvCxnSpPr>
          <p:cNvPr id="10" name="Straight Arrow Connector 9"/>
          <p:cNvCxnSpPr/>
          <p:nvPr/>
        </p:nvCxnSpPr>
        <p:spPr bwMode="auto">
          <a:xfrm flipH="1">
            <a:off x="19859625" y="13173075"/>
            <a:ext cx="1758896" cy="216324"/>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14" name="Straight Arrow Connector 13"/>
          <p:cNvCxnSpPr/>
          <p:nvPr/>
        </p:nvCxnSpPr>
        <p:spPr bwMode="auto">
          <a:xfrm flipH="1">
            <a:off x="19859625" y="13173075"/>
            <a:ext cx="1758896" cy="816489"/>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21" name="Straight Arrow Connector 20"/>
          <p:cNvCxnSpPr/>
          <p:nvPr/>
        </p:nvCxnSpPr>
        <p:spPr bwMode="auto">
          <a:xfrm>
            <a:off x="17099280" y="13496499"/>
            <a:ext cx="2141220" cy="784105"/>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26" name="Straight Arrow Connector 25"/>
          <p:cNvCxnSpPr/>
          <p:nvPr/>
        </p:nvCxnSpPr>
        <p:spPr bwMode="auto">
          <a:xfrm>
            <a:off x="17027525" y="14820900"/>
            <a:ext cx="2336800" cy="361007"/>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29" name="Straight Arrow Connector 28"/>
          <p:cNvCxnSpPr>
            <a:stCxn id="162" idx="3"/>
          </p:cNvCxnSpPr>
          <p:nvPr/>
        </p:nvCxnSpPr>
        <p:spPr bwMode="auto">
          <a:xfrm flipV="1">
            <a:off x="16559966" y="16554450"/>
            <a:ext cx="1635959" cy="76716"/>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31" name="Straight Arrow Connector 30"/>
          <p:cNvCxnSpPr/>
          <p:nvPr/>
        </p:nvCxnSpPr>
        <p:spPr bwMode="auto">
          <a:xfrm flipV="1">
            <a:off x="17402175" y="17543390"/>
            <a:ext cx="866775" cy="230832"/>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cxnSp>
        <p:nvCxnSpPr>
          <p:cNvPr id="2277" name="Straight Arrow Connector 2276"/>
          <p:cNvCxnSpPr>
            <a:stCxn id="17" idx="1"/>
          </p:cNvCxnSpPr>
          <p:nvPr/>
        </p:nvCxnSpPr>
        <p:spPr bwMode="auto">
          <a:xfrm flipH="1" flipV="1">
            <a:off x="21069300" y="16554450"/>
            <a:ext cx="954835" cy="492215"/>
          </a:xfrm>
          <a:prstGeom prst="straightConnector1">
            <a:avLst/>
          </a:prstGeom>
          <a:ln>
            <a:headEnd type="none" w="med" len="med"/>
            <a:tailEnd type="arrow"/>
          </a:ln>
          <a:extLst/>
        </p:spPr>
        <p:style>
          <a:lnRef idx="2">
            <a:schemeClr val="accent4"/>
          </a:lnRef>
          <a:fillRef idx="0">
            <a:schemeClr val="accent4"/>
          </a:fillRef>
          <a:effectRef idx="1">
            <a:schemeClr val="accent4"/>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12"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890</TotalTime>
  <Words>589</Words>
  <Application>Microsoft Office PowerPoint</Application>
  <PresentationFormat>Custom</PresentationFormat>
  <Paragraphs>91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smith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dc:creator>
  <cp:lastModifiedBy>Staff_Sutter</cp:lastModifiedBy>
  <cp:revision>92</cp:revision>
  <dcterms:modified xsi:type="dcterms:W3CDTF">2015-05-19T11:55:01Z</dcterms:modified>
</cp:coreProperties>
</file>