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28" r:id="rId1"/>
  </p:sldMasterIdLst>
  <p:notesMasterIdLst>
    <p:notesMasterId r:id="rId31"/>
  </p:notesMasterIdLst>
  <p:sldIdLst>
    <p:sldId id="256" r:id="rId2"/>
    <p:sldId id="258" r:id="rId3"/>
    <p:sldId id="259" r:id="rId4"/>
    <p:sldId id="260" r:id="rId5"/>
    <p:sldId id="261" r:id="rId6"/>
    <p:sldId id="262" r:id="rId7"/>
    <p:sldId id="263" r:id="rId8"/>
    <p:sldId id="278" r:id="rId9"/>
    <p:sldId id="271" r:id="rId10"/>
    <p:sldId id="272" r:id="rId11"/>
    <p:sldId id="264" r:id="rId12"/>
    <p:sldId id="273" r:id="rId13"/>
    <p:sldId id="279" r:id="rId14"/>
    <p:sldId id="280" r:id="rId15"/>
    <p:sldId id="265" r:id="rId16"/>
    <p:sldId id="275" r:id="rId17"/>
    <p:sldId id="276" r:id="rId18"/>
    <p:sldId id="266" r:id="rId19"/>
    <p:sldId id="267" r:id="rId20"/>
    <p:sldId id="268" r:id="rId21"/>
    <p:sldId id="269" r:id="rId22"/>
    <p:sldId id="281" r:id="rId23"/>
    <p:sldId id="277" r:id="rId24"/>
    <p:sldId id="287" r:id="rId25"/>
    <p:sldId id="282" r:id="rId26"/>
    <p:sldId id="283" r:id="rId27"/>
    <p:sldId id="284" r:id="rId28"/>
    <p:sldId id="285" r:id="rId29"/>
    <p:sldId id="28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54" autoAdjust="0"/>
    <p:restoredTop sz="94660"/>
  </p:normalViewPr>
  <p:slideViewPr>
    <p:cSldViewPr snapToGrid="0" snapToObjects="1">
      <p:cViewPr>
        <p:scale>
          <a:sx n="110" d="100"/>
          <a:sy n="110" d="100"/>
        </p:scale>
        <p:origin x="-280" y="-16"/>
      </p:cViewPr>
      <p:guideLst>
        <p:guide orient="horz" pos="2160"/>
        <p:guide pos="2880"/>
      </p:guideLst>
    </p:cSldViewPr>
  </p:slideViewPr>
  <p:notesTextViewPr>
    <p:cViewPr>
      <p:scale>
        <a:sx n="100" d="100"/>
        <a:sy n="100" d="100"/>
      </p:scale>
      <p:origin x="0" y="0"/>
    </p:cViewPr>
  </p:notesTextViewPr>
  <p:sorterViewPr>
    <p:cViewPr>
      <p:scale>
        <a:sx n="236" d="100"/>
        <a:sy n="236" d="100"/>
      </p:scale>
      <p:origin x="0" y="18704"/>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Organic</a:t>
            </a:r>
          </a:p>
        </c:rich>
      </c:tx>
      <c:layout/>
      <c:overlay val="0"/>
    </c:title>
    <c:autoTitleDeleted val="0"/>
    <c:plotArea>
      <c:layout/>
      <c:pieChart>
        <c:varyColors val="1"/>
        <c:ser>
          <c:idx val="0"/>
          <c:order val="0"/>
          <c:dLbls>
            <c:txPr>
              <a:bodyPr/>
              <a:lstStyle/>
              <a:p>
                <a:pPr>
                  <a:defRPr sz="1400"/>
                </a:pPr>
                <a:endParaRPr lang="en-US"/>
              </a:p>
            </c:txPr>
            <c:showLegendKey val="0"/>
            <c:showVal val="0"/>
            <c:showCatName val="1"/>
            <c:showSerName val="0"/>
            <c:showPercent val="1"/>
            <c:showBubbleSize val="0"/>
            <c:showLeaderLines val="1"/>
          </c:dLbls>
          <c:cat>
            <c:strRef>
              <c:f>Sheet1!$A$5:$E$5</c:f>
              <c:strCache>
                <c:ptCount val="5"/>
                <c:pt idx="0">
                  <c:v>Rarely</c:v>
                </c:pt>
                <c:pt idx="1">
                  <c:v>Sometimes</c:v>
                </c:pt>
                <c:pt idx="2">
                  <c:v>Often</c:v>
                </c:pt>
                <c:pt idx="3">
                  <c:v>All of the Time</c:v>
                </c:pt>
                <c:pt idx="4">
                  <c:v>Not Sure</c:v>
                </c:pt>
              </c:strCache>
            </c:strRef>
          </c:cat>
          <c:val>
            <c:numRef>
              <c:f>Sheet1!$A$6:$E$6</c:f>
              <c:numCache>
                <c:formatCode>0%</c:formatCode>
                <c:ptCount val="5"/>
                <c:pt idx="0">
                  <c:v>0.5</c:v>
                </c:pt>
                <c:pt idx="1">
                  <c:v>0.35</c:v>
                </c:pt>
                <c:pt idx="2">
                  <c:v>0.07</c:v>
                </c:pt>
                <c:pt idx="3">
                  <c:v>0.01</c:v>
                </c:pt>
                <c:pt idx="4">
                  <c:v>0.07</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Locally Grown</a:t>
            </a:r>
          </a:p>
        </c:rich>
      </c:tx>
      <c:layout/>
      <c:overlay val="0"/>
    </c:title>
    <c:autoTitleDeleted val="0"/>
    <c:plotArea>
      <c:layout/>
      <c:pieChart>
        <c:varyColors val="1"/>
        <c:ser>
          <c:idx val="0"/>
          <c:order val="0"/>
          <c:dLbls>
            <c:txPr>
              <a:bodyPr/>
              <a:lstStyle/>
              <a:p>
                <a:pPr>
                  <a:defRPr sz="1400"/>
                </a:pPr>
                <a:endParaRPr lang="en-US"/>
              </a:p>
            </c:txPr>
            <c:showLegendKey val="0"/>
            <c:showVal val="0"/>
            <c:showCatName val="1"/>
            <c:showSerName val="0"/>
            <c:showPercent val="1"/>
            <c:showBubbleSize val="0"/>
            <c:showLeaderLines val="1"/>
          </c:dLbls>
          <c:cat>
            <c:strRef>
              <c:f>Sheet1!$A$11:$E$11</c:f>
              <c:strCache>
                <c:ptCount val="5"/>
                <c:pt idx="0">
                  <c:v>Rarely</c:v>
                </c:pt>
                <c:pt idx="1">
                  <c:v>Sometimes</c:v>
                </c:pt>
                <c:pt idx="2">
                  <c:v>Often</c:v>
                </c:pt>
                <c:pt idx="3">
                  <c:v>All of the Time</c:v>
                </c:pt>
                <c:pt idx="4">
                  <c:v>Not Sure</c:v>
                </c:pt>
              </c:strCache>
            </c:strRef>
          </c:cat>
          <c:val>
            <c:numRef>
              <c:f>Sheet1!$A$12:$E$12</c:f>
              <c:numCache>
                <c:formatCode>0%</c:formatCode>
                <c:ptCount val="5"/>
                <c:pt idx="0">
                  <c:v>0.42</c:v>
                </c:pt>
                <c:pt idx="1">
                  <c:v>0.37</c:v>
                </c:pt>
                <c:pt idx="2">
                  <c:v>0.11</c:v>
                </c:pt>
                <c:pt idx="3">
                  <c:v>0.02</c:v>
                </c:pt>
                <c:pt idx="4">
                  <c:v>0.08</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D4BBF0-D96D-5348-A9DD-25BF661F885E}" type="datetimeFigureOut">
              <a:rPr lang="en-US" smtClean="0"/>
              <a:t>9/24/15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E755EA-2DC9-D047-B313-BB56B79D2387}" type="slidenum">
              <a:rPr lang="en-US" smtClean="0"/>
              <a:t>‹#›</a:t>
            </a:fld>
            <a:endParaRPr lang="en-US"/>
          </a:p>
        </p:txBody>
      </p:sp>
    </p:spTree>
    <p:extLst>
      <p:ext uri="{BB962C8B-B14F-4D97-AF65-F5344CB8AC3E}">
        <p14:creationId xmlns:p14="http://schemas.microsoft.com/office/powerpoint/2010/main" val="26921016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production</a:t>
            </a:r>
            <a:r>
              <a:rPr lang="en-US" baseline="0" dirty="0" smtClean="0"/>
              <a:t>, to distribution, to waste….the story behind the food we eat is much larger and more mysterious than the local grocery store we purchase it at or the magic disappearing bins we discard it into. </a:t>
            </a:r>
            <a:endParaRPr lang="en-US" dirty="0"/>
          </a:p>
        </p:txBody>
      </p:sp>
      <p:sp>
        <p:nvSpPr>
          <p:cNvPr id="4" name="Slide Number Placeholder 3"/>
          <p:cNvSpPr>
            <a:spLocks noGrp="1"/>
          </p:cNvSpPr>
          <p:nvPr>
            <p:ph type="sldNum" sz="quarter" idx="10"/>
          </p:nvPr>
        </p:nvSpPr>
        <p:spPr/>
        <p:txBody>
          <a:bodyPr/>
          <a:lstStyle/>
          <a:p>
            <a:fld id="{94E755EA-2DC9-D047-B313-BB56B79D2387}" type="slidenum">
              <a:rPr lang="en-US" smtClean="0"/>
              <a:t>2</a:t>
            </a:fld>
            <a:endParaRPr lang="en-US"/>
          </a:p>
        </p:txBody>
      </p:sp>
    </p:spTree>
    <p:extLst>
      <p:ext uri="{BB962C8B-B14F-4D97-AF65-F5344CB8AC3E}">
        <p14:creationId xmlns:p14="http://schemas.microsoft.com/office/powerpoint/2010/main" val="4096635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755EA-2DC9-D047-B313-BB56B79D2387}" type="slidenum">
              <a:rPr lang="en-US" smtClean="0"/>
              <a:t>3</a:t>
            </a:fld>
            <a:endParaRPr lang="en-US"/>
          </a:p>
        </p:txBody>
      </p:sp>
    </p:spTree>
    <p:extLst>
      <p:ext uri="{BB962C8B-B14F-4D97-AF65-F5344CB8AC3E}">
        <p14:creationId xmlns:p14="http://schemas.microsoft.com/office/powerpoint/2010/main" val="2145074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Research question revisit </a:t>
            </a:r>
            <a:endParaRPr lang="en-US" dirty="0"/>
          </a:p>
        </p:txBody>
      </p:sp>
      <p:sp>
        <p:nvSpPr>
          <p:cNvPr id="4" name="Slide Number Placeholder 3"/>
          <p:cNvSpPr>
            <a:spLocks noGrp="1"/>
          </p:cNvSpPr>
          <p:nvPr>
            <p:ph type="sldNum" sz="quarter" idx="10"/>
          </p:nvPr>
        </p:nvSpPr>
        <p:spPr/>
        <p:txBody>
          <a:bodyPr/>
          <a:lstStyle/>
          <a:p>
            <a:fld id="{94E755EA-2DC9-D047-B313-BB56B79D2387}" type="slidenum">
              <a:rPr lang="en-US" smtClean="0"/>
              <a:t>10</a:t>
            </a:fld>
            <a:endParaRPr lang="en-US"/>
          </a:p>
        </p:txBody>
      </p:sp>
    </p:spTree>
    <p:extLst>
      <p:ext uri="{BB962C8B-B14F-4D97-AF65-F5344CB8AC3E}">
        <p14:creationId xmlns:p14="http://schemas.microsoft.com/office/powerpoint/2010/main" val="327453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Write key in for</a:t>
            </a:r>
            <a:r>
              <a:rPr lang="en-US" baseline="0" dirty="0" smtClean="0"/>
              <a:t> IL Climate</a:t>
            </a:r>
            <a:endParaRPr lang="en-US" dirty="0"/>
          </a:p>
        </p:txBody>
      </p:sp>
      <p:sp>
        <p:nvSpPr>
          <p:cNvPr id="4" name="Slide Number Placeholder 3"/>
          <p:cNvSpPr>
            <a:spLocks noGrp="1"/>
          </p:cNvSpPr>
          <p:nvPr>
            <p:ph type="sldNum" sz="quarter" idx="10"/>
          </p:nvPr>
        </p:nvSpPr>
        <p:spPr/>
        <p:txBody>
          <a:bodyPr/>
          <a:lstStyle/>
          <a:p>
            <a:fld id="{94E755EA-2DC9-D047-B313-BB56B79D2387}" type="slidenum">
              <a:rPr lang="en-US" smtClean="0"/>
              <a:t>15</a:t>
            </a:fld>
            <a:endParaRPr lang="en-US"/>
          </a:p>
        </p:txBody>
      </p:sp>
    </p:spTree>
    <p:extLst>
      <p:ext uri="{BB962C8B-B14F-4D97-AF65-F5344CB8AC3E}">
        <p14:creationId xmlns:p14="http://schemas.microsoft.com/office/powerpoint/2010/main" val="2290023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lnSpc>
                <a:spcPct val="140000"/>
              </a:lnSpc>
            </a:pPr>
            <a:r>
              <a:rPr lang="en-US" sz="2400" dirty="0" smtClean="0"/>
              <a:t>63% of students reported </a:t>
            </a:r>
            <a:r>
              <a:rPr lang="en-US" sz="2400" i="1" dirty="0" smtClean="0"/>
              <a:t>not</a:t>
            </a:r>
            <a:r>
              <a:rPr lang="en-US" sz="2400" dirty="0" smtClean="0"/>
              <a:t> feeling knowledgeable on </a:t>
            </a:r>
            <a:r>
              <a:rPr lang="en-US" sz="2400" u="sng" dirty="0" smtClean="0"/>
              <a:t>locally sourced </a:t>
            </a:r>
            <a:r>
              <a:rPr lang="en-US" sz="2400" dirty="0" smtClean="0"/>
              <a:t>foods compared to peers</a:t>
            </a:r>
          </a:p>
          <a:p>
            <a:pPr lvl="2">
              <a:lnSpc>
                <a:spcPct val="140000"/>
              </a:lnSpc>
            </a:pPr>
            <a:r>
              <a:rPr lang="en-US" sz="2400" dirty="0" smtClean="0"/>
              <a:t>65% of students reported </a:t>
            </a:r>
            <a:r>
              <a:rPr lang="en-US" sz="2400" i="1" dirty="0" smtClean="0"/>
              <a:t>not</a:t>
            </a:r>
            <a:r>
              <a:rPr lang="en-US" sz="2400" dirty="0" smtClean="0"/>
              <a:t> feeling knowledgeable on </a:t>
            </a:r>
            <a:r>
              <a:rPr lang="en-US" sz="2400" u="sng" dirty="0" smtClean="0"/>
              <a:t>organic</a:t>
            </a:r>
            <a:r>
              <a:rPr lang="en-US" sz="2400" dirty="0" smtClean="0"/>
              <a:t> foods compared to peers</a:t>
            </a:r>
          </a:p>
          <a:p>
            <a:endParaRPr lang="en-US" dirty="0"/>
          </a:p>
        </p:txBody>
      </p:sp>
      <p:sp>
        <p:nvSpPr>
          <p:cNvPr id="4" name="Slide Number Placeholder 3"/>
          <p:cNvSpPr>
            <a:spLocks noGrp="1"/>
          </p:cNvSpPr>
          <p:nvPr>
            <p:ph type="sldNum" sz="quarter" idx="10"/>
          </p:nvPr>
        </p:nvSpPr>
        <p:spPr/>
        <p:txBody>
          <a:bodyPr/>
          <a:lstStyle/>
          <a:p>
            <a:fld id="{94E755EA-2DC9-D047-B313-BB56B79D2387}" type="slidenum">
              <a:rPr lang="en-US" smtClean="0"/>
              <a:t>16</a:t>
            </a:fld>
            <a:endParaRPr lang="en-US"/>
          </a:p>
        </p:txBody>
      </p:sp>
    </p:spTree>
    <p:extLst>
      <p:ext uri="{BB962C8B-B14F-4D97-AF65-F5344CB8AC3E}">
        <p14:creationId xmlns:p14="http://schemas.microsoft.com/office/powerpoint/2010/main" val="851239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2233D26B-DFC2-4248-8ED0-AD3E108CBDD7}" type="datetime1">
              <a:rPr lang="en-US" smtClean="0"/>
              <a:pPr/>
              <a:t>9/24/15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37106-F2ED-405E-BC33-CC3CF426205F}" type="slidenum">
              <a:rPr lang="en-US" smtClean="0"/>
              <a:pPr/>
              <a:t>‹#›</a:t>
            </a:fld>
            <a:endParaRPr lang="en-US"/>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94C003-38E8-486A-9BFD-47E55D87241C}" type="datetime1">
              <a:rPr lang="en-US" smtClean="0"/>
              <a:pPr/>
              <a:t>9/24/15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59EAA3-934B-41DB-B3B1-806F4BE5CC37}" type="datetime1">
              <a:rPr lang="en-US" smtClean="0"/>
              <a:pPr/>
              <a:t>9/24/15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8F97F932-D99A-4087-BFB1-EA42FAFC8D2C}" type="datetime1">
              <a:rPr lang="en-US" smtClean="0"/>
              <a:pPr/>
              <a:t>9/24/15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37106-F2ED-405E-BC33-CC3CF426205F}" type="slidenum">
              <a:rPr lang="en-US" smtClean="0"/>
              <a:pPr/>
              <a:t>‹#›</a:t>
            </a:fld>
            <a:endParaRPr lang="en-US"/>
          </a:p>
        </p:txBody>
      </p:sp>
      <p:sp>
        <p:nvSpPr>
          <p:cNvPr id="8" name="Content Placeholder 7"/>
          <p:cNvSpPr>
            <a:spLocks noGrp="1"/>
          </p:cNvSpPr>
          <p:nvPr>
            <p:ph sz="quarter" idx="13"/>
          </p:nvPr>
        </p:nvSpPr>
        <p:spPr>
          <a:xfrm>
            <a:off x="609600" y="1600200"/>
            <a:ext cx="792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C96367-2F2B-4F6E-ACF4-15FA13738E10}" type="datetime1">
              <a:rPr lang="en-US" smtClean="0"/>
              <a:pPr/>
              <a:t>9/24/15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523C92-45F4-4C30-810D-4886C1BA696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8FB3498D-21C7-408B-8EF5-5B55DEF0BFD5}" type="datetime1">
              <a:rPr lang="en-US" smtClean="0"/>
              <a:pPr/>
              <a:t>9/24/15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4DB246E-8FD1-42FF-94A4-E4133095C37A}" type="datetime1">
              <a:rPr lang="en-US" smtClean="0"/>
              <a:pPr/>
              <a:t>9/24/15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93939D4-B818-4372-B1EE-7CB6D5BBC74A}" type="datetime1">
              <a:rPr lang="en-US" smtClean="0"/>
              <a:pPr/>
              <a:t>9/24/15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35E438-4D0D-4834-B658-A90420491D98}" type="datetime1">
              <a:rPr lang="en-US" smtClean="0"/>
              <a:pPr/>
              <a:t>9/24/15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F8ADFA-7142-4015-85E6-1712F15FA709}" type="datetime1">
              <a:rPr lang="en-US" smtClean="0"/>
              <a:pPr/>
              <a:t>9/24/15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A581E0-D653-4D78-A48F-41D80498BC7E}" type="datetime1">
              <a:rPr lang="en-US" smtClean="0"/>
              <a:pPr/>
              <a:t>9/24/15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8B3AFFF1-9C47-49F0-AE12-AF188F3F4E82}" type="datetime1">
              <a:rPr lang="en-US" smtClean="0"/>
              <a:pPr/>
              <a:t>9/24/15</a:t>
            </a:fld>
            <a:endParaRPr lang="en-US" dirty="0"/>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38237106-F2ED-405E-BC33-CC3CF426205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4729" r:id="rId1"/>
    <p:sldLayoutId id="2147484730" r:id="rId2"/>
    <p:sldLayoutId id="2147484731" r:id="rId3"/>
    <p:sldLayoutId id="2147484732" r:id="rId4"/>
    <p:sldLayoutId id="2147484733" r:id="rId5"/>
    <p:sldLayoutId id="2147484734" r:id="rId6"/>
    <p:sldLayoutId id="2147484735" r:id="rId7"/>
    <p:sldLayoutId id="2147484736" r:id="rId8"/>
    <p:sldLayoutId id="2147484737" r:id="rId9"/>
    <p:sldLayoutId id="2147484738" r:id="rId10"/>
    <p:sldLayoutId id="2147484739" r:id="rId11"/>
  </p:sldLayoutIdLst>
  <p:hf sldNum="0" hdr="0" ftr="0" dt="0"/>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 Id="rId3" Type="http://schemas.openxmlformats.org/officeDocument/2006/relationships/chart" Target="../charts/char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 Id="rId3" Type="http://schemas.openxmlformats.org/officeDocument/2006/relationships/image" Target="../media/image1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earch.ebscohost.com.proxy.iwu.edu/login.aspx?direct=true&amp;db=edsoai&amp;AN=edsoai" TargetMode="External"/><Relationship Id="rId4" Type="http://schemas.openxmlformats.org/officeDocument/2006/relationships/hyperlink" Target="https://iwu.sodexomyway.com/dining-choices/index.html" TargetMode="External"/><Relationship Id="rId5" Type="http://schemas.openxmlformats.org/officeDocument/2006/relationships/hyperlink" Target="http://www.ers.usda.gov/amber-waves/2013-october/growth-patterns-in-the-us-organic-industry.aspx%23.VM6XcUuaJg1" TargetMode="External"/><Relationship Id="rId6" Type="http://schemas.openxmlformats.org/officeDocument/2006/relationships/hyperlink" Target="http://search.ebscohost.com.proxy.iwu.edu/login.aspx?direct=true&amp;db=edswsc&amp;AN=000246885000027&amp;site=eds-live&amp;scope=site" TargetMode="External"/><Relationship Id="rId7" Type="http://schemas.openxmlformats.org/officeDocument/2006/relationships/hyperlink" Target="http://search.ebscohost.com.proxy.iwu.edu/login.aspx" TargetMode="External"/><Relationship Id="rId1" Type="http://schemas.openxmlformats.org/officeDocument/2006/relationships/slideLayout" Target="../slideLayouts/slideLayout2.xml"/><Relationship Id="rId2" Type="http://schemas.openxmlformats.org/officeDocument/2006/relationships/hyperlink" Target="https://www.iwu.edu/aboutiwu/facts.html;"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earch.ebscohost.com.proxy.iwu.edu/login.aspx?direct=true&amp;db=a9h&amp;AN=4393123&amp;site=eds-live&amp;scope=site" TargetMode="External"/><Relationship Id="rId4" Type="http://schemas.openxmlformats.org/officeDocument/2006/relationships/hyperlink" Target="http://search.ebscohost.com.proxy.iwu.edu/login.aspx?direct=true&amp;db=f5h&amp;AN=74483162&amp;site=eds-l" TargetMode="External"/><Relationship Id="rId5" Type="http://schemas.openxmlformats.org/officeDocument/2006/relationships/hyperlink" Target="http://search.ebscohost.com.proxy.iwu.edu/login.aspx" TargetMode="External"/><Relationship Id="rId1" Type="http://schemas.openxmlformats.org/officeDocument/2006/relationships/slideLayout" Target="../slideLayouts/slideLayout2.xml"/><Relationship Id="rId2" Type="http://schemas.openxmlformats.org/officeDocument/2006/relationships/hyperlink" Target="https://iwu.sodexomyway.com/dining-plans/index.html"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Brittany Brady</a:t>
            </a:r>
          </a:p>
          <a:p>
            <a:r>
              <a:rPr lang="en-US" dirty="0" smtClean="0"/>
              <a:t>ENST 480: Creating a Sustainable Society</a:t>
            </a:r>
          </a:p>
          <a:p>
            <a:r>
              <a:rPr lang="en-US" dirty="0" smtClean="0"/>
              <a:t>Advised by Dr. Laurine Brown</a:t>
            </a:r>
          </a:p>
          <a:p>
            <a:r>
              <a:rPr lang="en-US" dirty="0" smtClean="0"/>
              <a:t>Spring 2015</a:t>
            </a:r>
            <a:endParaRPr lang="en-US" dirty="0"/>
          </a:p>
        </p:txBody>
      </p:sp>
      <p:sp>
        <p:nvSpPr>
          <p:cNvPr id="3" name="Title 2"/>
          <p:cNvSpPr>
            <a:spLocks noGrp="1"/>
          </p:cNvSpPr>
          <p:nvPr>
            <p:ph type="ctrTitle"/>
          </p:nvPr>
        </p:nvSpPr>
        <p:spPr/>
        <p:txBody>
          <a:bodyPr/>
          <a:lstStyle/>
          <a:p>
            <a:r>
              <a:rPr lang="en-US" sz="2000" dirty="0"/>
              <a:t>ASSESSING THE LOCALLY SOURCED AND ORGANIC FOOD OFFERINGS AT ILLINOIS WESLEYAN UNIVERSITY </a:t>
            </a:r>
            <a:r>
              <a:rPr lang="en-US" sz="2000" dirty="0" smtClean="0"/>
              <a:t> </a:t>
            </a:r>
            <a:r>
              <a:rPr lang="en-US" sz="2000" dirty="0"/>
              <a:t>DINING FACILITIES </a:t>
            </a:r>
            <a:br>
              <a:rPr lang="en-US" sz="2000" dirty="0"/>
            </a:br>
            <a:r>
              <a:rPr lang="en-US" sz="2000" dirty="0" smtClean="0"/>
              <a:t>&amp; </a:t>
            </a:r>
            <a:r>
              <a:rPr lang="en-US" sz="2000" dirty="0"/>
              <a:t>EXPLORING </a:t>
            </a:r>
            <a:r>
              <a:rPr lang="en-US" sz="2000" dirty="0" smtClean="0"/>
              <a:t>STRATEGIES </a:t>
            </a:r>
            <a:r>
              <a:rPr lang="en-US" sz="2000" dirty="0"/>
              <a:t>TO ENHANCE STUDENT AWARENESS OF THESE FOOD OPTIONS</a:t>
            </a:r>
            <a:r>
              <a:rPr lang="en-US" sz="2000" dirty="0" smtClean="0"/>
              <a:t>.</a:t>
            </a:r>
            <a:endParaRPr lang="en-US" sz="2000" dirty="0"/>
          </a:p>
        </p:txBody>
      </p:sp>
    </p:spTree>
    <p:extLst>
      <p:ext uri="{BB962C8B-B14F-4D97-AF65-F5344CB8AC3E}">
        <p14:creationId xmlns:p14="http://schemas.microsoft.com/office/powerpoint/2010/main" val="380283256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findings: current food</a:t>
            </a:r>
            <a:endParaRPr lang="en-US" dirty="0"/>
          </a:p>
        </p:txBody>
      </p:sp>
      <p:sp>
        <p:nvSpPr>
          <p:cNvPr id="3" name="Content Placeholder 2"/>
          <p:cNvSpPr>
            <a:spLocks noGrp="1"/>
          </p:cNvSpPr>
          <p:nvPr>
            <p:ph sz="quarter" idx="13"/>
          </p:nvPr>
        </p:nvSpPr>
        <p:spPr/>
        <p:txBody>
          <a:bodyPr/>
          <a:lstStyle/>
          <a:p>
            <a:r>
              <a:rPr lang="en-US" sz="2400" dirty="0" smtClean="0"/>
              <a:t>2015 sustainable food offerings at IWU</a:t>
            </a:r>
          </a:p>
          <a:p>
            <a:pPr lvl="1"/>
            <a:r>
              <a:rPr lang="en-US" sz="2400" dirty="0" smtClean="0"/>
              <a:t>About 27 locally</a:t>
            </a:r>
            <a:r>
              <a:rPr lang="en-US" sz="2400" dirty="0"/>
              <a:t>-sourced food </a:t>
            </a:r>
            <a:r>
              <a:rPr lang="en-US" sz="2400" dirty="0" smtClean="0"/>
              <a:t>varieties</a:t>
            </a:r>
          </a:p>
          <a:p>
            <a:pPr lvl="1"/>
            <a:r>
              <a:rPr lang="en-US" sz="2400" dirty="0" smtClean="0"/>
              <a:t>About 18 organic food varieties</a:t>
            </a:r>
            <a:endParaRPr lang="en-US" sz="2400" dirty="0"/>
          </a:p>
          <a:p>
            <a:pPr lvl="1"/>
            <a:endParaRPr lang="en-US" dirty="0"/>
          </a:p>
        </p:txBody>
      </p:sp>
      <p:pic>
        <p:nvPicPr>
          <p:cNvPr id="4" name="Picture 3" descr="10734091_857546470942692_1981008082579494652_n.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9600" y="3386926"/>
            <a:ext cx="2310408" cy="3080543"/>
          </a:xfrm>
          <a:prstGeom prst="rect">
            <a:avLst/>
          </a:prstGeom>
        </p:spPr>
      </p:pic>
      <p:pic>
        <p:nvPicPr>
          <p:cNvPr id="5" name="Picture 4" descr="basilplant2.jp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73228" y="3386926"/>
            <a:ext cx="2310407" cy="3080543"/>
          </a:xfrm>
          <a:prstGeom prst="rect">
            <a:avLst/>
          </a:prstGeom>
        </p:spPr>
      </p:pic>
      <p:pic>
        <p:nvPicPr>
          <p:cNvPr id="6" name="Picture 5" descr="Tomato_Juliet.jpg"/>
          <p:cNvPicPr>
            <a:picLocks noChangeAspect="1"/>
          </p:cNvPicPr>
          <p:nvPr/>
        </p:nvPicPr>
        <p:blipFill rotWithShape="1">
          <a:blip r:embed="rId5">
            <a:extLst>
              <a:ext uri="{28A0092B-C50C-407E-A947-70E740481C1C}">
                <a14:useLocalDpi xmlns:a14="http://schemas.microsoft.com/office/drawing/2010/main" val="0"/>
              </a:ext>
            </a:extLst>
          </a:blip>
          <a:srcRect r="23789"/>
          <a:stretch/>
        </p:blipFill>
        <p:spPr>
          <a:xfrm>
            <a:off x="6186680" y="3386925"/>
            <a:ext cx="2347720" cy="3080543"/>
          </a:xfrm>
          <a:prstGeom prst="rect">
            <a:avLst/>
          </a:prstGeom>
        </p:spPr>
      </p:pic>
    </p:spTree>
    <p:extLst>
      <p:ext uri="{BB962C8B-B14F-4D97-AF65-F5344CB8AC3E}">
        <p14:creationId xmlns:p14="http://schemas.microsoft.com/office/powerpoint/2010/main" val="284161240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Findings: Target audience</a:t>
            </a:r>
            <a:endParaRPr lang="en-US" dirty="0"/>
          </a:p>
        </p:txBody>
      </p:sp>
      <p:sp>
        <p:nvSpPr>
          <p:cNvPr id="3" name="Content Placeholder 2"/>
          <p:cNvSpPr>
            <a:spLocks noGrp="1"/>
          </p:cNvSpPr>
          <p:nvPr>
            <p:ph sz="quarter" idx="13"/>
          </p:nvPr>
        </p:nvSpPr>
        <p:spPr/>
        <p:txBody>
          <a:bodyPr>
            <a:normAutofit/>
          </a:bodyPr>
          <a:lstStyle/>
          <a:p>
            <a:pPr lvl="1"/>
            <a:r>
              <a:rPr lang="en-US" sz="2400" dirty="0" smtClean="0"/>
              <a:t>Sustainable Food Perceptions Survey </a:t>
            </a:r>
            <a:br>
              <a:rPr lang="en-US" sz="2400" dirty="0" smtClean="0"/>
            </a:br>
            <a:r>
              <a:rPr lang="en-US" sz="2400" dirty="0" smtClean="0"/>
              <a:t>   	</a:t>
            </a:r>
            <a:r>
              <a:rPr lang="en-US" sz="2000" dirty="0" smtClean="0"/>
              <a:t>n=236 out of 1,893 (13% response)</a:t>
            </a:r>
          </a:p>
          <a:p>
            <a:pPr lvl="1"/>
            <a:r>
              <a:rPr lang="en-US" sz="2400" dirty="0"/>
              <a:t>How often do you think IWU campus dining facilities offer each type of food?</a:t>
            </a:r>
            <a:r>
              <a:rPr lang="en-US" sz="2400" dirty="0" smtClean="0"/>
              <a:t/>
            </a:r>
            <a:br>
              <a:rPr lang="en-US" sz="2400" dirty="0" smtClean="0"/>
            </a:br>
            <a:endParaRPr lang="en-US" sz="2400" dirty="0" smtClean="0"/>
          </a:p>
          <a:p>
            <a:pPr marL="457200" lvl="1" indent="0">
              <a:buNone/>
            </a:pPr>
            <a:endParaRPr lang="en-US" sz="2800" dirty="0" smtClean="0"/>
          </a:p>
        </p:txBody>
      </p:sp>
      <p:graphicFrame>
        <p:nvGraphicFramePr>
          <p:cNvPr id="6" name="Chart 5"/>
          <p:cNvGraphicFramePr>
            <a:graphicFrameLocks/>
          </p:cNvGraphicFramePr>
          <p:nvPr>
            <p:extLst>
              <p:ext uri="{D42A27DB-BD31-4B8C-83A1-F6EECF244321}">
                <p14:modId xmlns:p14="http://schemas.microsoft.com/office/powerpoint/2010/main" val="770510931"/>
              </p:ext>
            </p:extLst>
          </p:nvPr>
        </p:nvGraphicFramePr>
        <p:xfrm>
          <a:off x="126626" y="3500596"/>
          <a:ext cx="4851400" cy="3479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extLst>
              <p:ext uri="{D42A27DB-BD31-4B8C-83A1-F6EECF244321}">
                <p14:modId xmlns:p14="http://schemas.microsoft.com/office/powerpoint/2010/main" val="1565774729"/>
              </p:ext>
            </p:extLst>
          </p:nvPr>
        </p:nvGraphicFramePr>
        <p:xfrm>
          <a:off x="3856220" y="3526988"/>
          <a:ext cx="5287780" cy="348101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3019474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findings: Continued</a:t>
            </a:r>
            <a:endParaRPr lang="en-US" dirty="0"/>
          </a:p>
        </p:txBody>
      </p:sp>
      <p:sp>
        <p:nvSpPr>
          <p:cNvPr id="3" name="Content Placeholder 2"/>
          <p:cNvSpPr>
            <a:spLocks noGrp="1"/>
          </p:cNvSpPr>
          <p:nvPr>
            <p:ph sz="quarter" idx="13"/>
          </p:nvPr>
        </p:nvSpPr>
        <p:spPr/>
        <p:txBody>
          <a:bodyPr>
            <a:normAutofit lnSpcReduction="10000"/>
          </a:bodyPr>
          <a:lstStyle/>
          <a:p>
            <a:pPr marL="342900" lvl="1" indent="-342900"/>
            <a:r>
              <a:rPr lang="en-US" sz="2800" dirty="0"/>
              <a:t>Sustainable Food Perceptions Survey</a:t>
            </a:r>
          </a:p>
          <a:p>
            <a:pPr lvl="1"/>
            <a:r>
              <a:rPr lang="en-US" sz="2800" dirty="0" smtClean="0"/>
              <a:t>71% of 236 respondents </a:t>
            </a:r>
            <a:r>
              <a:rPr lang="en-US" sz="2800" i="1" dirty="0" smtClean="0"/>
              <a:t>wish they were more knowledgeable </a:t>
            </a:r>
            <a:r>
              <a:rPr lang="en-US" sz="2800" dirty="0" smtClean="0"/>
              <a:t>on locally sourced and organic foods</a:t>
            </a:r>
          </a:p>
          <a:p>
            <a:pPr lvl="1"/>
            <a:r>
              <a:rPr lang="en-US" sz="2800" dirty="0" smtClean="0"/>
              <a:t>Percent of students who’s satisfaction with the IWU dining facilities would increase if each food was served:</a:t>
            </a:r>
          </a:p>
          <a:p>
            <a:pPr lvl="2"/>
            <a:r>
              <a:rPr lang="en-US" sz="2800" dirty="0" smtClean="0"/>
              <a:t>Organic – 69%</a:t>
            </a:r>
          </a:p>
          <a:p>
            <a:pPr lvl="2"/>
            <a:r>
              <a:rPr lang="en-US" sz="2800" dirty="0" smtClean="0"/>
              <a:t>Locally sourced – 62%</a:t>
            </a:r>
          </a:p>
          <a:p>
            <a:endParaRPr lang="en-US" dirty="0"/>
          </a:p>
        </p:txBody>
      </p:sp>
    </p:spTree>
    <p:extLst>
      <p:ext uri="{BB962C8B-B14F-4D97-AF65-F5344CB8AC3E}">
        <p14:creationId xmlns:p14="http://schemas.microsoft.com/office/powerpoint/2010/main" val="3192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findings: marketing</a:t>
            </a:r>
            <a:endParaRPr lang="en-US" dirty="0"/>
          </a:p>
        </p:txBody>
      </p:sp>
      <p:sp>
        <p:nvSpPr>
          <p:cNvPr id="3" name="Content Placeholder 2"/>
          <p:cNvSpPr>
            <a:spLocks noGrp="1"/>
          </p:cNvSpPr>
          <p:nvPr>
            <p:ph sz="quarter" idx="13"/>
          </p:nvPr>
        </p:nvSpPr>
        <p:spPr>
          <a:xfrm>
            <a:off x="609600" y="1600200"/>
            <a:ext cx="7924800" cy="1230208"/>
          </a:xfrm>
        </p:spPr>
        <p:txBody>
          <a:bodyPr>
            <a:normAutofit/>
          </a:bodyPr>
          <a:lstStyle/>
          <a:p>
            <a:r>
              <a:rPr lang="en-US" sz="2800" u="sng" dirty="0" smtClean="0"/>
              <a:t>Joe Ruskey: </a:t>
            </a:r>
            <a:r>
              <a:rPr lang="en-US" sz="2800" dirty="0"/>
              <a:t>Sodexo Student Marketing </a:t>
            </a:r>
            <a:r>
              <a:rPr lang="en-US" sz="2800" dirty="0" smtClean="0"/>
              <a:t>Intern</a:t>
            </a:r>
            <a:endParaRPr lang="en-US" sz="2400" dirty="0" smtClean="0"/>
          </a:p>
          <a:p>
            <a:r>
              <a:rPr lang="en-US" sz="2800" dirty="0" smtClean="0"/>
              <a:t>Sodexo Area Marketing </a:t>
            </a:r>
            <a:r>
              <a:rPr lang="en-US" sz="2800" dirty="0"/>
              <a:t>Coordinator </a:t>
            </a:r>
            <a:endParaRPr lang="en-US" sz="2400" dirty="0"/>
          </a:p>
        </p:txBody>
      </p:sp>
      <p:pic>
        <p:nvPicPr>
          <p:cNvPr id="5" name="Picture 4" descr="Screen Shot 2015-04-12 at 7.56.07 PM.png"/>
          <p:cNvPicPr>
            <a:picLocks noChangeAspect="1"/>
          </p:cNvPicPr>
          <p:nvPr/>
        </p:nvPicPr>
        <p:blipFill rotWithShape="1">
          <a:blip r:embed="rId2" cstate="email">
            <a:extLst>
              <a:ext uri="{28A0092B-C50C-407E-A947-70E740481C1C}">
                <a14:useLocalDpi xmlns:a14="http://schemas.microsoft.com/office/drawing/2010/main" val="0"/>
              </a:ext>
            </a:extLst>
          </a:blip>
          <a:srcRect l="4147" r="13610" b="25711"/>
          <a:stretch/>
        </p:blipFill>
        <p:spPr>
          <a:xfrm>
            <a:off x="162140" y="3066765"/>
            <a:ext cx="3215770" cy="2376018"/>
          </a:xfrm>
          <a:prstGeom prst="rect">
            <a:avLst/>
          </a:prstGeom>
        </p:spPr>
      </p:pic>
      <p:pic>
        <p:nvPicPr>
          <p:cNvPr id="6" name="Picture 5" descr="20150322_171705.jpg"/>
          <p:cNvPicPr>
            <a:picLocks noChangeAspect="1"/>
          </p:cNvPicPr>
          <p:nvPr/>
        </p:nvPicPr>
        <p:blipFill rotWithShape="1">
          <a:blip r:embed="rId3" cstate="email">
            <a:extLst>
              <a:ext uri="{28A0092B-C50C-407E-A947-70E740481C1C}">
                <a14:useLocalDpi xmlns:a14="http://schemas.microsoft.com/office/drawing/2010/main" val="0"/>
              </a:ext>
            </a:extLst>
          </a:blip>
          <a:srcRect l="2813" r="8729"/>
          <a:stretch/>
        </p:blipFill>
        <p:spPr>
          <a:xfrm>
            <a:off x="3513024" y="3066765"/>
            <a:ext cx="3359714" cy="2376018"/>
          </a:xfrm>
          <a:prstGeom prst="rect">
            <a:avLst/>
          </a:prstGeom>
        </p:spPr>
      </p:pic>
      <p:pic>
        <p:nvPicPr>
          <p:cNvPr id="7" name="Picture 6" descr="20150415_115407.jp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5400000">
            <a:off x="6192145" y="2990818"/>
            <a:ext cx="3605424" cy="2028051"/>
          </a:xfrm>
          <a:prstGeom prst="rect">
            <a:avLst/>
          </a:prstGeom>
        </p:spPr>
      </p:pic>
    </p:spTree>
    <p:extLst>
      <p:ext uri="{BB962C8B-B14F-4D97-AF65-F5344CB8AC3E}">
        <p14:creationId xmlns:p14="http://schemas.microsoft.com/office/powerpoint/2010/main" val="164346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findings: </a:t>
            </a:r>
            <a:r>
              <a:rPr lang="en-US" dirty="0" err="1" smtClean="0"/>
              <a:t>iwu</a:t>
            </a:r>
            <a:r>
              <a:rPr lang="en-US" dirty="0" smtClean="0"/>
              <a:t> peer and aspirant schools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324102371"/>
              </p:ext>
            </p:extLst>
          </p:nvPr>
        </p:nvGraphicFramePr>
        <p:xfrm>
          <a:off x="422297" y="1862515"/>
          <a:ext cx="5422900" cy="3787140"/>
        </p:xfrm>
        <a:graphic>
          <a:graphicData uri="http://schemas.openxmlformats.org/drawingml/2006/table">
            <a:tbl>
              <a:tblPr/>
              <a:tblGrid>
                <a:gridCol w="2921000"/>
                <a:gridCol w="1676400"/>
                <a:gridCol w="825500"/>
              </a:tblGrid>
              <a:tr h="342900">
                <a:tc>
                  <a:txBody>
                    <a:bodyPr/>
                    <a:lstStyle/>
                    <a:p>
                      <a:pPr algn="l" fontAlgn="ctr"/>
                      <a:r>
                        <a:rPr lang="en-US" sz="1400" b="1" i="0" u="sng" strike="noStrike" dirty="0">
                          <a:solidFill>
                            <a:srgbClr val="FFFFFF"/>
                          </a:solidFill>
                          <a:effectLst/>
                          <a:latin typeface="Calibri"/>
                        </a:rPr>
                        <a:t>School Name, Location</a:t>
                      </a:r>
                    </a:p>
                  </a:txBody>
                  <a:tcPr marL="12700" marR="12700" marT="1270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ctr"/>
                      <a:r>
                        <a:rPr lang="en-US" sz="1400" b="1" i="0" u="sng" strike="noStrike" dirty="0">
                          <a:solidFill>
                            <a:srgbClr val="FFFFFF"/>
                          </a:solidFill>
                          <a:effectLst/>
                          <a:latin typeface="Calibri"/>
                        </a:rPr>
                        <a:t>Food Service</a:t>
                      </a:r>
                    </a:p>
                  </a:txBody>
                  <a:tcPr marL="12700" marR="12700" marT="1270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ctr"/>
                      <a:r>
                        <a:rPr lang="en-US" sz="1400" b="1" i="0" u="sng" strike="noStrike" dirty="0">
                          <a:solidFill>
                            <a:srgbClr val="FFFFFF"/>
                          </a:solidFill>
                          <a:effectLst/>
                          <a:latin typeface="Calibri"/>
                        </a:rPr>
                        <a:t>Students</a:t>
                      </a:r>
                    </a:p>
                  </a:txBody>
                  <a:tcPr marL="12700" marR="12700" marT="1270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a:solidFill>
                            <a:srgbClr val="FFFFFF"/>
                          </a:solidFill>
                          <a:effectLst/>
                          <a:latin typeface="Calibri"/>
                        </a:rPr>
                        <a:t>Augustana College, Rock Island, IL</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Sodexo </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2,524</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dirty="0">
                          <a:solidFill>
                            <a:srgbClr val="FFFFFF"/>
                          </a:solidFill>
                          <a:effectLst/>
                          <a:latin typeface="Calibri"/>
                        </a:rPr>
                        <a:t>Carleton College, Northfield, MN</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Bon Appétit Management Company</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2.045</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dirty="0">
                          <a:solidFill>
                            <a:srgbClr val="FFFFFF"/>
                          </a:solidFill>
                          <a:effectLst/>
                          <a:latin typeface="Calibri"/>
                        </a:rPr>
                        <a:t>Denison University, Granville, OH</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Bon Appétit Management Company</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2,274</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a:solidFill>
                            <a:srgbClr val="FFFFFF"/>
                          </a:solidFill>
                          <a:effectLst/>
                          <a:latin typeface="Calibri"/>
                        </a:rPr>
                        <a:t>DePauw University, Greencastle, Indiana</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Bon Appétit Management Company</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dirty="0">
                          <a:solidFill>
                            <a:srgbClr val="FFFFFF"/>
                          </a:solidFill>
                          <a:effectLst/>
                          <a:latin typeface="Calibri"/>
                        </a:rPr>
                        <a:t>2,304</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a:solidFill>
                            <a:srgbClr val="FFFFFF"/>
                          </a:solidFill>
                          <a:effectLst/>
                          <a:latin typeface="Calibri"/>
                        </a:rPr>
                        <a:t>Franklin &amp; Marshall College, Lancaster, PA</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Sodexo </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2,297</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a:solidFill>
                            <a:srgbClr val="FFFFFF"/>
                          </a:solidFill>
                          <a:effectLst/>
                          <a:latin typeface="Calibri"/>
                        </a:rPr>
                        <a:t>Kenyon College, Gambier, OH</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AVI Food Systems</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1,705</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a:solidFill>
                            <a:srgbClr val="FFFFFF"/>
                          </a:solidFill>
                          <a:effectLst/>
                          <a:latin typeface="Calibri"/>
                        </a:rPr>
                        <a:t>Knox College, Galesburg, IL </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Self-Operated</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1,424</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a:solidFill>
                            <a:srgbClr val="FFFFFF"/>
                          </a:solidFill>
                          <a:effectLst/>
                          <a:latin typeface="Calibri"/>
                        </a:rPr>
                        <a:t>Lawrence University, Appleton, WI</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dirty="0">
                          <a:solidFill>
                            <a:srgbClr val="FFFFFF"/>
                          </a:solidFill>
                          <a:effectLst/>
                          <a:latin typeface="Calibri"/>
                        </a:rPr>
                        <a:t>Bon Appétit Management Company</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1,553</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a:solidFill>
                            <a:srgbClr val="FFFFFF"/>
                          </a:solidFill>
                          <a:effectLst/>
                          <a:latin typeface="Calibri"/>
                        </a:rPr>
                        <a:t>Macalester College, St. Paul, MN</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Bon Appétit Management Company</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2,039</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a:solidFill>
                            <a:srgbClr val="FFFFFF"/>
                          </a:solidFill>
                          <a:effectLst/>
                          <a:latin typeface="Calibri"/>
                        </a:rPr>
                        <a:t>Rhodes College, Memphis, TN</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Aramark Campus Dining</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2,040</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a:solidFill>
                            <a:srgbClr val="FFFFFF"/>
                          </a:solidFill>
                          <a:effectLst/>
                          <a:latin typeface="Calibri"/>
                        </a:rPr>
                        <a:t>St. Olaf College, Northfield, MN</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dirty="0">
                          <a:solidFill>
                            <a:srgbClr val="FFFFFF"/>
                          </a:solidFill>
                          <a:effectLst/>
                          <a:latin typeface="Calibri"/>
                        </a:rPr>
                        <a:t>Bon Appétit Management Company</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3,125</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r h="190500">
                <a:tc>
                  <a:txBody>
                    <a:bodyPr/>
                    <a:lstStyle/>
                    <a:p>
                      <a:pPr algn="l" fontAlgn="b"/>
                      <a:r>
                        <a:rPr lang="en-US" sz="1200" b="0" i="0" u="none" strike="noStrike">
                          <a:solidFill>
                            <a:srgbClr val="FFFFFF"/>
                          </a:solidFill>
                          <a:effectLst/>
                          <a:latin typeface="Calibri"/>
                        </a:rPr>
                        <a:t>College of Wooster, Wooster, OH</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a:solidFill>
                            <a:srgbClr val="FFFFFF"/>
                          </a:solidFill>
                          <a:effectLst/>
                          <a:latin typeface="Calibri"/>
                        </a:rPr>
                        <a:t>Self-Operated</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1200" b="0" i="0" u="none" strike="noStrike" dirty="0">
                          <a:solidFill>
                            <a:srgbClr val="FFFFFF"/>
                          </a:solidFill>
                          <a:effectLst/>
                          <a:latin typeface="Calibri"/>
                        </a:rPr>
                        <a:t>2,116</a:t>
                      </a:r>
                    </a:p>
                  </a:txBody>
                  <a:tcPr marL="12700" marR="12700" marT="12700" marB="0" anchor="b">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0000"/>
                    </a:solidFill>
                  </a:tcPr>
                </a:tc>
              </a:tr>
            </a:tbl>
          </a:graphicData>
        </a:graphic>
      </p:graphicFrame>
      <p:pic>
        <p:nvPicPr>
          <p:cNvPr id="8" name="Picture 7"/>
          <p:cNvPicPr/>
          <p:nvPr/>
        </p:nvPicPr>
        <p:blipFill>
          <a:blip r:embed="rId2" cstate="email">
            <a:extLst>
              <a:ext uri="{28A0092B-C50C-407E-A947-70E740481C1C}">
                <a14:useLocalDpi xmlns:a14="http://schemas.microsoft.com/office/drawing/2010/main" val="0"/>
              </a:ext>
            </a:extLst>
          </a:blip>
          <a:stretch>
            <a:fillRect/>
          </a:stretch>
        </p:blipFill>
        <p:spPr>
          <a:xfrm>
            <a:off x="6222440" y="1604925"/>
            <a:ext cx="2311960" cy="1852762"/>
          </a:xfrm>
          <a:prstGeom prst="rect">
            <a:avLst/>
          </a:prstGeom>
        </p:spPr>
      </p:pic>
      <p:pic>
        <p:nvPicPr>
          <p:cNvPr id="9" name="Picture 8"/>
          <p:cNvPicPr/>
          <p:nvPr/>
        </p:nvPicPr>
        <p:blipFill>
          <a:blip r:embed="rId3" cstate="email">
            <a:extLst>
              <a:ext uri="{28A0092B-C50C-407E-A947-70E740481C1C}">
                <a14:useLocalDpi xmlns:a14="http://schemas.microsoft.com/office/drawing/2010/main" val="0"/>
              </a:ext>
            </a:extLst>
          </a:blip>
          <a:stretch>
            <a:fillRect/>
          </a:stretch>
        </p:blipFill>
        <p:spPr>
          <a:xfrm>
            <a:off x="6222440" y="3744174"/>
            <a:ext cx="2311960" cy="2635717"/>
          </a:xfrm>
          <a:prstGeom prst="rect">
            <a:avLst/>
          </a:prstGeom>
        </p:spPr>
      </p:pic>
    </p:spTree>
    <p:extLst>
      <p:ext uri="{BB962C8B-B14F-4D97-AF65-F5344CB8AC3E}">
        <p14:creationId xmlns:p14="http://schemas.microsoft.com/office/powerpoint/2010/main" val="581790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of Findings</a:t>
            </a:r>
            <a:endParaRPr lang="en-US" dirty="0"/>
          </a:p>
        </p:txBody>
      </p:sp>
      <p:sp>
        <p:nvSpPr>
          <p:cNvPr id="3" name="Content Placeholder 2"/>
          <p:cNvSpPr>
            <a:spLocks noGrp="1"/>
          </p:cNvSpPr>
          <p:nvPr>
            <p:ph sz="quarter" idx="13"/>
          </p:nvPr>
        </p:nvSpPr>
        <p:spPr>
          <a:xfrm>
            <a:off x="609600" y="1600199"/>
            <a:ext cx="7754103" cy="4458401"/>
          </a:xfrm>
        </p:spPr>
        <p:txBody>
          <a:bodyPr>
            <a:normAutofit/>
          </a:bodyPr>
          <a:lstStyle/>
          <a:p>
            <a:pPr marL="0" indent="0">
              <a:buNone/>
            </a:pPr>
            <a:r>
              <a:rPr lang="en-US" sz="2800" b="1" i="1" dirty="0" smtClean="0">
                <a:solidFill>
                  <a:schemeClr val="tx2"/>
                </a:solidFill>
              </a:rPr>
              <a:t>Q1: What </a:t>
            </a:r>
            <a:r>
              <a:rPr lang="en-US" sz="2800" b="1" i="1" dirty="0">
                <a:solidFill>
                  <a:schemeClr val="tx2"/>
                </a:solidFill>
              </a:rPr>
              <a:t>locally sourced and organic foods does IWU currently offer? </a:t>
            </a:r>
          </a:p>
          <a:p>
            <a:pPr lvl="1">
              <a:lnSpc>
                <a:spcPct val="140000"/>
              </a:lnSpc>
            </a:pPr>
            <a:r>
              <a:rPr lang="en-US" sz="2600" dirty="0" smtClean="0"/>
              <a:t>Sustainable foods </a:t>
            </a:r>
            <a:r>
              <a:rPr lang="en-US" sz="2600" i="1" dirty="0" smtClean="0"/>
              <a:t>are </a:t>
            </a:r>
            <a:r>
              <a:rPr lang="en-US" sz="2600" dirty="0" smtClean="0"/>
              <a:t>available at IWU</a:t>
            </a:r>
          </a:p>
          <a:p>
            <a:pPr lvl="1">
              <a:lnSpc>
                <a:spcPct val="140000"/>
              </a:lnSpc>
            </a:pPr>
            <a:r>
              <a:rPr lang="en-US" sz="2600" dirty="0" smtClean="0"/>
              <a:t>Midwest growing season</a:t>
            </a:r>
          </a:p>
          <a:p>
            <a:pPr lvl="1">
              <a:lnSpc>
                <a:spcPct val="140000"/>
              </a:lnSpc>
            </a:pPr>
            <a:r>
              <a:rPr lang="en-US" sz="2600" dirty="0" smtClean="0"/>
              <a:t>Strong food safety and</a:t>
            </a:r>
            <a:br>
              <a:rPr lang="en-US" sz="2600" dirty="0" smtClean="0"/>
            </a:br>
            <a:r>
              <a:rPr lang="en-US" sz="2600" dirty="0" smtClean="0"/>
              <a:t> insurance policies</a:t>
            </a:r>
          </a:p>
          <a:p>
            <a:pPr lvl="1">
              <a:lnSpc>
                <a:spcPct val="140000"/>
              </a:lnSpc>
            </a:pPr>
            <a:r>
              <a:rPr lang="en-US" sz="2600" dirty="0" smtClean="0"/>
              <a:t>Large volume needs</a:t>
            </a:r>
          </a:p>
        </p:txBody>
      </p:sp>
      <p:pic>
        <p:nvPicPr>
          <p:cNvPr id="4" name="Picture 3" descr="Climatemapusa2.PNG"/>
          <p:cNvPicPr>
            <a:picLocks noChangeAspect="1"/>
          </p:cNvPicPr>
          <p:nvPr/>
        </p:nvPicPr>
        <p:blipFill rotWithShape="1">
          <a:blip r:embed="rId3" cstate="email">
            <a:extLst>
              <a:ext uri="{28A0092B-C50C-407E-A947-70E740481C1C}">
                <a14:useLocalDpi xmlns:a14="http://schemas.microsoft.com/office/drawing/2010/main" val="0"/>
              </a:ext>
            </a:extLst>
          </a:blip>
          <a:srcRect l="42457" t="25432" r="10406" b="27342"/>
          <a:stretch/>
        </p:blipFill>
        <p:spPr>
          <a:xfrm>
            <a:off x="5229003" y="3280869"/>
            <a:ext cx="2967606" cy="2396339"/>
          </a:xfrm>
          <a:prstGeom prst="rect">
            <a:avLst/>
          </a:prstGeom>
        </p:spPr>
      </p:pic>
      <p:sp>
        <p:nvSpPr>
          <p:cNvPr id="5" name="Rectangle 4"/>
          <p:cNvSpPr/>
          <p:nvPr/>
        </p:nvSpPr>
        <p:spPr>
          <a:xfrm>
            <a:off x="5144897" y="6031580"/>
            <a:ext cx="216186" cy="196517"/>
          </a:xfrm>
          <a:prstGeom prst="rect">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5361083" y="5966845"/>
            <a:ext cx="2941793" cy="307777"/>
          </a:xfrm>
          <a:prstGeom prst="rect">
            <a:avLst/>
          </a:prstGeom>
          <a:noFill/>
        </p:spPr>
        <p:txBody>
          <a:bodyPr wrap="none" rtlCol="0">
            <a:spAutoFit/>
          </a:bodyPr>
          <a:lstStyle/>
          <a:p>
            <a:r>
              <a:rPr lang="en-US" sz="1400" dirty="0" smtClean="0"/>
              <a:t>Humid continental (warm summer) climate</a:t>
            </a:r>
            <a:endParaRPr lang="en-US" sz="1400" dirty="0"/>
          </a:p>
        </p:txBody>
      </p:sp>
    </p:spTree>
    <p:extLst>
      <p:ext uri="{BB962C8B-B14F-4D97-AF65-F5344CB8AC3E}">
        <p14:creationId xmlns:p14="http://schemas.microsoft.com/office/powerpoint/2010/main" val="378003075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of findings</a:t>
            </a:r>
            <a:endParaRPr lang="en-US" dirty="0"/>
          </a:p>
        </p:txBody>
      </p:sp>
      <p:sp>
        <p:nvSpPr>
          <p:cNvPr id="3" name="Content Placeholder 2"/>
          <p:cNvSpPr>
            <a:spLocks noGrp="1"/>
          </p:cNvSpPr>
          <p:nvPr>
            <p:ph sz="quarter" idx="13"/>
          </p:nvPr>
        </p:nvSpPr>
        <p:spPr>
          <a:xfrm>
            <a:off x="609600" y="1600200"/>
            <a:ext cx="7924800" cy="4794990"/>
          </a:xfrm>
        </p:spPr>
        <p:txBody>
          <a:bodyPr>
            <a:normAutofit fontScale="85000" lnSpcReduction="10000"/>
          </a:bodyPr>
          <a:lstStyle/>
          <a:p>
            <a:pPr marL="0" indent="0">
              <a:buNone/>
            </a:pPr>
            <a:r>
              <a:rPr lang="en-US" sz="3000" b="1" i="1" dirty="0" smtClean="0">
                <a:solidFill>
                  <a:srgbClr val="DC9E1F"/>
                </a:solidFill>
              </a:rPr>
              <a:t>Q2: What </a:t>
            </a:r>
            <a:r>
              <a:rPr lang="en-US" sz="3000" b="1" i="1" dirty="0">
                <a:solidFill>
                  <a:srgbClr val="DC9E1F"/>
                </a:solidFill>
              </a:rPr>
              <a:t>are University students’ current perceptions of the locally sourced and organic food offerings at IWU? </a:t>
            </a:r>
          </a:p>
          <a:p>
            <a:pPr lvl="1">
              <a:lnSpc>
                <a:spcPct val="140000"/>
              </a:lnSpc>
            </a:pPr>
            <a:r>
              <a:rPr lang="en-US" sz="2400" dirty="0" smtClean="0"/>
              <a:t>Taste, appearance, and nutrition important to students</a:t>
            </a:r>
          </a:p>
          <a:p>
            <a:pPr lvl="1">
              <a:lnSpc>
                <a:spcPct val="140000"/>
              </a:lnSpc>
            </a:pPr>
            <a:r>
              <a:rPr lang="en-US" sz="2400" dirty="0" smtClean="0"/>
              <a:t>Many not knowledgeable on sustainable foods</a:t>
            </a:r>
          </a:p>
          <a:p>
            <a:pPr lvl="2">
              <a:lnSpc>
                <a:spcPct val="140000"/>
              </a:lnSpc>
            </a:pPr>
            <a:r>
              <a:rPr lang="en-US" sz="2200" dirty="0"/>
              <a:t>63% of students reported </a:t>
            </a:r>
            <a:r>
              <a:rPr lang="en-US" sz="2200" i="1" dirty="0"/>
              <a:t>not</a:t>
            </a:r>
            <a:r>
              <a:rPr lang="en-US" sz="2200" dirty="0"/>
              <a:t> feeling knowledgeable on </a:t>
            </a:r>
            <a:r>
              <a:rPr lang="en-US" sz="2200" u="sng" dirty="0"/>
              <a:t>locally sourced </a:t>
            </a:r>
            <a:r>
              <a:rPr lang="en-US" sz="2200" dirty="0" smtClean="0"/>
              <a:t>foods</a:t>
            </a:r>
          </a:p>
          <a:p>
            <a:pPr lvl="2">
              <a:lnSpc>
                <a:spcPct val="140000"/>
              </a:lnSpc>
            </a:pPr>
            <a:r>
              <a:rPr lang="en-US" sz="2200" dirty="0" smtClean="0"/>
              <a:t>65% of students reported </a:t>
            </a:r>
            <a:r>
              <a:rPr lang="en-US" sz="2200" i="1" dirty="0" smtClean="0"/>
              <a:t>not</a:t>
            </a:r>
            <a:r>
              <a:rPr lang="en-US" sz="2200" dirty="0" smtClean="0"/>
              <a:t> feeling knowledgeable on </a:t>
            </a:r>
            <a:r>
              <a:rPr lang="en-US" sz="2200" u="sng" dirty="0" smtClean="0"/>
              <a:t>organic</a:t>
            </a:r>
            <a:r>
              <a:rPr lang="en-US" sz="2200" dirty="0" smtClean="0"/>
              <a:t> foods</a:t>
            </a:r>
          </a:p>
          <a:p>
            <a:pPr lvl="1">
              <a:lnSpc>
                <a:spcPct val="140000"/>
              </a:lnSpc>
            </a:pPr>
            <a:r>
              <a:rPr lang="en-US" sz="2400" dirty="0" smtClean="0"/>
              <a:t>Dining facility satisfaction would increase with sustainable food offerings</a:t>
            </a:r>
            <a:endParaRPr lang="en-US" sz="2400" dirty="0"/>
          </a:p>
          <a:p>
            <a:pPr marL="914400" lvl="2" indent="0">
              <a:lnSpc>
                <a:spcPct val="140000"/>
              </a:lnSpc>
              <a:buNone/>
            </a:pPr>
            <a:endParaRPr lang="en-US" sz="2400" dirty="0"/>
          </a:p>
          <a:p>
            <a:endParaRPr lang="en-US" sz="2000" dirty="0"/>
          </a:p>
        </p:txBody>
      </p:sp>
    </p:spTree>
    <p:extLst>
      <p:ext uri="{BB962C8B-B14F-4D97-AF65-F5344CB8AC3E}">
        <p14:creationId xmlns:p14="http://schemas.microsoft.com/office/powerpoint/2010/main" val="1752348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of findings</a:t>
            </a:r>
            <a:endParaRPr lang="en-US" dirty="0"/>
          </a:p>
        </p:txBody>
      </p:sp>
      <p:sp>
        <p:nvSpPr>
          <p:cNvPr id="3" name="Content Placeholder 2"/>
          <p:cNvSpPr>
            <a:spLocks noGrp="1"/>
          </p:cNvSpPr>
          <p:nvPr>
            <p:ph sz="quarter" idx="13"/>
          </p:nvPr>
        </p:nvSpPr>
        <p:spPr>
          <a:xfrm>
            <a:off x="609600" y="1600200"/>
            <a:ext cx="7924800" cy="5150702"/>
          </a:xfrm>
        </p:spPr>
        <p:txBody>
          <a:bodyPr/>
          <a:lstStyle/>
          <a:p>
            <a:pPr marL="0" indent="0">
              <a:buNone/>
            </a:pPr>
            <a:r>
              <a:rPr lang="en-US" sz="2400" b="1" i="1" dirty="0" smtClean="0">
                <a:solidFill>
                  <a:srgbClr val="DC9E1F"/>
                </a:solidFill>
              </a:rPr>
              <a:t>Q3: What </a:t>
            </a:r>
            <a:r>
              <a:rPr lang="en-US" sz="2400" b="1" i="1" dirty="0">
                <a:solidFill>
                  <a:srgbClr val="DC9E1F"/>
                </a:solidFill>
              </a:rPr>
              <a:t>strategies are needed to enhance students’ awareness of the locally sourced and organic food offerings at IWU</a:t>
            </a:r>
            <a:r>
              <a:rPr lang="en-US" sz="2400" b="1" i="1" dirty="0" smtClean="0">
                <a:solidFill>
                  <a:srgbClr val="DC9E1F"/>
                </a:solidFill>
              </a:rPr>
              <a:t>?</a:t>
            </a:r>
          </a:p>
          <a:p>
            <a:pPr lvl="1"/>
            <a:r>
              <a:rPr lang="en-US" sz="2400" dirty="0" smtClean="0"/>
              <a:t>Most effective ways to advertise a new campaign or food offering as reported by students:</a:t>
            </a:r>
          </a:p>
          <a:p>
            <a:pPr lvl="2"/>
            <a:r>
              <a:rPr lang="en-US" sz="2400" dirty="0" smtClean="0"/>
              <a:t>1 – Email</a:t>
            </a:r>
          </a:p>
          <a:p>
            <a:pPr lvl="2"/>
            <a:r>
              <a:rPr lang="en-US" sz="2400" dirty="0" smtClean="0"/>
              <a:t>2 – Signage at </a:t>
            </a:r>
            <a:br>
              <a:rPr lang="en-US" sz="2400" dirty="0" smtClean="0"/>
            </a:br>
            <a:r>
              <a:rPr lang="en-US" sz="2400" dirty="0" smtClean="0"/>
              <a:t>campus dining facility</a:t>
            </a:r>
          </a:p>
          <a:p>
            <a:pPr lvl="2"/>
            <a:r>
              <a:rPr lang="en-US" sz="2400" dirty="0" smtClean="0"/>
              <a:t>3 – Flyer </a:t>
            </a:r>
            <a:br>
              <a:rPr lang="en-US" sz="2400" dirty="0" smtClean="0"/>
            </a:br>
            <a:r>
              <a:rPr lang="en-US" sz="2400" dirty="0" smtClean="0"/>
              <a:t>advertisements </a:t>
            </a:r>
          </a:p>
          <a:p>
            <a:pPr lvl="1"/>
            <a:r>
              <a:rPr lang="en-US" sz="2400" dirty="0" smtClean="0"/>
              <a:t>Sodexo Marketing Tools</a:t>
            </a:r>
            <a:endParaRPr lang="en-US" sz="2400" dirty="0"/>
          </a:p>
          <a:p>
            <a:pPr marL="914400" lvl="2" indent="0">
              <a:buNone/>
            </a:pPr>
            <a:endParaRPr lang="en-US" sz="2400" dirty="0"/>
          </a:p>
        </p:txBody>
      </p:sp>
      <p:pic>
        <p:nvPicPr>
          <p:cNvPr id="5" name="Picture 4" descr="MindfulIconSlide.jpg"/>
          <p:cNvPicPr>
            <a:picLocks noChangeAspect="1"/>
          </p:cNvPicPr>
          <p:nvPr/>
        </p:nvPicPr>
        <p:blipFill rotWithShape="1">
          <a:blip r:embed="rId2" cstate="email">
            <a:extLst>
              <a:ext uri="{28A0092B-C50C-407E-A947-70E740481C1C}">
                <a14:useLocalDpi xmlns:a14="http://schemas.microsoft.com/office/drawing/2010/main" val="0"/>
              </a:ext>
            </a:extLst>
          </a:blip>
          <a:srcRect b="9262"/>
          <a:stretch/>
        </p:blipFill>
        <p:spPr>
          <a:xfrm>
            <a:off x="4691529" y="3688080"/>
            <a:ext cx="4261770" cy="2900262"/>
          </a:xfrm>
          <a:prstGeom prst="rect">
            <a:avLst/>
          </a:prstGeom>
        </p:spPr>
      </p:pic>
    </p:spTree>
    <p:extLst>
      <p:ext uri="{BB962C8B-B14F-4D97-AF65-F5344CB8AC3E}">
        <p14:creationId xmlns:p14="http://schemas.microsoft.com/office/powerpoint/2010/main" val="206387350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Recommendations</a:t>
            </a:r>
            <a:endParaRPr lang="en-US" dirty="0"/>
          </a:p>
        </p:txBody>
      </p:sp>
      <p:sp>
        <p:nvSpPr>
          <p:cNvPr id="3" name="Content Placeholder 2"/>
          <p:cNvSpPr>
            <a:spLocks noGrp="1"/>
          </p:cNvSpPr>
          <p:nvPr>
            <p:ph sz="quarter" idx="13"/>
          </p:nvPr>
        </p:nvSpPr>
        <p:spPr>
          <a:xfrm>
            <a:off x="609600" y="1600200"/>
            <a:ext cx="4118275" cy="4114800"/>
          </a:xfrm>
        </p:spPr>
        <p:txBody>
          <a:bodyPr>
            <a:normAutofit fontScale="92500" lnSpcReduction="10000"/>
          </a:bodyPr>
          <a:lstStyle/>
          <a:p>
            <a:pPr>
              <a:buFont typeface="+mj-lt"/>
              <a:buAutoNum type="arabicPeriod"/>
            </a:pPr>
            <a:r>
              <a:rPr lang="en-US" sz="2400" dirty="0"/>
              <a:t>Develop University goals and maintain records on sustainable food </a:t>
            </a:r>
            <a:r>
              <a:rPr lang="en-US" sz="2400" dirty="0" smtClean="0"/>
              <a:t>options</a:t>
            </a:r>
          </a:p>
          <a:p>
            <a:pPr>
              <a:buFont typeface="+mj-lt"/>
              <a:buAutoNum type="arabicPeriod"/>
            </a:pPr>
            <a:r>
              <a:rPr lang="en-US" sz="2400" dirty="0" smtClean="0"/>
              <a:t>Set </a:t>
            </a:r>
            <a:r>
              <a:rPr lang="en-US" sz="2400" dirty="0"/>
              <a:t>a clear definition of local in terms of </a:t>
            </a:r>
            <a:r>
              <a:rPr lang="en-US" sz="2400" dirty="0" smtClean="0"/>
              <a:t>food</a:t>
            </a:r>
          </a:p>
          <a:p>
            <a:pPr>
              <a:buFont typeface="+mj-lt"/>
              <a:buAutoNum type="arabicPeriod"/>
            </a:pPr>
            <a:r>
              <a:rPr lang="en-US" sz="2400" dirty="0" smtClean="0"/>
              <a:t>Continue </a:t>
            </a:r>
            <a:r>
              <a:rPr lang="en-US" sz="2400" dirty="0"/>
              <a:t>pursuing relationships with local </a:t>
            </a:r>
            <a:r>
              <a:rPr lang="en-US" sz="2400" dirty="0" smtClean="0"/>
              <a:t>farmers</a:t>
            </a:r>
          </a:p>
          <a:p>
            <a:pPr>
              <a:buFont typeface="+mj-lt"/>
              <a:buAutoNum type="arabicPeriod"/>
            </a:pPr>
            <a:r>
              <a:rPr lang="en-US" sz="2400" dirty="0" smtClean="0"/>
              <a:t>Advertise sustainable </a:t>
            </a:r>
            <a:r>
              <a:rPr lang="en-US" sz="2400" smtClean="0"/>
              <a:t>foods and continue </a:t>
            </a:r>
            <a:r>
              <a:rPr lang="en-US" sz="2400" dirty="0"/>
              <a:t>enhancing communication efforts with University </a:t>
            </a:r>
            <a:r>
              <a:rPr lang="en-US" sz="2400" dirty="0" smtClean="0"/>
              <a:t>students</a:t>
            </a:r>
          </a:p>
        </p:txBody>
      </p:sp>
      <p:pic>
        <p:nvPicPr>
          <p:cNvPr id="5" name="Picture 4" descr="Screen Shot 2015-04-15 at 9.10.36 A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003262" y="1600200"/>
            <a:ext cx="3889800" cy="3037588"/>
          </a:xfrm>
          <a:prstGeom prst="rect">
            <a:avLst/>
          </a:prstGeom>
        </p:spPr>
      </p:pic>
    </p:spTree>
    <p:extLst>
      <p:ext uri="{BB962C8B-B14F-4D97-AF65-F5344CB8AC3E}">
        <p14:creationId xmlns:p14="http://schemas.microsoft.com/office/powerpoint/2010/main" val="209012790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pic>
        <p:nvPicPr>
          <p:cNvPr id="4" name="Picture 3" descr="8735226461_4d0ae4bcf8_b.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62875" y="133194"/>
            <a:ext cx="3835687" cy="2786866"/>
          </a:xfrm>
          <a:prstGeom prst="rect">
            <a:avLst/>
          </a:prstGeom>
        </p:spPr>
      </p:pic>
      <p:pic>
        <p:nvPicPr>
          <p:cNvPr id="5" name="Picture 4" descr="7846725870_8aaf073c37_b.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29698" y="2325622"/>
            <a:ext cx="4470373" cy="2981704"/>
          </a:xfrm>
          <a:prstGeom prst="rect">
            <a:avLst/>
          </a:prstGeom>
        </p:spPr>
      </p:pic>
      <p:pic>
        <p:nvPicPr>
          <p:cNvPr id="6" name="Picture 5" descr="14198897677_82873d238e_b.jp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62874" y="3095689"/>
            <a:ext cx="3835687" cy="2659509"/>
          </a:xfrm>
          <a:prstGeom prst="rect">
            <a:avLst/>
          </a:prstGeom>
        </p:spPr>
      </p:pic>
    </p:spTree>
    <p:extLst>
      <p:ext uri="{BB962C8B-B14F-4D97-AF65-F5344CB8AC3E}">
        <p14:creationId xmlns:p14="http://schemas.microsoft.com/office/powerpoint/2010/main" val="402279838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Cycle of food</a:t>
            </a:r>
            <a:endParaRPr lang="en-US" dirty="0"/>
          </a:p>
        </p:txBody>
      </p:sp>
      <p:pic>
        <p:nvPicPr>
          <p:cNvPr id="4" name="Picture 3" descr="Screen Shot 2015-04-05 at 9.25.38 PM.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2926574"/>
            <a:ext cx="4648538" cy="3108710"/>
          </a:xfrm>
          <a:prstGeom prst="rect">
            <a:avLst/>
          </a:prstGeom>
        </p:spPr>
      </p:pic>
      <p:pic>
        <p:nvPicPr>
          <p:cNvPr id="5" name="Picture 4" descr="7009270933_c30ac3b6a9_z.jp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13607" y="1813530"/>
            <a:ext cx="5025341" cy="2826755"/>
          </a:xfrm>
          <a:prstGeom prst="rect">
            <a:avLst/>
          </a:prstGeom>
        </p:spPr>
      </p:pic>
      <p:pic>
        <p:nvPicPr>
          <p:cNvPr id="6" name="Picture 5" descr="10891313263_c559cd8436_k.jp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082726" y="3094172"/>
            <a:ext cx="5061274" cy="3763828"/>
          </a:xfrm>
          <a:prstGeom prst="rect">
            <a:avLst/>
          </a:prstGeom>
        </p:spPr>
      </p:pic>
    </p:spTree>
    <p:extLst>
      <p:ext uri="{BB962C8B-B14F-4D97-AF65-F5344CB8AC3E}">
        <p14:creationId xmlns:p14="http://schemas.microsoft.com/office/powerpoint/2010/main" val="34936163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acknowledgements</a:t>
            </a:r>
            <a:endParaRPr lang="en-US" dirty="0"/>
          </a:p>
        </p:txBody>
      </p:sp>
      <p:sp>
        <p:nvSpPr>
          <p:cNvPr id="3" name="Content Placeholder 2"/>
          <p:cNvSpPr>
            <a:spLocks noGrp="1"/>
          </p:cNvSpPr>
          <p:nvPr>
            <p:ph sz="quarter" idx="13"/>
          </p:nvPr>
        </p:nvSpPr>
        <p:spPr/>
        <p:txBody>
          <a:bodyPr/>
          <a:lstStyle/>
          <a:p>
            <a:r>
              <a:rPr lang="en-US" sz="2400" dirty="0" smtClean="0"/>
              <a:t>I could not have successfully completed this without the help of these special people!</a:t>
            </a:r>
          </a:p>
          <a:p>
            <a:pPr lvl="1"/>
            <a:r>
              <a:rPr lang="en-US" sz="2400" dirty="0" smtClean="0"/>
              <a:t>Mark Tylk, Executive Chef of Sodexo at IWU</a:t>
            </a:r>
          </a:p>
          <a:p>
            <a:pPr lvl="1"/>
            <a:r>
              <a:rPr lang="en-US" sz="2400" dirty="0" smtClean="0"/>
              <a:t>Mike Welsh, General Manager of Sodexo at IWU</a:t>
            </a:r>
          </a:p>
          <a:p>
            <a:pPr lvl="1"/>
            <a:r>
              <a:rPr lang="en-US" sz="2400" dirty="0" smtClean="0"/>
              <a:t>Dr. Laurine Brown, Advisor of ENST 480</a:t>
            </a:r>
          </a:p>
          <a:p>
            <a:pPr lvl="1"/>
            <a:r>
              <a:rPr lang="en-US" sz="2400" dirty="0" smtClean="0"/>
              <a:t>IWU Students</a:t>
            </a:r>
          </a:p>
          <a:p>
            <a:pPr lvl="1"/>
            <a:r>
              <a:rPr lang="en-US" sz="2400" dirty="0" smtClean="0"/>
              <a:t>Family and friends</a:t>
            </a:r>
          </a:p>
          <a:p>
            <a:pPr lvl="1"/>
            <a:r>
              <a:rPr lang="en-US" sz="2400" dirty="0" smtClean="0"/>
              <a:t>ENST 480 classmates</a:t>
            </a:r>
          </a:p>
          <a:p>
            <a:endParaRPr lang="en-US" dirty="0" smtClean="0"/>
          </a:p>
        </p:txBody>
      </p:sp>
    </p:spTree>
    <p:extLst>
      <p:ext uri="{BB962C8B-B14F-4D97-AF65-F5344CB8AC3E}">
        <p14:creationId xmlns:p14="http://schemas.microsoft.com/office/powerpoint/2010/main" val="15843219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sz="quarter" idx="13"/>
          </p:nvPr>
        </p:nvSpPr>
        <p:spPr>
          <a:xfrm>
            <a:off x="609600" y="1600199"/>
            <a:ext cx="7924800" cy="4898097"/>
          </a:xfrm>
        </p:spPr>
        <p:txBody>
          <a:bodyPr>
            <a:noAutofit/>
          </a:bodyPr>
          <a:lstStyle/>
          <a:p>
            <a:pPr marL="0" indent="0">
              <a:buNone/>
            </a:pPr>
            <a:r>
              <a:rPr lang="en-US" sz="700" dirty="0"/>
              <a:t>"About Illinois Wesleyan University: </a:t>
            </a:r>
            <a:r>
              <a:rPr lang="en-US" sz="700" dirty="0" err="1"/>
              <a:t>Facts."Web</a:t>
            </a:r>
            <a:r>
              <a:rPr lang="en-US" sz="700" dirty="0"/>
              <a:t>. </a:t>
            </a:r>
            <a:r>
              <a:rPr lang="en-US" sz="700" dirty="0" smtClean="0">
                <a:hlinkClick r:id="rId2"/>
              </a:rPr>
              <a:t>https</a:t>
            </a:r>
            <a:r>
              <a:rPr lang="en-US" sz="700" dirty="0">
                <a:hlinkClick r:id="rId2"/>
              </a:rPr>
              <a:t>://www.iwu.edu/aboutiwu/facts.html</a:t>
            </a:r>
            <a:r>
              <a:rPr lang="en-US" sz="700" dirty="0" smtClean="0">
                <a:hlinkClick r:id="rId2"/>
              </a:rPr>
              <a:t>;</a:t>
            </a:r>
            <a:r>
              <a:rPr lang="en-US" sz="700" dirty="0" smtClean="0"/>
              <a:t>.</a:t>
            </a:r>
          </a:p>
          <a:p>
            <a:pPr marL="0" indent="0">
              <a:buNone/>
            </a:pPr>
            <a:r>
              <a:rPr lang="en-US" sz="700" dirty="0" smtClean="0"/>
              <a:t>Air </a:t>
            </a:r>
            <a:r>
              <a:rPr lang="en-US" sz="700" dirty="0"/>
              <a:t>freight transport of fresh fruit and vegetables (2007). Lincoln University. </a:t>
            </a:r>
            <a:r>
              <a:rPr lang="en-US" sz="700" dirty="0" smtClean="0"/>
              <a:t>Agribusiness</a:t>
            </a:r>
            <a:br>
              <a:rPr lang="en-US" sz="700" dirty="0" smtClean="0"/>
            </a:br>
            <a:r>
              <a:rPr lang="en-US" sz="700" dirty="0" smtClean="0"/>
              <a:t>	and </a:t>
            </a:r>
            <a:r>
              <a:rPr lang="en-US" sz="700" dirty="0"/>
              <a:t>Economics Research Unit., 2007-10. Retrieved from </a:t>
            </a:r>
            <a:r>
              <a:rPr lang="en-US" sz="700" dirty="0">
                <a:hlinkClick r:id="rId3"/>
              </a:rPr>
              <a:t>http://search.ebscohost.com.proxy.iwu.edu/login.aspx?direct=true&amp;db=edsoai&amp;AN=edsoai</a:t>
            </a:r>
            <a:r>
              <a:rPr lang="en-US" sz="700" dirty="0" smtClean="0"/>
              <a:t>.	704851953</a:t>
            </a:r>
            <a:r>
              <a:rPr lang="en-US" sz="700" dirty="0"/>
              <a:t>&amp;site=</a:t>
            </a:r>
            <a:r>
              <a:rPr lang="en-US" sz="700" dirty="0" err="1"/>
              <a:t>eds-live&amp;scope</a:t>
            </a:r>
            <a:r>
              <a:rPr lang="en-US" sz="700" dirty="0"/>
              <a:t>=site; http://</a:t>
            </a:r>
            <a:r>
              <a:rPr lang="en-US" sz="700" dirty="0" err="1"/>
              <a:t>hdl.handle.net</a:t>
            </a:r>
            <a:r>
              <a:rPr lang="en-US" sz="700" dirty="0"/>
              <a:t>/10182/</a:t>
            </a:r>
            <a:r>
              <a:rPr lang="en-US" sz="700" dirty="0" smtClean="0"/>
              <a:t>248</a:t>
            </a:r>
            <a:endParaRPr lang="en-US" sz="700" dirty="0"/>
          </a:p>
          <a:p>
            <a:pPr marL="0" indent="0">
              <a:buNone/>
            </a:pPr>
            <a:r>
              <a:rPr lang="en-US" sz="700" dirty="0"/>
              <a:t>Anderson, M. (2007). The case for local and regional food marketing    . ().Farm and Food </a:t>
            </a:r>
            <a:r>
              <a:rPr lang="en-US" sz="700" dirty="0" smtClean="0"/>
              <a:t>Policy </a:t>
            </a:r>
            <a:r>
              <a:rPr lang="en-US" sz="700" dirty="0"/>
              <a:t>Project</a:t>
            </a:r>
            <a:r>
              <a:rPr lang="en-US" sz="700" dirty="0" smtClean="0"/>
              <a:t>.</a:t>
            </a:r>
            <a:endParaRPr lang="en-US" sz="700" dirty="0"/>
          </a:p>
          <a:p>
            <a:pPr marL="0" indent="0">
              <a:buNone/>
            </a:pPr>
            <a:r>
              <a:rPr lang="en-US" sz="700" dirty="0" err="1"/>
              <a:t>Ballute</a:t>
            </a:r>
            <a:r>
              <a:rPr lang="en-US" sz="700" dirty="0"/>
              <a:t>, A., &amp; Berger, P. (2014). </a:t>
            </a:r>
            <a:r>
              <a:rPr lang="en-US" sz="700" dirty="0" smtClean="0"/>
              <a:t>The </a:t>
            </a:r>
            <a:r>
              <a:rPr lang="en-US" sz="700" dirty="0"/>
              <a:t>perceptions of and motivations for purchase of organic and </a:t>
            </a:r>
            <a:r>
              <a:rPr lang="en-US" sz="700" dirty="0" smtClean="0"/>
              <a:t>local </a:t>
            </a:r>
            <a:r>
              <a:rPr lang="en-US" sz="700" dirty="0"/>
              <a:t>food Journal in Contemporary Issues in Business Research, 3(1), </a:t>
            </a:r>
            <a:r>
              <a:rPr lang="en-US" sz="700" dirty="0" smtClean="0"/>
              <a:t>	1.</a:t>
            </a:r>
            <a:endParaRPr lang="en-US" sz="700" dirty="0"/>
          </a:p>
          <a:p>
            <a:pPr marL="0" indent="0">
              <a:buNone/>
            </a:pPr>
            <a:r>
              <a:rPr lang="en-US" sz="700" dirty="0"/>
              <a:t>Curl, C. L., </a:t>
            </a:r>
            <a:r>
              <a:rPr lang="en-US" sz="700" dirty="0" err="1"/>
              <a:t>Fenske</a:t>
            </a:r>
            <a:r>
              <a:rPr lang="en-US" sz="700" dirty="0"/>
              <a:t>, R. A., &amp; </a:t>
            </a:r>
            <a:r>
              <a:rPr lang="en-US" sz="700" dirty="0" err="1"/>
              <a:t>Elgethun</a:t>
            </a:r>
            <a:r>
              <a:rPr lang="en-US" sz="700" dirty="0"/>
              <a:t>, K. (2003). Organophosphorus pesticide exposure of </a:t>
            </a:r>
            <a:r>
              <a:rPr lang="en-US" sz="700" dirty="0" smtClean="0"/>
              <a:t>urban </a:t>
            </a:r>
            <a:r>
              <a:rPr lang="en-US" sz="700" dirty="0"/>
              <a:t>and suburban preschool children with organic and conventional diets </a:t>
            </a:r>
            <a:r>
              <a:rPr lang="en-US" sz="700" dirty="0" smtClean="0"/>
              <a:t>National </a:t>
            </a:r>
            <a:r>
              <a:rPr lang="en-US" sz="700" dirty="0"/>
              <a:t>Institute of Environmental Health Sciences. National Institutes of Health. Department of Health, Education and Welfare. Retrieved from </a:t>
            </a:r>
            <a:r>
              <a:rPr lang="en-US" sz="700" dirty="0" smtClean="0"/>
              <a:t>http</a:t>
            </a:r>
            <a:r>
              <a:rPr lang="en-US" sz="700" dirty="0"/>
              <a:t>://</a:t>
            </a:r>
            <a:r>
              <a:rPr lang="en-US" sz="700" dirty="0" err="1"/>
              <a:t>search.ebscohost.com.proxy.iwu.edu</a:t>
            </a:r>
            <a:r>
              <a:rPr lang="en-US" sz="700" dirty="0"/>
              <a:t>/</a:t>
            </a:r>
            <a:r>
              <a:rPr lang="en-US" sz="700" dirty="0" err="1"/>
              <a:t>login.aspx?direct</a:t>
            </a:r>
            <a:r>
              <a:rPr lang="en-US" sz="700" dirty="0"/>
              <a:t>=</a:t>
            </a:r>
            <a:r>
              <a:rPr lang="en-US" sz="700" dirty="0" err="1"/>
              <a:t>true&amp;db</a:t>
            </a:r>
            <a:r>
              <a:rPr lang="en-US" sz="700" dirty="0"/>
              <a:t>=</a:t>
            </a:r>
            <a:r>
              <a:rPr lang="en-US" sz="700" dirty="0" err="1"/>
              <a:t>edsjsr&amp;AN</a:t>
            </a:r>
            <a:r>
              <a:rPr lang="en-US" sz="700" dirty="0"/>
              <a:t>=edsjsr.3455605&amp;site=</a:t>
            </a:r>
            <a:r>
              <a:rPr lang="en-US" sz="700" dirty="0" err="1"/>
              <a:t>eds-live&amp;scope</a:t>
            </a:r>
            <a:r>
              <a:rPr lang="en-US" sz="700" dirty="0"/>
              <a:t>=</a:t>
            </a:r>
            <a:r>
              <a:rPr lang="en-US" sz="700" dirty="0" smtClean="0"/>
              <a:t>sit</a:t>
            </a:r>
            <a:endParaRPr lang="en-US" sz="700" dirty="0"/>
          </a:p>
          <a:p>
            <a:pPr marL="0" indent="0">
              <a:buNone/>
            </a:pPr>
            <a:r>
              <a:rPr lang="en-US" sz="700" dirty="0" err="1"/>
              <a:t>Dimitri</a:t>
            </a:r>
            <a:r>
              <a:rPr lang="en-US" sz="700" dirty="0"/>
              <a:t>, C., &amp; Green, C. (2002). </a:t>
            </a:r>
            <a:r>
              <a:rPr lang="en-US" sz="700" dirty="0" smtClean="0"/>
              <a:t>Recent </a:t>
            </a:r>
            <a:r>
              <a:rPr lang="en-US" sz="700" dirty="0"/>
              <a:t>growth patterns in the U.S. organic foods market  ( No. </a:t>
            </a:r>
            <a:r>
              <a:rPr lang="en-US" sz="700" dirty="0" smtClean="0"/>
              <a:t>77</a:t>
            </a:r>
            <a:r>
              <a:rPr lang="en-US" sz="700" dirty="0"/>
              <a:t>).United States Department of Agriculture</a:t>
            </a:r>
            <a:r>
              <a:rPr lang="en-US" sz="700" dirty="0" smtClean="0"/>
              <a:t>.</a:t>
            </a:r>
          </a:p>
          <a:p>
            <a:pPr marL="0" indent="0">
              <a:buNone/>
            </a:pPr>
            <a:r>
              <a:rPr lang="en-US" sz="700" dirty="0" err="1" smtClean="0"/>
              <a:t>Dimitri</a:t>
            </a:r>
            <a:r>
              <a:rPr lang="en-US" sz="700" dirty="0"/>
              <a:t>, C., &amp; </a:t>
            </a:r>
            <a:r>
              <a:rPr lang="en-US" sz="700" dirty="0" err="1"/>
              <a:t>Oberholtzer</a:t>
            </a:r>
            <a:r>
              <a:rPr lang="en-US" sz="700" dirty="0"/>
              <a:t>, L. (2009). Market U.S. organic foods: Recent trends from farms to </a:t>
            </a:r>
            <a:r>
              <a:rPr lang="en-US" sz="700" dirty="0" smtClean="0"/>
              <a:t>consumers</a:t>
            </a:r>
            <a:r>
              <a:rPr lang="en-US" sz="700" dirty="0"/>
              <a:t>. ( No. 2009).United States Department of Agriculture</a:t>
            </a:r>
            <a:r>
              <a:rPr lang="en-US" sz="700" dirty="0" smtClean="0"/>
              <a:t>.</a:t>
            </a:r>
          </a:p>
          <a:p>
            <a:pPr marL="0" indent="0">
              <a:buNone/>
            </a:pPr>
            <a:r>
              <a:rPr lang="en-US" sz="700" dirty="0" smtClean="0"/>
              <a:t>"</a:t>
            </a:r>
            <a:r>
              <a:rPr lang="en-US" sz="700" dirty="0"/>
              <a:t>Dining Choices. “Web. </a:t>
            </a:r>
            <a:r>
              <a:rPr lang="en-US" sz="700" dirty="0" smtClean="0">
                <a:hlinkClick r:id="rId4"/>
              </a:rPr>
              <a:t>https</a:t>
            </a:r>
            <a:r>
              <a:rPr lang="en-US" sz="700" dirty="0">
                <a:hlinkClick r:id="rId4"/>
              </a:rPr>
              <a:t>://iwu.sodexomyway.com/dining-choices/</a:t>
            </a:r>
            <a:r>
              <a:rPr lang="en-US" sz="700" dirty="0" smtClean="0">
                <a:hlinkClick r:id="rId4"/>
              </a:rPr>
              <a:t>index.html</a:t>
            </a:r>
            <a:r>
              <a:rPr lang="en-US" sz="700" dirty="0" smtClean="0"/>
              <a:t>.</a:t>
            </a:r>
          </a:p>
          <a:p>
            <a:pPr marL="0" indent="0">
              <a:buNone/>
            </a:pPr>
            <a:r>
              <a:rPr lang="en-US" sz="700" dirty="0" smtClean="0"/>
              <a:t>Hatfield</a:t>
            </a:r>
            <a:r>
              <a:rPr lang="en-US" sz="700" dirty="0"/>
              <a:t>, Jerry. </a:t>
            </a:r>
            <a:r>
              <a:rPr lang="en-US" sz="700" dirty="0" smtClean="0"/>
              <a:t>Agriculture </a:t>
            </a:r>
            <a:r>
              <a:rPr lang="en-US" sz="700" dirty="0"/>
              <a:t>in the Midwest  . Great Lakes Integrated Sciences and </a:t>
            </a:r>
            <a:r>
              <a:rPr lang="en-US" sz="700" dirty="0" smtClean="0"/>
              <a:t>Assessments </a:t>
            </a:r>
            <a:r>
              <a:rPr lang="en-US" sz="700" dirty="0"/>
              <a:t>(GLISA) Center, 2012. </a:t>
            </a:r>
            <a:r>
              <a:rPr lang="en-US" sz="700" dirty="0" smtClean="0"/>
              <a:t>Web.</a:t>
            </a:r>
          </a:p>
          <a:p>
            <a:pPr marL="0" indent="0">
              <a:buNone/>
            </a:pPr>
            <a:r>
              <a:rPr lang="en-US" sz="700" dirty="0" smtClean="0"/>
              <a:t>Greene</a:t>
            </a:r>
            <a:r>
              <a:rPr lang="en-US" sz="700" dirty="0"/>
              <a:t>, C., </a:t>
            </a:r>
            <a:r>
              <a:rPr lang="en-US" sz="700" dirty="0" err="1"/>
              <a:t>Dimitri</a:t>
            </a:r>
            <a:r>
              <a:rPr lang="en-US" sz="700" dirty="0"/>
              <a:t>, C., Lin, B., McBride, W., </a:t>
            </a:r>
            <a:r>
              <a:rPr lang="en-US" sz="700" dirty="0" err="1"/>
              <a:t>Oberholtzer</a:t>
            </a:r>
            <a:r>
              <a:rPr lang="en-US" sz="700" dirty="0"/>
              <a:t>, , &amp; Smith, T. (2009). Emerging issues in the U.S. organic industry. ( No. 55).United States Department of </a:t>
            </a:r>
            <a:r>
              <a:rPr lang="en-US" sz="700" dirty="0" smtClean="0"/>
              <a:t>Agriculture.</a:t>
            </a:r>
          </a:p>
          <a:p>
            <a:pPr marL="0" indent="0">
              <a:buNone/>
            </a:pPr>
            <a:r>
              <a:rPr lang="en-US" sz="700" dirty="0" smtClean="0"/>
              <a:t>Greene</a:t>
            </a:r>
            <a:r>
              <a:rPr lang="en-US" sz="700" dirty="0"/>
              <a:t>, C. (2013). Growth patterns in the U.S. organic industry. Retrieved from </a:t>
            </a:r>
            <a:r>
              <a:rPr lang="en-US" sz="700" dirty="0">
                <a:hlinkClick r:id="rId5"/>
              </a:rPr>
              <a:t>http://www.ers.usda.gov/amber-waves/2013-october/growth-patterns-in-the-us-organic-industry.aspx#.</a:t>
            </a:r>
            <a:r>
              <a:rPr lang="en-US" sz="700" dirty="0" smtClean="0">
                <a:hlinkClick r:id="rId5"/>
              </a:rPr>
              <a:t>VM6XcUuaJg1</a:t>
            </a:r>
            <a:endParaRPr lang="en-US" sz="700" dirty="0" smtClean="0"/>
          </a:p>
          <a:p>
            <a:pPr marL="0" indent="0">
              <a:buNone/>
            </a:pPr>
            <a:r>
              <a:rPr lang="en-US" sz="700" dirty="0" err="1" smtClean="0"/>
              <a:t>Halweil</a:t>
            </a:r>
            <a:r>
              <a:rPr lang="en-US" sz="700" dirty="0"/>
              <a:t>, B., &amp; </a:t>
            </a:r>
            <a:r>
              <a:rPr lang="en-US" sz="700" dirty="0" err="1"/>
              <a:t>Prugh</a:t>
            </a:r>
            <a:r>
              <a:rPr lang="en-US" sz="700" dirty="0"/>
              <a:t>, T. (2002). Home grown : The case for local food in a global market / </a:t>
            </a:r>
            <a:r>
              <a:rPr lang="en-US" sz="700" dirty="0" err="1"/>
              <a:t>brian</a:t>
            </a:r>
            <a:r>
              <a:rPr lang="en-US" sz="700" dirty="0"/>
              <a:t> </a:t>
            </a:r>
            <a:r>
              <a:rPr lang="en-US" sz="700" dirty="0" err="1"/>
              <a:t>halweil</a:t>
            </a:r>
            <a:r>
              <a:rPr lang="en-US" sz="700" dirty="0"/>
              <a:t> ; </a:t>
            </a:r>
            <a:r>
              <a:rPr lang="en-US" sz="700" dirty="0" err="1"/>
              <a:t>thomas</a:t>
            </a:r>
            <a:r>
              <a:rPr lang="en-US" sz="700" dirty="0"/>
              <a:t> </a:t>
            </a:r>
            <a:r>
              <a:rPr lang="en-US" sz="700" dirty="0" err="1"/>
              <a:t>prugh</a:t>
            </a:r>
            <a:r>
              <a:rPr lang="en-US" sz="700" dirty="0"/>
              <a:t>, editor Washington, DC : </a:t>
            </a:r>
            <a:r>
              <a:rPr lang="en-US" sz="700" dirty="0" err="1"/>
              <a:t>Worldwatch</a:t>
            </a:r>
            <a:r>
              <a:rPr lang="en-US" sz="700" dirty="0"/>
              <a:t> Institute, c2002. Retrieved from http://	</a:t>
            </a:r>
            <a:r>
              <a:rPr lang="en-US" sz="700" dirty="0" err="1"/>
              <a:t>search.ebscohost.com.proxy.iwu.edu</a:t>
            </a:r>
            <a:r>
              <a:rPr lang="en-US" sz="700" dirty="0"/>
              <a:t>/</a:t>
            </a:r>
            <a:r>
              <a:rPr lang="en-US" sz="700" dirty="0" err="1"/>
              <a:t>login.aspx?direct</a:t>
            </a:r>
            <a:r>
              <a:rPr lang="en-US" sz="700" dirty="0"/>
              <a:t>=</a:t>
            </a:r>
            <a:r>
              <a:rPr lang="en-US" sz="700" dirty="0" err="1"/>
              <a:t>true&amp;db</a:t>
            </a:r>
            <a:r>
              <a:rPr lang="en-US" sz="700" dirty="0"/>
              <a:t>=cat00161a&amp;AN=iwu.223960&amp;site=</a:t>
            </a:r>
            <a:r>
              <a:rPr lang="en-US" sz="700" dirty="0" err="1"/>
              <a:t>eds-live&amp;scope</a:t>
            </a:r>
            <a:r>
              <a:rPr lang="en-US" sz="700" dirty="0"/>
              <a:t>=</a:t>
            </a:r>
            <a:r>
              <a:rPr lang="en-US" sz="700" dirty="0" smtClean="0"/>
              <a:t>site</a:t>
            </a:r>
          </a:p>
          <a:p>
            <a:pPr marL="0" indent="0">
              <a:buNone/>
            </a:pPr>
            <a:r>
              <a:rPr lang="en-US" sz="700" dirty="0" smtClean="0"/>
              <a:t>Hardesty</a:t>
            </a:r>
            <a:r>
              <a:rPr lang="en-US" sz="700" dirty="0"/>
              <a:t>, S. D. (2008). The growing role of local food markets. American Journal of Agricultural Economics, 90(5), 1289-1295. doi:10.1111/j.1467-8276.2008.01219</a:t>
            </a:r>
            <a:r>
              <a:rPr lang="en-US" sz="700" dirty="0" smtClean="0"/>
              <a:t>.</a:t>
            </a:r>
          </a:p>
          <a:p>
            <a:pPr marL="0" indent="0">
              <a:buNone/>
            </a:pPr>
            <a:r>
              <a:rPr lang="en-US" sz="700" dirty="0" smtClean="0"/>
              <a:t>Harmon, A. H., &amp; Gerald, B. L. (2007). Position of the </a:t>
            </a:r>
            <a:r>
              <a:rPr lang="en-US" sz="700" dirty="0" err="1" smtClean="0"/>
              <a:t>american</a:t>
            </a:r>
            <a:r>
              <a:rPr lang="en-US" sz="700" dirty="0" smtClean="0"/>
              <a:t> dietetic association: Food and nutrition professionals can implement practices to conserve natural resources and </a:t>
            </a:r>
            <a:r>
              <a:rPr lang="en-US" sz="700" dirty="0"/>
              <a:t>support ecological sustainability 	Retrieved from </a:t>
            </a:r>
            <a:r>
              <a:rPr lang="en-US" sz="700" dirty="0">
                <a:hlinkClick r:id="rId6"/>
              </a:rPr>
              <a:t>http://search.ebscohost.com.proxy.iwu.edu/login.aspx?direct=true&amp;db=edswsc&amp;AN=000246885000027&amp;site=eds-live&amp;scope=</a:t>
            </a:r>
            <a:r>
              <a:rPr lang="en-US" sz="700" dirty="0" smtClean="0">
                <a:hlinkClick r:id="rId6"/>
              </a:rPr>
              <a:t>site</a:t>
            </a:r>
            <a:endParaRPr lang="en-US" sz="700" dirty="0" smtClean="0"/>
          </a:p>
          <a:p>
            <a:pPr marL="0" indent="0">
              <a:buNone/>
            </a:pPr>
            <a:r>
              <a:rPr lang="en-US" sz="700" dirty="0" err="1" smtClean="0"/>
              <a:t>Horrigan</a:t>
            </a:r>
            <a:r>
              <a:rPr lang="en-US" sz="700" dirty="0"/>
              <a:t>, L., Lawrence, R. S., &amp; Walker, P. (2002). How sustainable agriculture can address the environmental and human health harms of industrial agriculture National Institute of Environmental Health 	Sciences. National Institutes of Health. Department of Health, Education and Welfare. Retrieved from </a:t>
            </a:r>
            <a:r>
              <a:rPr lang="en-US" sz="700" dirty="0">
                <a:hlinkClick r:id="rId7"/>
              </a:rPr>
              <a:t>http://search.ebscohost.com.proxy.iwu.edu/login.aspx</a:t>
            </a:r>
            <a:r>
              <a:rPr lang="en-US" sz="700" dirty="0"/>
              <a:t>?	direct=</a:t>
            </a:r>
            <a:r>
              <a:rPr lang="en-US" sz="700" dirty="0" err="1"/>
              <a:t>true&amp;db</a:t>
            </a:r>
            <a:r>
              <a:rPr lang="en-US" sz="700" dirty="0"/>
              <a:t>=</a:t>
            </a:r>
            <a:r>
              <a:rPr lang="en-US" sz="700" dirty="0" err="1"/>
              <a:t>edsjsr&amp;AN</a:t>
            </a:r>
            <a:r>
              <a:rPr lang="en-US" sz="700" dirty="0"/>
              <a:t>=edsjsr.3455330&amp;site=</a:t>
            </a:r>
            <a:r>
              <a:rPr lang="en-US" sz="700" dirty="0" err="1"/>
              <a:t>eds-live&amp;scope</a:t>
            </a:r>
            <a:r>
              <a:rPr lang="en-US" sz="700" dirty="0"/>
              <a:t>=</a:t>
            </a:r>
            <a:r>
              <a:rPr lang="en-US" sz="700" dirty="0" smtClean="0"/>
              <a:t>site</a:t>
            </a:r>
          </a:p>
          <a:p>
            <a:pPr marL="0" indent="0">
              <a:buNone/>
            </a:pPr>
            <a:r>
              <a:rPr lang="en-US" sz="700" dirty="0" err="1" smtClean="0"/>
              <a:t>Krukowski</a:t>
            </a:r>
            <a:r>
              <a:rPr lang="en-US" sz="700" dirty="0"/>
              <a:t>, R. A., Harvey-</a:t>
            </a:r>
            <a:r>
              <a:rPr lang="en-US" sz="700" dirty="0" err="1"/>
              <a:t>Berino</a:t>
            </a:r>
            <a:r>
              <a:rPr lang="en-US" sz="700" dirty="0"/>
              <a:t>, J., </a:t>
            </a:r>
            <a:r>
              <a:rPr lang="en-US" sz="700" dirty="0" err="1"/>
              <a:t>Kolodinsky</a:t>
            </a:r>
            <a:r>
              <a:rPr lang="en-US" sz="700" dirty="0"/>
              <a:t>, J., </a:t>
            </a:r>
            <a:r>
              <a:rPr lang="en-US" sz="700" dirty="0" err="1"/>
              <a:t>Narsana</a:t>
            </a:r>
            <a:r>
              <a:rPr lang="en-US" sz="700" dirty="0"/>
              <a:t>, R. T., &amp; </a:t>
            </a:r>
            <a:r>
              <a:rPr lang="en-US" sz="700" dirty="0" err="1"/>
              <a:t>DeSisto</a:t>
            </a:r>
            <a:r>
              <a:rPr lang="en-US" sz="700" dirty="0"/>
              <a:t>, T. P. (2006). Research: Consumers may not use or understand calorie labeling in restaurants Elsevier </a:t>
            </a:r>
          </a:p>
          <a:p>
            <a:pPr marL="0" indent="0">
              <a:buNone/>
            </a:pPr>
            <a:r>
              <a:rPr lang="en-US" sz="700" dirty="0"/>
              <a:t>	Inc. doi:10.1016/j.jada.</a:t>
            </a:r>
            <a:r>
              <a:rPr lang="en-US" sz="700" dirty="0" smtClean="0"/>
              <a:t>2006.03.005</a:t>
            </a:r>
          </a:p>
          <a:p>
            <a:pPr marL="0" indent="0">
              <a:buNone/>
            </a:pPr>
            <a:r>
              <a:rPr lang="en-US" sz="700" dirty="0" smtClean="0"/>
              <a:t>Lea, E. (2005). Food, health, the environment and consumers' dietary choices. Nutrition &amp; Dietetics, 62(1), 21-25. Retrieved from </a:t>
            </a:r>
            <a:r>
              <a:rPr lang="en-US" sz="700" dirty="0" smtClean="0">
                <a:hlinkClick r:id="rId7"/>
              </a:rPr>
              <a:t>http://search.ebscohost.com.proxy.iwu.edu/login.aspx</a:t>
            </a:r>
            <a:r>
              <a:rPr lang="en-US" sz="700" dirty="0" smtClean="0"/>
              <a:t>?	direct=</a:t>
            </a:r>
            <a:r>
              <a:rPr lang="en-US" sz="700" dirty="0" err="1" smtClean="0"/>
              <a:t>true&amp;db</a:t>
            </a:r>
            <a:r>
              <a:rPr lang="en-US" sz="700" dirty="0" smtClean="0"/>
              <a:t>=a9h&amp;AN=16566514&amp;site=</a:t>
            </a:r>
            <a:r>
              <a:rPr lang="en-US" sz="700" dirty="0" err="1" smtClean="0"/>
              <a:t>eds-live&amp;scope</a:t>
            </a:r>
            <a:r>
              <a:rPr lang="en-US" sz="700" dirty="0" smtClean="0"/>
              <a:t>=site</a:t>
            </a:r>
          </a:p>
          <a:p>
            <a:pPr marL="0" indent="0">
              <a:buNone/>
            </a:pPr>
            <a:endParaRPr lang="en-US" sz="700" dirty="0" smtClean="0"/>
          </a:p>
          <a:p>
            <a:pPr marL="0" indent="0">
              <a:buNone/>
            </a:pPr>
            <a:endParaRPr lang="en-US" sz="700" dirty="0"/>
          </a:p>
          <a:p>
            <a:pPr marL="0" indent="0">
              <a:buNone/>
            </a:pPr>
            <a:endParaRPr lang="en-US" sz="700" dirty="0"/>
          </a:p>
          <a:p>
            <a:pPr marL="0" indent="0">
              <a:buNone/>
            </a:pPr>
            <a:endParaRPr lang="en-US" sz="700" dirty="0"/>
          </a:p>
        </p:txBody>
      </p:sp>
    </p:spTree>
    <p:extLst>
      <p:ext uri="{BB962C8B-B14F-4D97-AF65-F5344CB8AC3E}">
        <p14:creationId xmlns:p14="http://schemas.microsoft.com/office/powerpoint/2010/main" val="338523004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609600" y="1600200"/>
            <a:ext cx="7924800" cy="4978584"/>
          </a:xfrm>
        </p:spPr>
        <p:txBody>
          <a:bodyPr>
            <a:noAutofit/>
          </a:bodyPr>
          <a:lstStyle/>
          <a:p>
            <a:pPr marL="0" indent="0">
              <a:buNone/>
            </a:pPr>
            <a:r>
              <a:rPr lang="en-US" sz="800" dirty="0"/>
              <a:t>Low, S., </a:t>
            </a:r>
            <a:r>
              <a:rPr lang="en-US" sz="800" dirty="0" err="1"/>
              <a:t>Adalja</a:t>
            </a:r>
            <a:r>
              <a:rPr lang="en-US" sz="800" dirty="0"/>
              <a:t>, S., Beaulieu, E., Key, N., Martinez, S., Melton, A., . . . </a:t>
            </a:r>
            <a:r>
              <a:rPr lang="en-US" sz="800" dirty="0" err="1"/>
              <a:t>Jablonski</a:t>
            </a:r>
            <a:r>
              <a:rPr lang="en-US" sz="800" dirty="0"/>
              <a:t>, B. (2015). Trends in U.S. local and regional food systems: A report to congress. (Administrative 	Publication No. 89).United States Department of Agriculture</a:t>
            </a:r>
            <a:r>
              <a:rPr lang="en-US" sz="800" dirty="0" smtClean="0"/>
              <a:t>.</a:t>
            </a:r>
            <a:endParaRPr lang="en-US" sz="800" dirty="0"/>
          </a:p>
          <a:p>
            <a:pPr marL="0" indent="0">
              <a:buNone/>
            </a:pPr>
            <a:r>
              <a:rPr lang="en-US" sz="800" dirty="0"/>
              <a:t>Martinez, S., Hand, M., Da </a:t>
            </a:r>
            <a:r>
              <a:rPr lang="en-US" sz="800" dirty="0" err="1"/>
              <a:t>Pra</a:t>
            </a:r>
            <a:r>
              <a:rPr lang="en-US" sz="800" dirty="0"/>
              <a:t>, M., Pollack, S., Ralston, K., Smith, T., . . . Newman, C. (2010).Local food systems: Concepts, impacts, and issues. (Economic Research Report No. 97). 	United States Department of Agriculture</a:t>
            </a:r>
            <a:r>
              <a:rPr lang="en-US" sz="800" dirty="0" smtClean="0"/>
              <a:t>.</a:t>
            </a:r>
            <a:endParaRPr lang="en-US" sz="800" dirty="0"/>
          </a:p>
          <a:p>
            <a:pPr marL="0" indent="0">
              <a:buNone/>
            </a:pPr>
            <a:r>
              <a:rPr lang="en-US" sz="800" dirty="0"/>
              <a:t>McDermott, L., Stead, M., &amp; Hastings, G. (2005). What is and what is not social marketing: The challenge of reviewing the evidence. Journal of Marketing Management, 21(5), 545-553. 	Retrieved from http://</a:t>
            </a:r>
            <a:r>
              <a:rPr lang="en-US" sz="800" dirty="0" err="1"/>
              <a:t>search.ebscohost.com.proxy.iwu.edu</a:t>
            </a:r>
            <a:r>
              <a:rPr lang="en-US" sz="800" dirty="0"/>
              <a:t>/</a:t>
            </a:r>
            <a:r>
              <a:rPr lang="en-US" sz="800" dirty="0" err="1"/>
              <a:t>login.aspx?direct</a:t>
            </a:r>
            <a:r>
              <a:rPr lang="en-US" sz="800" dirty="0"/>
              <a:t>=</a:t>
            </a:r>
            <a:r>
              <a:rPr lang="en-US" sz="800" dirty="0" err="1"/>
              <a:t>true&amp;db</a:t>
            </a:r>
            <a:r>
              <a:rPr lang="en-US" sz="800" dirty="0"/>
              <a:t>=</a:t>
            </a:r>
            <a:r>
              <a:rPr lang="en-US" sz="800" dirty="0" err="1"/>
              <a:t>bsh&amp;AN</a:t>
            </a:r>
            <a:r>
              <a:rPr lang="en-US" sz="800" dirty="0"/>
              <a:t>=17338998&amp;site=</a:t>
            </a:r>
            <a:r>
              <a:rPr lang="en-US" sz="800" dirty="0" err="1"/>
              <a:t>eds-live&amp;scope</a:t>
            </a:r>
            <a:r>
              <a:rPr lang="en-US" sz="800" dirty="0"/>
              <a:t>=</a:t>
            </a:r>
            <a:r>
              <a:rPr lang="en-US" sz="800" dirty="0" smtClean="0"/>
              <a:t>site</a:t>
            </a:r>
            <a:endParaRPr lang="en-US" sz="800" dirty="0"/>
          </a:p>
          <a:p>
            <a:pPr marL="0" indent="0">
              <a:buNone/>
            </a:pPr>
            <a:r>
              <a:rPr lang="en-US" sz="800" dirty="0"/>
              <a:t>McKenzie-Mohr, D. (1999). Community-based social marketing. Retrieved from http://</a:t>
            </a:r>
            <a:r>
              <a:rPr lang="en-US" sz="800" dirty="0" err="1"/>
              <a:t>www.bearsmart.com</a:t>
            </a:r>
            <a:r>
              <a:rPr lang="en-US" sz="800" dirty="0"/>
              <a:t>/becoming-bear-smart/community/education/community-based-social-</a:t>
            </a:r>
            <a:r>
              <a:rPr lang="en-US" sz="800" dirty="0" smtClean="0"/>
              <a:t>marketing</a:t>
            </a:r>
            <a:endParaRPr lang="en-US" sz="800" dirty="0"/>
          </a:p>
          <a:p>
            <a:pPr marL="0" indent="0">
              <a:buNone/>
            </a:pPr>
            <a:r>
              <a:rPr lang="en-US" sz="800" dirty="0"/>
              <a:t>"Meal Plans. “Web. </a:t>
            </a:r>
            <a:r>
              <a:rPr lang="en-US" sz="800" dirty="0" smtClean="0">
                <a:hlinkClick r:id="rId2"/>
              </a:rPr>
              <a:t>https</a:t>
            </a:r>
            <a:r>
              <a:rPr lang="en-US" sz="800" dirty="0">
                <a:hlinkClick r:id="rId2"/>
              </a:rPr>
              <a:t>://iwu.sodexomyway.com/dining-plans/</a:t>
            </a:r>
            <a:r>
              <a:rPr lang="en-US" sz="800" dirty="0" smtClean="0">
                <a:hlinkClick r:id="rId2"/>
              </a:rPr>
              <a:t>index.html</a:t>
            </a:r>
            <a:r>
              <a:rPr lang="en-US" sz="800" dirty="0" smtClean="0"/>
              <a:t>.</a:t>
            </a:r>
            <a:endParaRPr lang="en-US" sz="800" dirty="0"/>
          </a:p>
          <a:p>
            <a:pPr marL="0" indent="0">
              <a:buNone/>
            </a:pPr>
            <a:r>
              <a:rPr lang="en-US" sz="800" dirty="0"/>
              <a:t>National organic program. (2014). Retrieved from http://</a:t>
            </a:r>
            <a:r>
              <a:rPr lang="en-US" sz="800" dirty="0" err="1"/>
              <a:t>www.ams.usda.gov</a:t>
            </a:r>
            <a:r>
              <a:rPr lang="en-US" sz="800" dirty="0"/>
              <a:t>/AMSv1.0/</a:t>
            </a:r>
            <a:r>
              <a:rPr lang="en-US" sz="800" dirty="0" err="1" smtClean="0"/>
              <a:t>nop</a:t>
            </a:r>
            <a:endParaRPr lang="en-US" sz="800" dirty="0"/>
          </a:p>
          <a:p>
            <a:pPr marL="0" indent="0">
              <a:buNone/>
            </a:pPr>
            <a:r>
              <a:rPr lang="en-US" sz="800" dirty="0"/>
              <a:t>Organic food miles take toll on environment (2007). University of Alberta. Science Daily</a:t>
            </a:r>
            <a:r>
              <a:rPr lang="en-US" sz="800" dirty="0" smtClean="0"/>
              <a:t>.</a:t>
            </a:r>
            <a:endParaRPr lang="en-US" sz="800" dirty="0"/>
          </a:p>
          <a:p>
            <a:pPr marL="0" indent="0">
              <a:buNone/>
            </a:pPr>
            <a:r>
              <a:rPr lang="en-US" sz="800" dirty="0" err="1"/>
              <a:t>Pirog</a:t>
            </a:r>
            <a:r>
              <a:rPr lang="en-US" sz="800" dirty="0"/>
              <a:t>, R., Van Pelt, T., </a:t>
            </a:r>
            <a:r>
              <a:rPr lang="en-US" sz="800" dirty="0" err="1"/>
              <a:t>Enshayan</a:t>
            </a:r>
            <a:r>
              <a:rPr lang="en-US" sz="800" dirty="0"/>
              <a:t>, K., &amp; Cook, E. (2001). Food, fuel, and freeways:  	an </a:t>
            </a:r>
            <a:r>
              <a:rPr lang="en-US" sz="800" dirty="0" err="1"/>
              <a:t>iowa</a:t>
            </a:r>
            <a:r>
              <a:rPr lang="en-US" sz="800" dirty="0"/>
              <a:t> perspective on how far food travels, fuel usage, and greenhouse gas emissions  (). Ames, Iowa: Leopold Center for Sustainable Agriculture</a:t>
            </a:r>
            <a:r>
              <a:rPr lang="en-US" sz="800" dirty="0" smtClean="0"/>
              <a:t>.</a:t>
            </a:r>
            <a:endParaRPr lang="en-US" sz="800" dirty="0"/>
          </a:p>
          <a:p>
            <a:pPr marL="0" indent="0">
              <a:buNone/>
            </a:pPr>
            <a:r>
              <a:rPr lang="en-US" sz="800" dirty="0" err="1"/>
              <a:t>Reganold</a:t>
            </a:r>
            <a:r>
              <a:rPr lang="en-US" sz="800" dirty="0"/>
              <a:t>, J. P., Glover, J. D., Andrews, P. K., &amp; </a:t>
            </a:r>
            <a:r>
              <a:rPr lang="en-US" sz="800" dirty="0" err="1"/>
              <a:t>Hinman</a:t>
            </a:r>
            <a:r>
              <a:rPr lang="en-US" sz="800" dirty="0"/>
              <a:t>, H. R. (2001). Sustainability of three apple production systems. Nature, 410(6831), 926. Retrieved from 		</a:t>
            </a:r>
            <a:r>
              <a:rPr lang="en-US" sz="800" dirty="0">
                <a:hlinkClick r:id="rId3"/>
              </a:rPr>
              <a:t>http://search.ebscohost.com.proxy.iwu.edu/login.aspx?direct=true&amp;db=a9h&amp;AN=4393123&amp;site=eds-live&amp;scope=</a:t>
            </a:r>
            <a:r>
              <a:rPr lang="en-US" sz="800" dirty="0" smtClean="0">
                <a:hlinkClick r:id="rId3"/>
              </a:rPr>
              <a:t>site</a:t>
            </a:r>
            <a:endParaRPr lang="en-US" sz="800" dirty="0"/>
          </a:p>
          <a:p>
            <a:pPr marL="0" indent="0">
              <a:buNone/>
            </a:pPr>
            <a:r>
              <a:rPr lang="en-US" sz="800" dirty="0" err="1"/>
              <a:t>Reisch</a:t>
            </a:r>
            <a:r>
              <a:rPr lang="en-US" sz="800" dirty="0"/>
              <a:t>, L., </a:t>
            </a:r>
            <a:r>
              <a:rPr lang="en-US" sz="800" dirty="0" err="1"/>
              <a:t>Eberle</a:t>
            </a:r>
            <a:r>
              <a:rPr lang="en-US" sz="800" dirty="0"/>
              <a:t>, U., &amp; </a:t>
            </a:r>
            <a:r>
              <a:rPr lang="en-US" sz="800" dirty="0" err="1"/>
              <a:t>Lorek</a:t>
            </a:r>
            <a:r>
              <a:rPr lang="en-US" sz="800" dirty="0"/>
              <a:t>, S. (2013). Sustainable food consumption: An overview of contemporary issues and policies. Sustainability: Science, Practice &amp; Policy, 9(2), 7-25. Retrieved from http://	</a:t>
            </a:r>
            <a:r>
              <a:rPr lang="en-US" sz="800" dirty="0" err="1"/>
              <a:t>search.ebscohost.com.proxy.iwu.edu</a:t>
            </a:r>
            <a:r>
              <a:rPr lang="en-US" sz="800" dirty="0"/>
              <a:t>/</a:t>
            </a:r>
            <a:r>
              <a:rPr lang="en-US" sz="800" dirty="0" err="1"/>
              <a:t>login.aspx?direct</a:t>
            </a:r>
            <a:r>
              <a:rPr lang="en-US" sz="800" dirty="0"/>
              <a:t>=</a:t>
            </a:r>
            <a:r>
              <a:rPr lang="en-US" sz="800" dirty="0" err="1"/>
              <a:t>true&amp;db</a:t>
            </a:r>
            <a:r>
              <a:rPr lang="en-US" sz="800" dirty="0"/>
              <a:t>=8gh&amp;AN=92565156&amp;site=</a:t>
            </a:r>
            <a:r>
              <a:rPr lang="en-US" sz="800" dirty="0" err="1"/>
              <a:t>eds-live&amp;scope</a:t>
            </a:r>
            <a:r>
              <a:rPr lang="en-US" sz="800" dirty="0"/>
              <a:t>=</a:t>
            </a:r>
            <a:r>
              <a:rPr lang="en-US" sz="800" dirty="0" smtClean="0"/>
              <a:t>site</a:t>
            </a:r>
            <a:endParaRPr lang="en-US" sz="800" dirty="0"/>
          </a:p>
          <a:p>
            <a:pPr marL="0" indent="0">
              <a:buNone/>
            </a:pPr>
            <a:r>
              <a:rPr lang="en-US" sz="800" dirty="0"/>
              <a:t>Roberto, C. A., Larsen, P. D., Agnew, H., </a:t>
            </a:r>
            <a:r>
              <a:rPr lang="en-US" sz="800" dirty="0" err="1"/>
              <a:t>Baik</a:t>
            </a:r>
            <a:r>
              <a:rPr lang="en-US" sz="800" dirty="0"/>
              <a:t>, J., &amp; Brownell, K. D. (2010). Evaluating the impact of menu labeling on food choices and intake. American Journal of Public Health, 100(2), 312-318. doi:10.2105/	AJPH.</a:t>
            </a:r>
            <a:r>
              <a:rPr lang="en-US" sz="800" dirty="0" smtClean="0"/>
              <a:t>2009.160226</a:t>
            </a:r>
            <a:endParaRPr lang="en-US" sz="800" dirty="0"/>
          </a:p>
          <a:p>
            <a:pPr marL="0" indent="0">
              <a:buNone/>
            </a:pPr>
            <a:r>
              <a:rPr lang="en-US" sz="800" dirty="0"/>
              <a:t>Rodale, A. (11). The farming systems trial. (2011). </a:t>
            </a:r>
            <a:r>
              <a:rPr lang="en-US" sz="800" dirty="0" err="1"/>
              <a:t>Kitztown</a:t>
            </a:r>
            <a:r>
              <a:rPr lang="en-US" sz="800" dirty="0"/>
              <a:t>, PA: Rodale Institute</a:t>
            </a:r>
            <a:r>
              <a:rPr lang="en-US" sz="800" dirty="0" smtClean="0"/>
              <a:t>.</a:t>
            </a:r>
            <a:endParaRPr lang="en-US" sz="800" dirty="0"/>
          </a:p>
          <a:p>
            <a:pPr marL="0" indent="0">
              <a:buNone/>
            </a:pPr>
            <a:r>
              <a:rPr lang="en-US" sz="800" dirty="0"/>
              <a:t>Sodexo S.A. </a:t>
            </a:r>
            <a:r>
              <a:rPr lang="en-US" sz="800" dirty="0" err="1"/>
              <a:t>MarketLineWeb</a:t>
            </a:r>
            <a:r>
              <a:rPr lang="en-US" sz="800" dirty="0" smtClean="0"/>
              <a:t>.</a:t>
            </a:r>
            <a:endParaRPr lang="en-US" sz="800" dirty="0"/>
          </a:p>
          <a:p>
            <a:pPr marL="0" indent="0">
              <a:buNone/>
            </a:pPr>
            <a:r>
              <a:rPr lang="en-US" sz="800" dirty="0"/>
              <a:t>Surveying the college foodservice market. (2012). </a:t>
            </a:r>
            <a:r>
              <a:rPr lang="en-US" sz="800" dirty="0" err="1"/>
              <a:t>FoodService</a:t>
            </a:r>
            <a:r>
              <a:rPr lang="en-US" sz="800" dirty="0"/>
              <a:t> Director, 25(4), 12. Retrieved from </a:t>
            </a:r>
            <a:r>
              <a:rPr lang="en-US" sz="800" dirty="0">
                <a:hlinkClick r:id="rId4"/>
              </a:rPr>
              <a:t>http://search.ebscohost.com.proxy.iwu.edu/login.aspx?direct=true&amp;db=f5h&amp;AN=74483162&amp;site=eds-l</a:t>
            </a:r>
            <a:r>
              <a:rPr lang="en-US" sz="800" dirty="0"/>
              <a:t>	</a:t>
            </a:r>
            <a:r>
              <a:rPr lang="en-US" sz="800" dirty="0" err="1"/>
              <a:t>ive&amp;scope</a:t>
            </a:r>
            <a:r>
              <a:rPr lang="en-US" sz="800" dirty="0"/>
              <a:t>=</a:t>
            </a:r>
            <a:r>
              <a:rPr lang="en-US" sz="800" dirty="0" smtClean="0"/>
              <a:t>site</a:t>
            </a:r>
            <a:endParaRPr lang="en-US" sz="800" dirty="0"/>
          </a:p>
          <a:p>
            <a:pPr marL="0" indent="0">
              <a:buNone/>
            </a:pPr>
            <a:r>
              <a:rPr lang="en-US" sz="800" dirty="0"/>
              <a:t>University of Alberta. Organic Food Miles Take Toll on Environment. Science Daily, 2007. </a:t>
            </a:r>
          </a:p>
          <a:p>
            <a:pPr marL="0" indent="0">
              <a:buNone/>
            </a:pPr>
            <a:r>
              <a:rPr lang="en-US" sz="800" dirty="0"/>
              <a:t>USDA oversight of organic products. (2012). Unpublished manuscript</a:t>
            </a:r>
            <a:r>
              <a:rPr lang="en-US" sz="800" dirty="0" smtClean="0"/>
              <a:t>.</a:t>
            </a:r>
            <a:endParaRPr lang="en-US" sz="800" dirty="0"/>
          </a:p>
          <a:p>
            <a:pPr marL="0" indent="0">
              <a:buNone/>
            </a:pPr>
            <a:r>
              <a:rPr lang="en-US" sz="800" dirty="0"/>
              <a:t>Vogt, R. A., &amp; Kaiser, L. L. (2008). Still a time to act: A review of institutional marketing </a:t>
            </a:r>
            <a:r>
              <a:rPr lang="en-US" sz="800" dirty="0" err="1"/>
              <a:t>offregionally</a:t>
            </a:r>
            <a:r>
              <a:rPr lang="en-US" sz="800" dirty="0"/>
              <a:t>-grown food Retrieved from </a:t>
            </a:r>
            <a:r>
              <a:rPr lang="en-US" sz="800" dirty="0">
                <a:hlinkClick r:id="rId5"/>
              </a:rPr>
              <a:t>http://search.ebscohost.com.proxy.iwu.edu/login.aspx</a:t>
            </a:r>
            <a:r>
              <a:rPr lang="en-US" sz="800" dirty="0"/>
              <a:t>?	direct=</a:t>
            </a:r>
            <a:r>
              <a:rPr lang="en-US" sz="800" dirty="0" err="1"/>
              <a:t>true&amp;db</a:t>
            </a:r>
            <a:r>
              <a:rPr lang="en-US" sz="800" dirty="0"/>
              <a:t>=</a:t>
            </a:r>
            <a:r>
              <a:rPr lang="en-US" sz="800" dirty="0" err="1"/>
              <a:t>edswss&amp;AN</a:t>
            </a:r>
            <a:r>
              <a:rPr lang="en-US" sz="800" dirty="0"/>
              <a:t>=000256189300017&amp;site=</a:t>
            </a:r>
            <a:r>
              <a:rPr lang="en-US" sz="800" dirty="0" err="1"/>
              <a:t>eds-live&amp;scope</a:t>
            </a:r>
            <a:r>
              <a:rPr lang="en-US" sz="800" dirty="0"/>
              <a:t>=site</a:t>
            </a:r>
          </a:p>
          <a:p>
            <a:endParaRPr lang="en-US" sz="800" dirty="0"/>
          </a:p>
          <a:p>
            <a:endParaRPr lang="en-US" sz="800" dirty="0"/>
          </a:p>
          <a:p>
            <a:pPr marL="0" indent="0">
              <a:buNone/>
            </a:pPr>
            <a:r>
              <a:rPr lang="en-US" sz="800" dirty="0"/>
              <a:t>	</a:t>
            </a:r>
          </a:p>
          <a:p>
            <a:pPr marL="0" indent="0">
              <a:buNone/>
            </a:pPr>
            <a:endParaRPr lang="en-US" sz="800" dirty="0"/>
          </a:p>
        </p:txBody>
      </p:sp>
    </p:spTree>
    <p:extLst>
      <p:ext uri="{BB962C8B-B14F-4D97-AF65-F5344CB8AC3E}">
        <p14:creationId xmlns:p14="http://schemas.microsoft.com/office/powerpoint/2010/main" val="344913818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Brittany Brady</a:t>
            </a:r>
          </a:p>
          <a:p>
            <a:r>
              <a:rPr lang="en-US" dirty="0" err="1" smtClean="0"/>
              <a:t>bbrady@iwu.edu</a:t>
            </a:r>
            <a:endParaRPr lang="en-US" dirty="0"/>
          </a:p>
        </p:txBody>
      </p:sp>
      <p:sp>
        <p:nvSpPr>
          <p:cNvPr id="3" name="Title 2"/>
          <p:cNvSpPr>
            <a:spLocks noGrp="1"/>
          </p:cNvSpPr>
          <p:nvPr>
            <p:ph type="ctrTitle"/>
          </p:nvPr>
        </p:nvSpPr>
        <p:spPr/>
        <p:txBody>
          <a:bodyPr/>
          <a:lstStyle/>
          <a:p>
            <a:r>
              <a:rPr lang="en-US" dirty="0" smtClean="0"/>
              <a:t>Thank you</a:t>
            </a:r>
            <a:r>
              <a:rPr lang="en-US" dirty="0"/>
              <a:t/>
            </a:r>
            <a:br>
              <a:rPr lang="en-US" dirty="0"/>
            </a:br>
            <a:r>
              <a:rPr lang="en-US" dirty="0" smtClean="0"/>
              <a:t/>
            </a:r>
            <a:br>
              <a:rPr lang="en-US" dirty="0" smtClean="0"/>
            </a:br>
            <a:r>
              <a:rPr lang="en-US" dirty="0" smtClean="0"/>
              <a:t>Questions?</a:t>
            </a:r>
            <a:endParaRPr lang="en-US" dirty="0"/>
          </a:p>
        </p:txBody>
      </p:sp>
    </p:spTree>
    <p:extLst>
      <p:ext uri="{BB962C8B-B14F-4D97-AF65-F5344CB8AC3E}">
        <p14:creationId xmlns:p14="http://schemas.microsoft.com/office/powerpoint/2010/main" val="12392892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2525" y="670882"/>
            <a:ext cx="4548375" cy="5632312"/>
          </a:xfrm>
          <a:prstGeom prst="rect">
            <a:avLst/>
          </a:prstGeom>
        </p:spPr>
        <p:txBody>
          <a:bodyPr wrap="square">
            <a:spAutoFit/>
          </a:bodyPr>
          <a:lstStyle/>
          <a:p>
            <a:endParaRPr lang="en-US" dirty="0"/>
          </a:p>
          <a:p>
            <a:r>
              <a:rPr lang="en-US" dirty="0"/>
              <a:t> </a:t>
            </a:r>
          </a:p>
          <a:p>
            <a:pPr lvl="0"/>
            <a:r>
              <a:rPr lang="en-US" dirty="0"/>
              <a:t/>
            </a:r>
            <a:br>
              <a:rPr lang="en-US" dirty="0"/>
            </a:br>
            <a:r>
              <a:rPr lang="en-US" dirty="0"/>
              <a:t>Baby Carrots</a:t>
            </a:r>
          </a:p>
          <a:p>
            <a:pPr lvl="0"/>
            <a:r>
              <a:rPr lang="en-US" dirty="0"/>
              <a:t>Basil</a:t>
            </a:r>
          </a:p>
          <a:p>
            <a:pPr lvl="0"/>
            <a:r>
              <a:rPr lang="en-US" dirty="0"/>
              <a:t>Button Mushrooms</a:t>
            </a:r>
          </a:p>
          <a:p>
            <a:pPr lvl="0"/>
            <a:r>
              <a:rPr lang="en-US" dirty="0"/>
              <a:t>C&amp;C Spinach</a:t>
            </a:r>
          </a:p>
          <a:p>
            <a:pPr lvl="0"/>
            <a:r>
              <a:rPr lang="en-US" dirty="0"/>
              <a:t>Chives</a:t>
            </a:r>
          </a:p>
          <a:p>
            <a:pPr lvl="0"/>
            <a:r>
              <a:rPr lang="en-US" dirty="0"/>
              <a:t>Cilantro</a:t>
            </a:r>
          </a:p>
          <a:p>
            <a:pPr lvl="0"/>
            <a:r>
              <a:rPr lang="en-US" dirty="0"/>
              <a:t>Fresh Asparagus</a:t>
            </a:r>
          </a:p>
          <a:p>
            <a:pPr lvl="0"/>
            <a:r>
              <a:rPr lang="en-US" dirty="0"/>
              <a:t>Mint</a:t>
            </a:r>
          </a:p>
          <a:p>
            <a:pPr lvl="0"/>
            <a:r>
              <a:rPr lang="en-US" dirty="0"/>
              <a:t>Oregano</a:t>
            </a:r>
          </a:p>
          <a:p>
            <a:pPr lvl="0"/>
            <a:r>
              <a:rPr lang="en-US" dirty="0"/>
              <a:t>Parsley</a:t>
            </a:r>
          </a:p>
          <a:p>
            <a:pPr lvl="0"/>
            <a:r>
              <a:rPr lang="en-US" dirty="0"/>
              <a:t>Peeled Garlic</a:t>
            </a:r>
          </a:p>
          <a:p>
            <a:pPr lvl="0"/>
            <a:r>
              <a:rPr lang="en-US" dirty="0"/>
              <a:t>Romaine Lettuce</a:t>
            </a:r>
          </a:p>
          <a:p>
            <a:pPr lvl="0"/>
            <a:r>
              <a:rPr lang="en-US" dirty="0"/>
              <a:t>Rosemary</a:t>
            </a:r>
          </a:p>
          <a:p>
            <a:pPr lvl="0"/>
            <a:r>
              <a:rPr lang="en-US" dirty="0"/>
              <a:t>Sage</a:t>
            </a:r>
          </a:p>
          <a:p>
            <a:pPr lvl="0"/>
            <a:r>
              <a:rPr lang="en-US" dirty="0"/>
              <a:t>Spring Mix</a:t>
            </a:r>
          </a:p>
          <a:p>
            <a:pPr lvl="0"/>
            <a:r>
              <a:rPr lang="en-US" dirty="0"/>
              <a:t>Tarragon</a:t>
            </a:r>
          </a:p>
          <a:p>
            <a:pPr lvl="0"/>
            <a:r>
              <a:rPr lang="en-US" dirty="0"/>
              <a:t>Thyme</a:t>
            </a:r>
          </a:p>
        </p:txBody>
      </p:sp>
      <p:sp>
        <p:nvSpPr>
          <p:cNvPr id="4" name="Rectangle 3"/>
          <p:cNvSpPr/>
          <p:nvPr/>
        </p:nvSpPr>
        <p:spPr>
          <a:xfrm>
            <a:off x="4296999" y="1275610"/>
            <a:ext cx="4572000" cy="9233295"/>
          </a:xfrm>
          <a:prstGeom prst="rect">
            <a:avLst/>
          </a:prstGeom>
        </p:spPr>
        <p:txBody>
          <a:bodyPr numCol="2">
            <a:spAutoFit/>
          </a:bodyPr>
          <a:lstStyle/>
          <a:p>
            <a:endParaRPr lang="en-US" dirty="0"/>
          </a:p>
          <a:p>
            <a:r>
              <a:rPr lang="en-US" dirty="0" smtClean="0"/>
              <a:t>Baby </a:t>
            </a:r>
            <a:r>
              <a:rPr lang="en-US" dirty="0"/>
              <a:t>Red Potatoes</a:t>
            </a:r>
          </a:p>
          <a:p>
            <a:pPr lvl="0"/>
            <a:r>
              <a:rPr lang="en-US" dirty="0"/>
              <a:t>B</a:t>
            </a:r>
            <a:r>
              <a:rPr lang="en-US" dirty="0" smtClean="0"/>
              <a:t>akers Potatoes</a:t>
            </a:r>
            <a:endParaRPr lang="en-US" dirty="0"/>
          </a:p>
          <a:p>
            <a:pPr lvl="0"/>
            <a:r>
              <a:rPr lang="en-US" dirty="0"/>
              <a:t>Basil</a:t>
            </a:r>
          </a:p>
          <a:p>
            <a:pPr lvl="0"/>
            <a:r>
              <a:rPr lang="en-US" dirty="0"/>
              <a:t>Cantaloupe</a:t>
            </a:r>
          </a:p>
          <a:p>
            <a:pPr lvl="0"/>
            <a:r>
              <a:rPr lang="en-US" dirty="0"/>
              <a:t>Chives</a:t>
            </a:r>
          </a:p>
          <a:p>
            <a:pPr lvl="0"/>
            <a:r>
              <a:rPr lang="en-US" dirty="0"/>
              <a:t>Cilantro</a:t>
            </a:r>
          </a:p>
          <a:p>
            <a:pPr lvl="0"/>
            <a:r>
              <a:rPr lang="en-US" dirty="0"/>
              <a:t>Corn on the Cobb</a:t>
            </a:r>
          </a:p>
          <a:p>
            <a:pPr lvl="0"/>
            <a:r>
              <a:rPr lang="en-US" dirty="0"/>
              <a:t>Cucumber</a:t>
            </a:r>
          </a:p>
          <a:p>
            <a:pPr lvl="0"/>
            <a:r>
              <a:rPr lang="en-US" dirty="0"/>
              <a:t>Eggplant</a:t>
            </a:r>
          </a:p>
          <a:p>
            <a:pPr lvl="0"/>
            <a:r>
              <a:rPr lang="en-US" dirty="0"/>
              <a:t>Granny Smith Apple</a:t>
            </a:r>
          </a:p>
          <a:p>
            <a:pPr lvl="0"/>
            <a:r>
              <a:rPr lang="en-US" dirty="0"/>
              <a:t>Grape Tomato</a:t>
            </a:r>
          </a:p>
          <a:p>
            <a:pPr lvl="0"/>
            <a:r>
              <a:rPr lang="en-US" dirty="0"/>
              <a:t>Green Bell Pepper</a:t>
            </a:r>
          </a:p>
          <a:p>
            <a:pPr lvl="0"/>
            <a:r>
              <a:rPr lang="en-US" dirty="0"/>
              <a:t>Jalapeno Pepper</a:t>
            </a:r>
          </a:p>
          <a:p>
            <a:pPr lvl="0"/>
            <a:r>
              <a:rPr lang="en-US" dirty="0"/>
              <a:t>Mint</a:t>
            </a:r>
          </a:p>
          <a:p>
            <a:pPr lvl="0"/>
            <a:endParaRPr lang="en-US" dirty="0" smtClean="0"/>
          </a:p>
          <a:p>
            <a:pPr lvl="0"/>
            <a:endParaRPr lang="en-US" dirty="0"/>
          </a:p>
          <a:p>
            <a:pPr lvl="0"/>
            <a:endParaRPr lang="en-US" dirty="0" smtClean="0"/>
          </a:p>
          <a:p>
            <a:pPr lvl="0"/>
            <a:endParaRPr lang="en-US" dirty="0"/>
          </a:p>
          <a:p>
            <a:pPr lvl="0"/>
            <a:endParaRPr lang="en-US" dirty="0" smtClean="0"/>
          </a:p>
          <a:p>
            <a:pPr lvl="0"/>
            <a:endParaRPr lang="en-US" dirty="0"/>
          </a:p>
          <a:p>
            <a:pPr lvl="0"/>
            <a:endParaRPr lang="en-US" dirty="0" smtClean="0"/>
          </a:p>
          <a:p>
            <a:pPr lvl="0"/>
            <a:endParaRPr lang="en-US" dirty="0"/>
          </a:p>
          <a:p>
            <a:pPr lvl="0"/>
            <a:endParaRPr lang="en-US" dirty="0" smtClean="0"/>
          </a:p>
          <a:p>
            <a:pPr lvl="0"/>
            <a:endParaRPr lang="en-US" dirty="0"/>
          </a:p>
          <a:p>
            <a:pPr lvl="0"/>
            <a:endParaRPr lang="en-US" dirty="0" smtClean="0"/>
          </a:p>
          <a:p>
            <a:pPr lvl="0"/>
            <a:endParaRPr lang="en-US" dirty="0"/>
          </a:p>
          <a:p>
            <a:pPr lvl="0"/>
            <a:endParaRPr lang="en-US" dirty="0" smtClean="0"/>
          </a:p>
          <a:p>
            <a:pPr lvl="0"/>
            <a:endParaRPr lang="en-US" dirty="0"/>
          </a:p>
          <a:p>
            <a:pPr lvl="0"/>
            <a:endParaRPr lang="en-US" dirty="0" smtClean="0"/>
          </a:p>
          <a:p>
            <a:pPr lvl="0"/>
            <a:endParaRPr lang="en-US" dirty="0"/>
          </a:p>
          <a:p>
            <a:pPr lvl="0"/>
            <a:endParaRPr lang="en-US" dirty="0" smtClean="0"/>
          </a:p>
          <a:p>
            <a:pPr lvl="0"/>
            <a:endParaRPr lang="en-US" dirty="0"/>
          </a:p>
          <a:p>
            <a:pPr lvl="0"/>
            <a:endParaRPr lang="en-US" dirty="0"/>
          </a:p>
          <a:p>
            <a:pPr lvl="0"/>
            <a:r>
              <a:rPr lang="en-US" dirty="0" smtClean="0"/>
              <a:t>Oregano</a:t>
            </a:r>
            <a:endParaRPr lang="en-US" dirty="0"/>
          </a:p>
          <a:p>
            <a:pPr lvl="0"/>
            <a:r>
              <a:rPr lang="en-US" dirty="0"/>
              <a:t>Parsley</a:t>
            </a:r>
          </a:p>
          <a:p>
            <a:pPr lvl="0"/>
            <a:r>
              <a:rPr lang="en-US" dirty="0" err="1"/>
              <a:t>Poblano</a:t>
            </a:r>
            <a:r>
              <a:rPr lang="en-US" dirty="0"/>
              <a:t> Pepper</a:t>
            </a:r>
          </a:p>
          <a:p>
            <a:pPr lvl="0"/>
            <a:r>
              <a:rPr lang="en-US" dirty="0"/>
              <a:t>Potatoes</a:t>
            </a:r>
          </a:p>
          <a:p>
            <a:pPr lvl="0"/>
            <a:r>
              <a:rPr lang="en-US" dirty="0"/>
              <a:t>Red Delicious Apple</a:t>
            </a:r>
          </a:p>
          <a:p>
            <a:pPr lvl="0"/>
            <a:r>
              <a:rPr lang="en-US" dirty="0"/>
              <a:t>Red Onion</a:t>
            </a:r>
          </a:p>
          <a:p>
            <a:pPr lvl="0"/>
            <a:r>
              <a:rPr lang="en-US" dirty="0"/>
              <a:t>Rosemary</a:t>
            </a:r>
          </a:p>
          <a:p>
            <a:pPr lvl="0"/>
            <a:r>
              <a:rPr lang="en-US" dirty="0"/>
              <a:t>Sage</a:t>
            </a:r>
          </a:p>
          <a:p>
            <a:pPr lvl="0"/>
            <a:r>
              <a:rPr lang="en-US" dirty="0"/>
              <a:t>Tarragon</a:t>
            </a:r>
          </a:p>
          <a:p>
            <a:pPr lvl="0"/>
            <a:r>
              <a:rPr lang="en-US" dirty="0"/>
              <a:t>Thyme</a:t>
            </a:r>
          </a:p>
          <a:p>
            <a:pPr lvl="0"/>
            <a:r>
              <a:rPr lang="en-US" dirty="0"/>
              <a:t>Tomato</a:t>
            </a:r>
          </a:p>
          <a:p>
            <a:pPr lvl="0"/>
            <a:r>
              <a:rPr lang="en-US" dirty="0"/>
              <a:t>Watermelon</a:t>
            </a:r>
          </a:p>
          <a:p>
            <a:pPr lvl="0"/>
            <a:r>
              <a:rPr lang="en-US" dirty="0"/>
              <a:t>Yukon Potatoes</a:t>
            </a:r>
          </a:p>
        </p:txBody>
      </p:sp>
      <p:sp>
        <p:nvSpPr>
          <p:cNvPr id="5" name="TextBox 4"/>
          <p:cNvSpPr txBox="1"/>
          <p:nvPr/>
        </p:nvSpPr>
        <p:spPr>
          <a:xfrm>
            <a:off x="665290" y="876042"/>
            <a:ext cx="2262659" cy="523220"/>
          </a:xfrm>
          <a:prstGeom prst="rect">
            <a:avLst/>
          </a:prstGeom>
          <a:noFill/>
        </p:spPr>
        <p:txBody>
          <a:bodyPr wrap="none" rtlCol="0">
            <a:spAutoFit/>
          </a:bodyPr>
          <a:lstStyle/>
          <a:p>
            <a:r>
              <a:rPr lang="en-US" sz="2800" b="1" dirty="0" smtClean="0">
                <a:solidFill>
                  <a:srgbClr val="DC9E1F"/>
                </a:solidFill>
              </a:rPr>
              <a:t>Organic Foods</a:t>
            </a:r>
            <a:endParaRPr lang="en-US" sz="2800" b="1" dirty="0">
              <a:solidFill>
                <a:srgbClr val="DC9E1F"/>
              </a:solidFill>
            </a:endParaRPr>
          </a:p>
        </p:txBody>
      </p:sp>
      <p:sp>
        <p:nvSpPr>
          <p:cNvPr id="6" name="TextBox 5"/>
          <p:cNvSpPr txBox="1"/>
          <p:nvPr/>
        </p:nvSpPr>
        <p:spPr>
          <a:xfrm>
            <a:off x="4294165" y="891975"/>
            <a:ext cx="1919015" cy="523220"/>
          </a:xfrm>
          <a:prstGeom prst="rect">
            <a:avLst/>
          </a:prstGeom>
          <a:noFill/>
        </p:spPr>
        <p:txBody>
          <a:bodyPr wrap="none" rtlCol="0">
            <a:spAutoFit/>
          </a:bodyPr>
          <a:lstStyle/>
          <a:p>
            <a:r>
              <a:rPr lang="en-US" sz="2800" b="1" dirty="0" smtClean="0">
                <a:solidFill>
                  <a:srgbClr val="DC9E1F"/>
                </a:solidFill>
              </a:rPr>
              <a:t>Local Foods</a:t>
            </a:r>
            <a:endParaRPr lang="en-US" sz="2800" b="1" dirty="0">
              <a:solidFill>
                <a:srgbClr val="DC9E1F"/>
              </a:solidFill>
            </a:endParaRPr>
          </a:p>
        </p:txBody>
      </p:sp>
    </p:spTree>
    <p:extLst>
      <p:ext uri="{BB962C8B-B14F-4D97-AF65-F5344CB8AC3E}">
        <p14:creationId xmlns:p14="http://schemas.microsoft.com/office/powerpoint/2010/main" val="3823655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cintosh HD:Users:Brittany:Desktop:Illinois Wesleyan University:Senior Seminar:Survey:Final Survey.pdf"/>
          <p:cNvPicPr/>
          <p:nvPr/>
        </p:nvPicPr>
        <p:blipFill rotWithShape="1">
          <a:blip r:embed="rId2" cstate="email">
            <a:extLst>
              <a:ext uri="{28A0092B-C50C-407E-A947-70E740481C1C}">
                <a14:useLocalDpi xmlns:a14="http://schemas.microsoft.com/office/drawing/2010/main" val="0"/>
              </a:ext>
            </a:extLst>
          </a:blip>
          <a:srcRect l="1782" t="30364"/>
          <a:stretch/>
        </p:blipFill>
        <p:spPr bwMode="auto">
          <a:xfrm>
            <a:off x="1708594" y="952447"/>
            <a:ext cx="5832666" cy="5351372"/>
          </a:xfrm>
          <a:prstGeom prst="rect">
            <a:avLst/>
          </a:prstGeom>
          <a:noFill/>
          <a:ln>
            <a:noFill/>
          </a:ln>
        </p:spPr>
      </p:pic>
    </p:spTree>
    <p:extLst>
      <p:ext uri="{BB962C8B-B14F-4D97-AF65-F5344CB8AC3E}">
        <p14:creationId xmlns:p14="http://schemas.microsoft.com/office/powerpoint/2010/main" val="27482241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cintosh HD:Users:Brittany:Desktop:Illinois Wesleyan University:Senior Seminar:Survey:Final Survey.pdf"/>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602740" y="-413385"/>
            <a:ext cx="5938520" cy="7684770"/>
          </a:xfrm>
          <a:prstGeom prst="rect">
            <a:avLst/>
          </a:prstGeom>
          <a:noFill/>
          <a:ln>
            <a:noFill/>
          </a:ln>
        </p:spPr>
      </p:pic>
    </p:spTree>
    <p:extLst>
      <p:ext uri="{BB962C8B-B14F-4D97-AF65-F5344CB8AC3E}">
        <p14:creationId xmlns:p14="http://schemas.microsoft.com/office/powerpoint/2010/main" val="28881575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cintosh HD:Users:Brittany:Desktop:Illinois Wesleyan University:Senior Seminar:Survey:Final Survey.pdf"/>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602740" y="-413385"/>
            <a:ext cx="5938520" cy="7684770"/>
          </a:xfrm>
          <a:prstGeom prst="rect">
            <a:avLst/>
          </a:prstGeom>
          <a:noFill/>
          <a:ln>
            <a:noFill/>
          </a:ln>
        </p:spPr>
      </p:pic>
    </p:spTree>
    <p:extLst>
      <p:ext uri="{BB962C8B-B14F-4D97-AF65-F5344CB8AC3E}">
        <p14:creationId xmlns:p14="http://schemas.microsoft.com/office/powerpoint/2010/main" val="31619900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cintosh HD:Users:Brittany:Desktop:Illinois Wesleyan University:Senior Seminar:Survey:Final Survey.pdf"/>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602740" y="-413385"/>
            <a:ext cx="5938520" cy="7684770"/>
          </a:xfrm>
          <a:prstGeom prst="rect">
            <a:avLst/>
          </a:prstGeom>
          <a:noFill/>
          <a:ln>
            <a:noFill/>
          </a:ln>
        </p:spPr>
      </p:pic>
    </p:spTree>
    <p:extLst>
      <p:ext uri="{BB962C8B-B14F-4D97-AF65-F5344CB8AC3E}">
        <p14:creationId xmlns:p14="http://schemas.microsoft.com/office/powerpoint/2010/main" val="13704173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cintosh HD:Users:Brittany:Desktop:Illinois Wesleyan University:Senior Seminar:Survey:Final Survey.pdf"/>
          <p:cNvPicPr/>
          <p:nvPr/>
        </p:nvPicPr>
        <p:blipFill rotWithShape="1">
          <a:blip r:embed="rId2" cstate="email">
            <a:extLst>
              <a:ext uri="{28A0092B-C50C-407E-A947-70E740481C1C}">
                <a14:useLocalDpi xmlns:a14="http://schemas.microsoft.com/office/drawing/2010/main" val="0"/>
              </a:ext>
            </a:extLst>
          </a:blip>
          <a:srcRect b="45987"/>
          <a:stretch/>
        </p:blipFill>
        <p:spPr bwMode="auto">
          <a:xfrm>
            <a:off x="1602740" y="1353820"/>
            <a:ext cx="5938520" cy="415036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51762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Illinois Wesleyan University</a:t>
            </a:r>
            <a:br>
              <a:rPr lang="en-US" dirty="0" smtClean="0"/>
            </a:br>
            <a:endParaRPr lang="en-US" dirty="0"/>
          </a:p>
        </p:txBody>
      </p:sp>
      <p:sp>
        <p:nvSpPr>
          <p:cNvPr id="3" name="Content Placeholder 2"/>
          <p:cNvSpPr>
            <a:spLocks noGrp="1"/>
          </p:cNvSpPr>
          <p:nvPr>
            <p:ph sz="quarter" idx="13"/>
          </p:nvPr>
        </p:nvSpPr>
        <p:spPr>
          <a:xfrm>
            <a:off x="609600" y="4075731"/>
            <a:ext cx="7924800" cy="1805569"/>
          </a:xfrm>
        </p:spPr>
        <p:txBody>
          <a:bodyPr>
            <a:normAutofit/>
          </a:bodyPr>
          <a:lstStyle/>
          <a:p>
            <a:r>
              <a:rPr lang="en-US" sz="2400" dirty="0" smtClean="0"/>
              <a:t>Students’ knowledge about the environmental impact of food</a:t>
            </a:r>
          </a:p>
          <a:p>
            <a:r>
              <a:rPr lang="en-US" sz="2400" dirty="0" smtClean="0"/>
              <a:t>Students awareness of IWU’s sustainable food options</a:t>
            </a:r>
          </a:p>
          <a:p>
            <a:r>
              <a:rPr lang="en-US" sz="2400" dirty="0" smtClean="0"/>
              <a:t>Cultivating an atmosphere of sustainability </a:t>
            </a:r>
            <a:endParaRPr lang="en-US" sz="2400" dirty="0"/>
          </a:p>
        </p:txBody>
      </p:sp>
      <p:pic>
        <p:nvPicPr>
          <p:cNvPr id="4" name="Picture 3" descr="13702269154_3acf2f7202_b.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21956" y="1104224"/>
            <a:ext cx="7181327" cy="2805206"/>
          </a:xfrm>
          <a:prstGeom prst="rect">
            <a:avLst/>
          </a:prstGeom>
        </p:spPr>
      </p:pic>
    </p:spTree>
    <p:extLst>
      <p:ext uri="{BB962C8B-B14F-4D97-AF65-F5344CB8AC3E}">
        <p14:creationId xmlns:p14="http://schemas.microsoft.com/office/powerpoint/2010/main" val="296534968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questions</a:t>
            </a:r>
            <a:endParaRPr lang="en-US" dirty="0"/>
          </a:p>
        </p:txBody>
      </p:sp>
      <p:sp>
        <p:nvSpPr>
          <p:cNvPr id="3" name="Content Placeholder 2"/>
          <p:cNvSpPr>
            <a:spLocks noGrp="1"/>
          </p:cNvSpPr>
          <p:nvPr>
            <p:ph sz="quarter" idx="13"/>
          </p:nvPr>
        </p:nvSpPr>
        <p:spPr/>
        <p:txBody>
          <a:bodyPr anchor="ctr">
            <a:noAutofit/>
          </a:bodyPr>
          <a:lstStyle/>
          <a:p>
            <a:pPr lvl="1">
              <a:buFont typeface="+mj-lt"/>
              <a:buAutoNum type="arabicPeriod"/>
            </a:pPr>
            <a:r>
              <a:rPr lang="en-US" sz="2400" dirty="0"/>
              <a:t>What locally sourced and organic foods does IWU currently offer? </a:t>
            </a:r>
          </a:p>
          <a:p>
            <a:pPr lvl="1">
              <a:buFont typeface="+mj-lt"/>
              <a:buAutoNum type="arabicPeriod"/>
            </a:pPr>
            <a:endParaRPr lang="en-US" sz="2400" dirty="0" smtClean="0"/>
          </a:p>
          <a:p>
            <a:pPr lvl="1">
              <a:buFont typeface="+mj-lt"/>
              <a:buAutoNum type="arabicPeriod"/>
            </a:pPr>
            <a:r>
              <a:rPr lang="en-US" sz="2400" dirty="0" smtClean="0"/>
              <a:t>What </a:t>
            </a:r>
            <a:r>
              <a:rPr lang="en-US" sz="2400" dirty="0"/>
              <a:t>are University students’ current perceptions of the locally sourced and organic food offerings at IWU? </a:t>
            </a:r>
            <a:endParaRPr lang="en-US" sz="2400" dirty="0" smtClean="0"/>
          </a:p>
          <a:p>
            <a:pPr lvl="1">
              <a:buFont typeface="+mj-lt"/>
              <a:buAutoNum type="arabicPeriod"/>
            </a:pPr>
            <a:endParaRPr lang="en-US" sz="2400" dirty="0" smtClean="0"/>
          </a:p>
          <a:p>
            <a:pPr lvl="1">
              <a:buFont typeface="+mj-lt"/>
              <a:buAutoNum type="arabicPeriod"/>
            </a:pPr>
            <a:r>
              <a:rPr lang="en-US" sz="2400" dirty="0" smtClean="0"/>
              <a:t>What </a:t>
            </a:r>
            <a:r>
              <a:rPr lang="en-US" sz="2400" dirty="0"/>
              <a:t>strategies are needed to enhance students’ awareness of the locally sourced and organic food offerings at IWU</a:t>
            </a:r>
            <a:r>
              <a:rPr lang="en-US" sz="2400" dirty="0" smtClean="0"/>
              <a:t>?</a:t>
            </a:r>
            <a:endParaRPr lang="en-US" sz="2400" dirty="0"/>
          </a:p>
        </p:txBody>
      </p:sp>
    </p:spTree>
    <p:extLst>
      <p:ext uri="{BB962C8B-B14F-4D97-AF65-F5344CB8AC3E}">
        <p14:creationId xmlns:p14="http://schemas.microsoft.com/office/powerpoint/2010/main" val="169676923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methods</a:t>
            </a:r>
            <a:endParaRPr lang="en-US" dirty="0"/>
          </a:p>
        </p:txBody>
      </p:sp>
      <p:sp>
        <p:nvSpPr>
          <p:cNvPr id="3" name="Content Placeholder 2"/>
          <p:cNvSpPr>
            <a:spLocks noGrp="1"/>
          </p:cNvSpPr>
          <p:nvPr>
            <p:ph sz="quarter" idx="13"/>
          </p:nvPr>
        </p:nvSpPr>
        <p:spPr/>
        <p:txBody>
          <a:bodyPr>
            <a:normAutofit fontScale="85000" lnSpcReduction="20000"/>
          </a:bodyPr>
          <a:lstStyle/>
          <a:p>
            <a:pPr>
              <a:lnSpc>
                <a:spcPct val="160000"/>
              </a:lnSpc>
            </a:pPr>
            <a:r>
              <a:rPr lang="en-US" sz="2800" dirty="0" smtClean="0"/>
              <a:t>Literature Review</a:t>
            </a:r>
          </a:p>
          <a:p>
            <a:pPr>
              <a:lnSpc>
                <a:spcPct val="160000"/>
              </a:lnSpc>
            </a:pPr>
            <a:r>
              <a:rPr lang="en-US" sz="2800" dirty="0" smtClean="0"/>
              <a:t>IWU Dining Facilities and Online Marketing Tools</a:t>
            </a:r>
          </a:p>
          <a:p>
            <a:pPr>
              <a:lnSpc>
                <a:spcPct val="160000"/>
              </a:lnSpc>
            </a:pPr>
            <a:r>
              <a:rPr lang="en-US" sz="2800" dirty="0" smtClean="0"/>
              <a:t>IWU Peer and Aspirant Schools’ Marketing </a:t>
            </a:r>
          </a:p>
          <a:p>
            <a:pPr>
              <a:lnSpc>
                <a:spcPct val="160000"/>
              </a:lnSpc>
            </a:pPr>
            <a:r>
              <a:rPr lang="en-US" sz="2800" dirty="0" smtClean="0"/>
              <a:t>Key Informant Interviews (n=5)</a:t>
            </a:r>
          </a:p>
          <a:p>
            <a:pPr>
              <a:lnSpc>
                <a:spcPct val="160000"/>
              </a:lnSpc>
            </a:pPr>
            <a:r>
              <a:rPr lang="en-US" sz="2800" dirty="0" smtClean="0"/>
              <a:t>In</a:t>
            </a:r>
            <a:r>
              <a:rPr lang="en-US" sz="2800" dirty="0"/>
              <a:t>-Depth Interviews </a:t>
            </a:r>
            <a:r>
              <a:rPr lang="en-US" sz="2800" dirty="0" smtClean="0"/>
              <a:t>with IWU Student (n=10)</a:t>
            </a:r>
          </a:p>
          <a:p>
            <a:pPr>
              <a:lnSpc>
                <a:spcPct val="160000"/>
              </a:lnSpc>
            </a:pPr>
            <a:r>
              <a:rPr lang="en-US" sz="2800" dirty="0" smtClean="0"/>
              <a:t>IWU Sustainable Foods Perceptions Survey (</a:t>
            </a:r>
            <a:r>
              <a:rPr lang="en-US" sz="2400" dirty="0" smtClean="0"/>
              <a:t>n</a:t>
            </a:r>
            <a:r>
              <a:rPr lang="en-US" sz="2400" dirty="0"/>
              <a:t>=236 out of </a:t>
            </a:r>
            <a:r>
              <a:rPr lang="en-US" sz="2400" dirty="0" smtClean="0"/>
              <a:t>1,893)</a:t>
            </a:r>
            <a:endParaRPr lang="en-US" sz="2400" dirty="0"/>
          </a:p>
        </p:txBody>
      </p:sp>
    </p:spTree>
    <p:extLst>
      <p:ext uri="{BB962C8B-B14F-4D97-AF65-F5344CB8AC3E}">
        <p14:creationId xmlns:p14="http://schemas.microsoft.com/office/powerpoint/2010/main" val="72247753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Study site and campus partner</a:t>
            </a:r>
            <a:endParaRPr lang="en-US" dirty="0"/>
          </a:p>
        </p:txBody>
      </p:sp>
      <p:sp>
        <p:nvSpPr>
          <p:cNvPr id="3" name="Content Placeholder 2"/>
          <p:cNvSpPr>
            <a:spLocks noGrp="1"/>
          </p:cNvSpPr>
          <p:nvPr>
            <p:ph sz="quarter" idx="13"/>
          </p:nvPr>
        </p:nvSpPr>
        <p:spPr/>
        <p:txBody>
          <a:bodyPr>
            <a:normAutofit fontScale="77500" lnSpcReduction="20000"/>
          </a:bodyPr>
          <a:lstStyle/>
          <a:p>
            <a:pPr>
              <a:lnSpc>
                <a:spcPct val="200000"/>
              </a:lnSpc>
            </a:pPr>
            <a:r>
              <a:rPr lang="en-US" sz="3400" dirty="0" smtClean="0"/>
              <a:t>Illinois Wesleyan University</a:t>
            </a:r>
          </a:p>
          <a:p>
            <a:pPr lvl="1">
              <a:lnSpc>
                <a:spcPct val="200000"/>
              </a:lnSpc>
            </a:pPr>
            <a:r>
              <a:rPr lang="en-US" sz="2900" dirty="0" err="1" smtClean="0"/>
              <a:t>Bertholf</a:t>
            </a:r>
            <a:r>
              <a:rPr lang="en-US" sz="2900" dirty="0" smtClean="0"/>
              <a:t> Commons “Saga”</a:t>
            </a:r>
          </a:p>
          <a:p>
            <a:pPr lvl="1">
              <a:lnSpc>
                <a:spcPct val="200000"/>
              </a:lnSpc>
            </a:pPr>
            <a:r>
              <a:rPr lang="en-US" sz="2900" dirty="0" smtClean="0"/>
              <a:t>The Dugout</a:t>
            </a:r>
          </a:p>
          <a:p>
            <a:pPr lvl="0">
              <a:lnSpc>
                <a:spcPct val="200000"/>
              </a:lnSpc>
            </a:pPr>
            <a:r>
              <a:rPr lang="en-US" sz="3400" dirty="0" smtClean="0"/>
              <a:t>Campus Partner</a:t>
            </a:r>
          </a:p>
          <a:p>
            <a:pPr lvl="1">
              <a:lnSpc>
                <a:spcPct val="200000"/>
              </a:lnSpc>
            </a:pPr>
            <a:r>
              <a:rPr lang="en-US" sz="2800" dirty="0" smtClean="0"/>
              <a:t>Mark Tylk: IWU Executive Chef of Sodexo</a:t>
            </a:r>
            <a:endParaRPr lang="en-US" sz="2800" dirty="0"/>
          </a:p>
        </p:txBody>
      </p:sp>
      <p:pic>
        <p:nvPicPr>
          <p:cNvPr id="5" name="Picture 4" descr="20150415_115145.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050112" y="2262189"/>
            <a:ext cx="3931748" cy="2211608"/>
          </a:xfrm>
          <a:prstGeom prst="rect">
            <a:avLst/>
          </a:prstGeom>
        </p:spPr>
      </p:pic>
    </p:spTree>
    <p:extLst>
      <p:ext uri="{BB962C8B-B14F-4D97-AF65-F5344CB8AC3E}">
        <p14:creationId xmlns:p14="http://schemas.microsoft.com/office/powerpoint/2010/main" val="37439212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Findings: Literature Review</a:t>
            </a:r>
            <a:endParaRPr lang="en-US" dirty="0"/>
          </a:p>
        </p:txBody>
      </p:sp>
      <p:sp>
        <p:nvSpPr>
          <p:cNvPr id="3" name="Content Placeholder 2"/>
          <p:cNvSpPr>
            <a:spLocks noGrp="1"/>
          </p:cNvSpPr>
          <p:nvPr>
            <p:ph sz="quarter" idx="13"/>
          </p:nvPr>
        </p:nvSpPr>
        <p:spPr>
          <a:xfrm>
            <a:off x="609599" y="1600199"/>
            <a:ext cx="5605420" cy="4290107"/>
          </a:xfrm>
        </p:spPr>
        <p:txBody>
          <a:bodyPr>
            <a:normAutofit fontScale="92500" lnSpcReduction="10000"/>
          </a:bodyPr>
          <a:lstStyle/>
          <a:p>
            <a:r>
              <a:rPr lang="en-US" sz="2000" dirty="0" smtClean="0"/>
              <a:t>Locally Sourced Food</a:t>
            </a:r>
          </a:p>
          <a:p>
            <a:pPr lvl="1"/>
            <a:r>
              <a:rPr lang="en-US" sz="2000" dirty="0" smtClean="0"/>
              <a:t> “Locally </a:t>
            </a:r>
            <a:r>
              <a:rPr lang="en-US" sz="2000" dirty="0"/>
              <a:t>or regionally produced agricultural food product is less than 400 miles from its origin, or within the State in which it is produced” </a:t>
            </a:r>
            <a:r>
              <a:rPr lang="en-US" sz="2000" dirty="0" smtClean="0"/>
              <a:t>– </a:t>
            </a:r>
            <a:r>
              <a:rPr lang="en-US" sz="2000" i="1" dirty="0" smtClean="0"/>
              <a:t>2008 </a:t>
            </a:r>
            <a:r>
              <a:rPr lang="en-US" sz="2000" i="1" dirty="0"/>
              <a:t>Food, Conservation, and Energy </a:t>
            </a:r>
            <a:r>
              <a:rPr lang="en-US" sz="2000" i="1" dirty="0" smtClean="0"/>
              <a:t>Act</a:t>
            </a:r>
          </a:p>
          <a:p>
            <a:r>
              <a:rPr lang="en-US" sz="2000" dirty="0" smtClean="0"/>
              <a:t>Organic Food</a:t>
            </a:r>
          </a:p>
          <a:p>
            <a:pPr lvl="1"/>
            <a:r>
              <a:rPr lang="en-US" sz="2000" dirty="0" smtClean="0"/>
              <a:t>A food </a:t>
            </a:r>
            <a:r>
              <a:rPr lang="en-US" sz="2000" dirty="0"/>
              <a:t>that “has been produced through approved methods that integrate cultural, biological, and mechanical practices that foster cycling of resources, promote ecological balance, and conserve biodiversity. Synthetic fertilizers, sewage sludge, irradiation, and genetic engineering may not be </a:t>
            </a:r>
            <a:r>
              <a:rPr lang="en-US" sz="2000" dirty="0" smtClean="0"/>
              <a:t>used…” – </a:t>
            </a:r>
            <a:r>
              <a:rPr lang="en-US" sz="2000" i="1" smtClean="0"/>
              <a:t>United States </a:t>
            </a:r>
            <a:r>
              <a:rPr lang="en-US" sz="2000" i="1" dirty="0" smtClean="0"/>
              <a:t>Department of Agriculture </a:t>
            </a:r>
            <a:endParaRPr lang="en-US" sz="2000" dirty="0" smtClean="0"/>
          </a:p>
        </p:txBody>
      </p:sp>
      <p:pic>
        <p:nvPicPr>
          <p:cNvPr id="4" name="Picture 3" descr="Spring Mix.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5019" y="1600200"/>
            <a:ext cx="2319381" cy="3498083"/>
          </a:xfrm>
          <a:prstGeom prst="rect">
            <a:avLst/>
          </a:prstGeom>
        </p:spPr>
      </p:pic>
    </p:spTree>
    <p:extLst>
      <p:ext uri="{BB962C8B-B14F-4D97-AF65-F5344CB8AC3E}">
        <p14:creationId xmlns:p14="http://schemas.microsoft.com/office/powerpoint/2010/main" val="33964036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findings: key informants</a:t>
            </a:r>
            <a:endParaRPr lang="en-US" dirty="0"/>
          </a:p>
        </p:txBody>
      </p:sp>
      <p:sp>
        <p:nvSpPr>
          <p:cNvPr id="3" name="Content Placeholder 2"/>
          <p:cNvSpPr>
            <a:spLocks noGrp="1"/>
          </p:cNvSpPr>
          <p:nvPr>
            <p:ph sz="quarter" idx="13"/>
          </p:nvPr>
        </p:nvSpPr>
        <p:spPr>
          <a:xfrm>
            <a:off x="609600" y="1600200"/>
            <a:ext cx="7924800" cy="2836654"/>
          </a:xfrm>
        </p:spPr>
        <p:txBody>
          <a:bodyPr>
            <a:normAutofit/>
          </a:bodyPr>
          <a:lstStyle/>
          <a:p>
            <a:r>
              <a:rPr lang="en-US" sz="2400" u="sng" dirty="0" smtClean="0"/>
              <a:t>Mike Welsh:</a:t>
            </a:r>
            <a:r>
              <a:rPr lang="en-US" sz="2400" dirty="0" smtClean="0"/>
              <a:t> </a:t>
            </a:r>
            <a:r>
              <a:rPr lang="en-US" sz="2400" dirty="0"/>
              <a:t>IWU Dining Services General Manager </a:t>
            </a:r>
            <a:endParaRPr lang="en-US" sz="2400" dirty="0" smtClean="0"/>
          </a:p>
          <a:p>
            <a:r>
              <a:rPr lang="en-US" sz="2400" dirty="0" smtClean="0"/>
              <a:t>Sodexo Regional Marketing Coordinator </a:t>
            </a:r>
          </a:p>
          <a:p>
            <a:pPr lvl="0"/>
            <a:r>
              <a:rPr lang="en-US" sz="2400" u="sng" dirty="0" smtClean="0"/>
              <a:t>Scott Rowan:</a:t>
            </a:r>
            <a:r>
              <a:rPr lang="en-US" sz="2400" dirty="0" smtClean="0"/>
              <a:t> Food </a:t>
            </a:r>
            <a:r>
              <a:rPr lang="en-US" sz="2400" dirty="0"/>
              <a:t>Service Director/Executive Chef of Heartland Community </a:t>
            </a:r>
            <a:r>
              <a:rPr lang="en-US" sz="2400" dirty="0" smtClean="0"/>
              <a:t>College</a:t>
            </a:r>
          </a:p>
          <a:p>
            <a:r>
              <a:rPr lang="en-US" sz="2400" u="sng" dirty="0"/>
              <a:t>Mark Tylk:</a:t>
            </a:r>
            <a:r>
              <a:rPr lang="en-US" sz="2400" dirty="0"/>
              <a:t> Illinois Wesleyan University Executive Chef of Sodexo</a:t>
            </a:r>
          </a:p>
          <a:p>
            <a:pPr lvl="0"/>
            <a:endParaRPr lang="en-US" sz="2400" dirty="0"/>
          </a:p>
          <a:p>
            <a:pPr marL="0" indent="0">
              <a:buNone/>
            </a:pPr>
            <a:endParaRPr lang="en-US" sz="2400" dirty="0"/>
          </a:p>
        </p:txBody>
      </p:sp>
      <p:pic>
        <p:nvPicPr>
          <p:cNvPr id="4" name="Picture 3" descr="1421460186341.png"/>
          <p:cNvPicPr>
            <a:picLocks noChangeAspect="1"/>
          </p:cNvPicPr>
          <p:nvPr/>
        </p:nvPicPr>
        <p:blipFill rotWithShape="1">
          <a:blip r:embed="rId2" cstate="email">
            <a:extLst>
              <a:ext uri="{28A0092B-C50C-407E-A947-70E740481C1C}">
                <a14:useLocalDpi xmlns:a14="http://schemas.microsoft.com/office/drawing/2010/main" val="0"/>
              </a:ext>
            </a:extLst>
          </a:blip>
          <a:srcRect t="5598" b="5087"/>
          <a:stretch/>
        </p:blipFill>
        <p:spPr>
          <a:xfrm>
            <a:off x="3228419" y="4318475"/>
            <a:ext cx="2462195" cy="2199112"/>
          </a:xfrm>
          <a:prstGeom prst="rect">
            <a:avLst/>
          </a:prstGeom>
        </p:spPr>
      </p:pic>
    </p:spTree>
    <p:extLst>
      <p:ext uri="{BB962C8B-B14F-4D97-AF65-F5344CB8AC3E}">
        <p14:creationId xmlns:p14="http://schemas.microsoft.com/office/powerpoint/2010/main" val="134942421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Findings: Obtainment of food</a:t>
            </a:r>
            <a:endParaRPr lang="en-US" dirty="0"/>
          </a:p>
        </p:txBody>
      </p:sp>
      <p:sp>
        <p:nvSpPr>
          <p:cNvPr id="3" name="Content Placeholder 2"/>
          <p:cNvSpPr>
            <a:spLocks noGrp="1"/>
          </p:cNvSpPr>
          <p:nvPr>
            <p:ph sz="quarter" idx="13"/>
          </p:nvPr>
        </p:nvSpPr>
        <p:spPr>
          <a:xfrm>
            <a:off x="609599" y="1600200"/>
            <a:ext cx="7591503" cy="4114800"/>
          </a:xfrm>
        </p:spPr>
        <p:txBody>
          <a:bodyPr>
            <a:normAutofit/>
          </a:bodyPr>
          <a:lstStyle/>
          <a:p>
            <a:pPr lvl="1"/>
            <a:r>
              <a:rPr lang="en-US" sz="2800" dirty="0" smtClean="0"/>
              <a:t>Locally-sourced food </a:t>
            </a:r>
            <a:br>
              <a:rPr lang="en-US" sz="2800" dirty="0" smtClean="0"/>
            </a:br>
            <a:r>
              <a:rPr lang="en-US" sz="2800" dirty="0" smtClean="0"/>
              <a:t>goals for Sodexo on a </a:t>
            </a:r>
            <a:br>
              <a:rPr lang="en-US" sz="2800" dirty="0" smtClean="0"/>
            </a:br>
            <a:r>
              <a:rPr lang="en-US" sz="2800" dirty="0" smtClean="0"/>
              <a:t>corporate level</a:t>
            </a:r>
          </a:p>
          <a:p>
            <a:pPr lvl="2"/>
            <a:r>
              <a:rPr lang="en-US" sz="2800" dirty="0" smtClean="0"/>
              <a:t>20% local food </a:t>
            </a:r>
            <a:br>
              <a:rPr lang="en-US" sz="2800" dirty="0" smtClean="0"/>
            </a:br>
            <a:r>
              <a:rPr lang="en-US" sz="2800" dirty="0" smtClean="0"/>
              <a:t>purchases by 2020</a:t>
            </a:r>
          </a:p>
          <a:p>
            <a:pPr lvl="1"/>
            <a:r>
              <a:rPr lang="en-US" sz="2800" dirty="0" smtClean="0"/>
              <a:t>Locally Sourced: a food “coming from the same state or region” – </a:t>
            </a:r>
            <a:r>
              <a:rPr lang="en-US" sz="2800" i="1" dirty="0" smtClean="0"/>
              <a:t>Sodexo</a:t>
            </a:r>
          </a:p>
          <a:p>
            <a:pPr lvl="1"/>
            <a:r>
              <a:rPr lang="en-US" sz="2800" dirty="0" smtClean="0"/>
              <a:t>Loffredo Fresh Produce (Des Moines, Iowa)</a:t>
            </a:r>
            <a:endParaRPr lang="en-US" dirty="0"/>
          </a:p>
        </p:txBody>
      </p:sp>
      <p:pic>
        <p:nvPicPr>
          <p:cNvPr id="4" name="Picture 3" descr="18787-2.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681971" y="1417638"/>
            <a:ext cx="4064213" cy="2858964"/>
          </a:xfrm>
          <a:prstGeom prst="rect">
            <a:avLst/>
          </a:prstGeom>
        </p:spPr>
      </p:pic>
    </p:spTree>
    <p:extLst>
      <p:ext uri="{BB962C8B-B14F-4D97-AF65-F5344CB8AC3E}">
        <p14:creationId xmlns:p14="http://schemas.microsoft.com/office/powerpoint/2010/main" val="73536491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Horizo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
      <a:majorFont>
        <a:latin typeface="Arial Narrow"/>
        <a:ea typeface=""/>
        <a:cs typeface=""/>
        <a:font script="Jpan" typeface="ＭＳ ゴシック"/>
        <a:font script="Hang" typeface="HY얕은샘물M"/>
        <a:font script="Hans" typeface="华文新魏"/>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ＭＳ ゴシック"/>
        <a:font script="Hang" typeface="HY얕은샘물M"/>
        <a:font script="Hans" typeface="华文新魏"/>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Horizon.thmx</Template>
  <TotalTime>2865</TotalTime>
  <Words>1066</Words>
  <Application>Microsoft Macintosh PowerPoint</Application>
  <PresentationFormat>On-screen Show (4:3)</PresentationFormat>
  <Paragraphs>259</Paragraphs>
  <Slides>29</Slides>
  <Notes>5</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Horizon</vt:lpstr>
      <vt:lpstr>ASSESSING THE LOCALLY SOURCED AND ORGANIC FOOD OFFERINGS AT ILLINOIS WESLEYAN UNIVERSITY  DINING FACILITIES  &amp; EXPLORING STRATEGIES TO ENHANCE STUDENT AWARENESS OF THESE FOOD OPTIONS.</vt:lpstr>
      <vt:lpstr>Life Cycle of food</vt:lpstr>
      <vt:lpstr>Illinois Wesleyan University </vt:lpstr>
      <vt:lpstr>Research questions</vt:lpstr>
      <vt:lpstr>Research methods</vt:lpstr>
      <vt:lpstr>Study site and campus partner</vt:lpstr>
      <vt:lpstr>Research Findings: Literature Review</vt:lpstr>
      <vt:lpstr>Research findings: key informants</vt:lpstr>
      <vt:lpstr>Research Findings: Obtainment of food</vt:lpstr>
      <vt:lpstr>Research findings: current food</vt:lpstr>
      <vt:lpstr>Research Findings: Target audience</vt:lpstr>
      <vt:lpstr>Research findings: Continued</vt:lpstr>
      <vt:lpstr>Research findings: marketing</vt:lpstr>
      <vt:lpstr>Research findings: iwu peer and aspirant schools</vt:lpstr>
      <vt:lpstr>Analysis of Findings</vt:lpstr>
      <vt:lpstr>Analysis of findings</vt:lpstr>
      <vt:lpstr>Analysis of findings</vt:lpstr>
      <vt:lpstr>Recommendations</vt:lpstr>
      <vt:lpstr>conclusions</vt:lpstr>
      <vt:lpstr>acknowledgements</vt:lpstr>
      <vt:lpstr>References</vt:lpstr>
      <vt:lpstr>PowerPoint Presentation</vt:lpstr>
      <vt:lpstr>Thank you  Questions?</vt:lpstr>
      <vt:lpstr>PowerPoint Presentation</vt:lpstr>
      <vt:lpstr>PowerPoint Presentation</vt:lpstr>
      <vt:lpstr>PowerPoint Presentation</vt:lpstr>
      <vt:lpstr>PowerPoint Presentation</vt:lpstr>
      <vt:lpstr>PowerPoint Presentation</vt:lpstr>
      <vt:lpstr>PowerPoint Presentation</vt:lpstr>
    </vt:vector>
  </TitlesOfParts>
  <Company>Downers Grove North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THE LOCALLY SOURCED AND ORGANIC FOOD OFFERINGS AT ILLINOIS WESLEYAN UNIVERSITY  DINING FACILITIES  &amp; EXPLORING STRATEGIES TO ENHANCE STUDENT AWARENESS OF THESE FOOD OPTIONS.</dc:title>
  <dc:creator>Brittany Brady</dc:creator>
  <cp:lastModifiedBy>Carl Teichman</cp:lastModifiedBy>
  <cp:revision>66</cp:revision>
  <dcterms:created xsi:type="dcterms:W3CDTF">2015-04-06T02:16:51Z</dcterms:created>
  <dcterms:modified xsi:type="dcterms:W3CDTF">2015-09-25T01:08:36Z</dcterms:modified>
</cp:coreProperties>
</file>