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2" r:id="rId1"/>
  </p:sldMasterIdLst>
  <p:sldIdLst>
    <p:sldId id="256" r:id="rId2"/>
  </p:sldIdLst>
  <p:sldSz cx="36576000" cy="29260800"/>
  <p:notesSz cx="6858000" cy="9144000"/>
  <p:defaultTextStyle>
    <a:defPPr>
      <a:defRPr lang="en-US"/>
    </a:defPPr>
    <a:lvl1pPr marL="0" algn="l" defTabSz="1881012" rtl="0" eaLnBrk="1" latinLnBrk="0" hangingPunct="1">
      <a:defRPr sz="7400" kern="1200">
        <a:solidFill>
          <a:schemeClr val="tx1"/>
        </a:solidFill>
        <a:latin typeface="+mn-lt"/>
        <a:ea typeface="+mn-ea"/>
        <a:cs typeface="+mn-cs"/>
      </a:defRPr>
    </a:lvl1pPr>
    <a:lvl2pPr marL="1881012" algn="l" defTabSz="1881012" rtl="0" eaLnBrk="1" latinLnBrk="0" hangingPunct="1">
      <a:defRPr sz="7400" kern="1200">
        <a:solidFill>
          <a:schemeClr val="tx1"/>
        </a:solidFill>
        <a:latin typeface="+mn-lt"/>
        <a:ea typeface="+mn-ea"/>
        <a:cs typeface="+mn-cs"/>
      </a:defRPr>
    </a:lvl2pPr>
    <a:lvl3pPr marL="3762024" algn="l" defTabSz="1881012" rtl="0" eaLnBrk="1" latinLnBrk="0" hangingPunct="1">
      <a:defRPr sz="7400" kern="1200">
        <a:solidFill>
          <a:schemeClr val="tx1"/>
        </a:solidFill>
        <a:latin typeface="+mn-lt"/>
        <a:ea typeface="+mn-ea"/>
        <a:cs typeface="+mn-cs"/>
      </a:defRPr>
    </a:lvl3pPr>
    <a:lvl4pPr marL="5643037" algn="l" defTabSz="1881012" rtl="0" eaLnBrk="1" latinLnBrk="0" hangingPunct="1">
      <a:defRPr sz="7400" kern="1200">
        <a:solidFill>
          <a:schemeClr val="tx1"/>
        </a:solidFill>
        <a:latin typeface="+mn-lt"/>
        <a:ea typeface="+mn-ea"/>
        <a:cs typeface="+mn-cs"/>
      </a:defRPr>
    </a:lvl4pPr>
    <a:lvl5pPr marL="7524049" algn="l" defTabSz="1881012" rtl="0" eaLnBrk="1" latinLnBrk="0" hangingPunct="1">
      <a:defRPr sz="7400" kern="1200">
        <a:solidFill>
          <a:schemeClr val="tx1"/>
        </a:solidFill>
        <a:latin typeface="+mn-lt"/>
        <a:ea typeface="+mn-ea"/>
        <a:cs typeface="+mn-cs"/>
      </a:defRPr>
    </a:lvl5pPr>
    <a:lvl6pPr marL="9405061" algn="l" defTabSz="1881012" rtl="0" eaLnBrk="1" latinLnBrk="0" hangingPunct="1">
      <a:defRPr sz="7400" kern="1200">
        <a:solidFill>
          <a:schemeClr val="tx1"/>
        </a:solidFill>
        <a:latin typeface="+mn-lt"/>
        <a:ea typeface="+mn-ea"/>
        <a:cs typeface="+mn-cs"/>
      </a:defRPr>
    </a:lvl6pPr>
    <a:lvl7pPr marL="11286073" algn="l" defTabSz="1881012" rtl="0" eaLnBrk="1" latinLnBrk="0" hangingPunct="1">
      <a:defRPr sz="7400" kern="1200">
        <a:solidFill>
          <a:schemeClr val="tx1"/>
        </a:solidFill>
        <a:latin typeface="+mn-lt"/>
        <a:ea typeface="+mn-ea"/>
        <a:cs typeface="+mn-cs"/>
      </a:defRPr>
    </a:lvl7pPr>
    <a:lvl8pPr marL="13167086" algn="l" defTabSz="1881012" rtl="0" eaLnBrk="1" latinLnBrk="0" hangingPunct="1">
      <a:defRPr sz="7400" kern="1200">
        <a:solidFill>
          <a:schemeClr val="tx1"/>
        </a:solidFill>
        <a:latin typeface="+mn-lt"/>
        <a:ea typeface="+mn-ea"/>
        <a:cs typeface="+mn-cs"/>
      </a:defRPr>
    </a:lvl8pPr>
    <a:lvl9pPr marL="15048098" algn="l" defTabSz="1881012" rtl="0" eaLnBrk="1" latinLnBrk="0" hangingPunct="1">
      <a:defRPr sz="7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p:scale>
          <a:sx n="50" d="100"/>
          <a:sy n="50" d="100"/>
        </p:scale>
        <p:origin x="1214" y="2669"/>
      </p:cViewPr>
      <p:guideLst>
        <p:guide orient="horz" pos="9216"/>
        <p:guide pos="115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16498859"/>
            <a:ext cx="36576000" cy="12761941"/>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12" name="Rectangle 11"/>
          <p:cNvSpPr/>
          <p:nvPr/>
        </p:nvSpPr>
        <p:spPr>
          <a:xfrm>
            <a:off x="0" y="0"/>
            <a:ext cx="36576000" cy="16498859"/>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dirty="0"/>
          </a:p>
        </p:txBody>
      </p:sp>
      <p:sp>
        <p:nvSpPr>
          <p:cNvPr id="13" name="Rectangle 12"/>
          <p:cNvSpPr/>
          <p:nvPr/>
        </p:nvSpPr>
        <p:spPr>
          <a:xfrm>
            <a:off x="0" y="11316527"/>
            <a:ext cx="36576000" cy="97536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14" name="Oval 13"/>
          <p:cNvSpPr/>
          <p:nvPr/>
        </p:nvSpPr>
        <p:spPr>
          <a:xfrm>
            <a:off x="0" y="6827520"/>
            <a:ext cx="36576000" cy="2178304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3" name="Subtitle 2"/>
          <p:cNvSpPr>
            <a:spLocks noGrp="1"/>
          </p:cNvSpPr>
          <p:nvPr>
            <p:ph type="subTitle" idx="1"/>
          </p:nvPr>
        </p:nvSpPr>
        <p:spPr>
          <a:xfrm>
            <a:off x="5895180" y="21557527"/>
            <a:ext cx="22548040" cy="3763708"/>
          </a:xfrm>
        </p:spPr>
        <p:txBody>
          <a:bodyPr>
            <a:normAutofit/>
          </a:bodyPr>
          <a:lstStyle>
            <a:lvl1pPr marL="0" indent="0" algn="l">
              <a:buNone/>
              <a:defRPr sz="9100">
                <a:solidFill>
                  <a:schemeClr val="tx2"/>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CBABE1E-2A50-9F4A-81E3-8CCFBF08311B}"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EB25C-3A36-1F48-94AF-3247898414C1}" type="slidenum">
              <a:rPr lang="en-US" smtClean="0"/>
              <a:t>‹#›</a:t>
            </a:fld>
            <a:endParaRPr lang="en-US"/>
          </a:p>
        </p:txBody>
      </p:sp>
      <p:sp>
        <p:nvSpPr>
          <p:cNvPr id="2" name="Title 1"/>
          <p:cNvSpPr>
            <a:spLocks noGrp="1"/>
          </p:cNvSpPr>
          <p:nvPr>
            <p:ph type="ctrTitle"/>
          </p:nvPr>
        </p:nvSpPr>
        <p:spPr>
          <a:xfrm>
            <a:off x="3270326" y="13364439"/>
            <a:ext cx="28701404" cy="7650846"/>
          </a:xfrm>
          <a:effectLst/>
        </p:spPr>
        <p:txBody>
          <a:bodyPr>
            <a:noAutofit/>
          </a:bodyPr>
          <a:lstStyle>
            <a:lvl1pPr marL="2633417" indent="-1881012" algn="l">
              <a:defRPr sz="222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7620000" y="3121148"/>
            <a:ext cx="25603200" cy="1482547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BABE1E-2A50-9F4A-81E3-8CCFBF08311B}"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615032" y="1606475"/>
            <a:ext cx="8229600" cy="22350246"/>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13296454" y="3121150"/>
            <a:ext cx="19317148" cy="2088417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BABE1E-2A50-9F4A-81E3-8CCFBF08311B}"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CBABE1E-2A50-9F4A-81E3-8CCFBF08311B}"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EB25C-3A36-1F48-94AF-3247898414C1}"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4572000" y="3121152"/>
            <a:ext cx="25603200" cy="148254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16498859"/>
            <a:ext cx="36576000" cy="12761941"/>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8" name="Rectangle 7"/>
          <p:cNvSpPr/>
          <p:nvPr/>
        </p:nvSpPr>
        <p:spPr>
          <a:xfrm>
            <a:off x="0" y="0"/>
            <a:ext cx="36576000" cy="16498859"/>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dirty="0"/>
          </a:p>
        </p:txBody>
      </p:sp>
      <p:sp>
        <p:nvSpPr>
          <p:cNvPr id="9" name="Rectangle 8"/>
          <p:cNvSpPr/>
          <p:nvPr/>
        </p:nvSpPr>
        <p:spPr>
          <a:xfrm>
            <a:off x="0" y="11316527"/>
            <a:ext cx="36576000" cy="97536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10" name="Oval 9"/>
          <p:cNvSpPr/>
          <p:nvPr/>
        </p:nvSpPr>
        <p:spPr>
          <a:xfrm>
            <a:off x="0" y="6827520"/>
            <a:ext cx="36576000" cy="2178304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2" name="Title 1"/>
          <p:cNvSpPr>
            <a:spLocks noGrp="1"/>
          </p:cNvSpPr>
          <p:nvPr>
            <p:ph type="title"/>
          </p:nvPr>
        </p:nvSpPr>
        <p:spPr>
          <a:xfrm>
            <a:off x="8132780" y="9269965"/>
            <a:ext cx="23866664" cy="10339610"/>
          </a:xfrm>
          <a:effectLst/>
        </p:spPr>
        <p:txBody>
          <a:bodyPr anchor="b"/>
          <a:lstStyle>
            <a:lvl1pPr algn="r">
              <a:defRPr sz="189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089752" y="19658714"/>
            <a:ext cx="23881976" cy="3564629"/>
          </a:xfrm>
        </p:spPr>
        <p:txBody>
          <a:bodyPr anchor="t"/>
          <a:lstStyle>
            <a:lvl1pPr marL="0" indent="0" algn="r">
              <a:buNone/>
              <a:defRPr sz="8200">
                <a:solidFill>
                  <a:schemeClr val="tx2"/>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BABE1E-2A50-9F4A-81E3-8CCFBF08311B}" type="datetimeFigureOut">
              <a:rPr lang="en-US" smtClean="0"/>
              <a:t>5/19/2015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CBABE1E-2A50-9F4A-81E3-8CCFBF08311B}"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EB25C-3A36-1F48-94AF-3247898414C1}"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4571996" y="3121148"/>
            <a:ext cx="13386816" cy="148254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18580608" y="3121152"/>
            <a:ext cx="13386816" cy="148254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0" y="3121152"/>
            <a:ext cx="13386816" cy="2729651"/>
          </a:xfrm>
        </p:spPr>
        <p:txBody>
          <a:bodyPr anchor="b">
            <a:noAutofit/>
          </a:bodyPr>
          <a:lstStyle>
            <a:lvl1pPr marL="0" indent="0" algn="ctr">
              <a:buNone/>
              <a:defRPr lang="en-US" sz="99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4" name="Content Placeholder 3"/>
          <p:cNvSpPr>
            <a:spLocks noGrp="1"/>
          </p:cNvSpPr>
          <p:nvPr>
            <p:ph sz="half" idx="2"/>
          </p:nvPr>
        </p:nvSpPr>
        <p:spPr>
          <a:xfrm>
            <a:off x="4625788" y="5974729"/>
            <a:ext cx="13386816" cy="11704320"/>
          </a:xfrm>
        </p:spPr>
        <p:txBody>
          <a:bodyPr>
            <a:normAutofit/>
          </a:bodyPr>
          <a:lstStyle>
            <a:lvl1pPr>
              <a:defRPr sz="7400"/>
            </a:lvl1pPr>
            <a:lvl2pPr>
              <a:defRPr sz="7400"/>
            </a:lvl2pPr>
            <a:lvl3pPr>
              <a:defRPr sz="66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8589208" y="3121152"/>
            <a:ext cx="13386816" cy="2729651"/>
          </a:xfrm>
        </p:spPr>
        <p:txBody>
          <a:bodyPr anchor="b">
            <a:noAutofit/>
          </a:bodyPr>
          <a:lstStyle>
            <a:lvl1pPr marL="0" indent="0" algn="ctr">
              <a:buNone/>
              <a:defRPr lang="en-US" sz="99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marL="0" lvl="0" indent="0" algn="ctr" defTabSz="3762024" rtl="0" eaLnBrk="1" latinLnBrk="0" hangingPunct="1">
              <a:spcBef>
                <a:spcPct val="20000"/>
              </a:spcBef>
              <a:spcAft>
                <a:spcPts val="1234"/>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18580100" y="5969203"/>
            <a:ext cx="13386816" cy="11704320"/>
          </a:xfrm>
        </p:spPr>
        <p:txBody>
          <a:bodyPr>
            <a:normAutofit/>
          </a:bodyPr>
          <a:lstStyle>
            <a:lvl1pPr>
              <a:defRPr sz="7400"/>
            </a:lvl1pPr>
            <a:lvl2pPr>
              <a:defRPr sz="7400"/>
            </a:lvl2pPr>
            <a:lvl3pPr>
              <a:defRPr sz="66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CBABE1E-2A50-9F4A-81E3-8CCFBF08311B}" type="datetimeFigureOut">
              <a:rPr lang="en-US" smtClean="0"/>
              <a:t>5/19/2015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BEB25C-3A36-1F48-94AF-3247898414C1}"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CBABE1E-2A50-9F4A-81E3-8CCFBF08311B}" type="datetimeFigureOut">
              <a:rPr lang="en-US" smtClean="0"/>
              <a:t>5/19/2015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BABE1E-2A50-9F4A-81E3-8CCFBF08311B}" type="datetimeFigureOut">
              <a:rPr lang="en-US" smtClean="0"/>
              <a:t>5/19/2015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56382" y="9428482"/>
            <a:ext cx="14544340" cy="5369570"/>
          </a:xfrm>
          <a:effectLst/>
        </p:spPr>
        <p:txBody>
          <a:bodyPr anchor="b">
            <a:noAutofit/>
          </a:bodyPr>
          <a:lstStyle>
            <a:lvl1pPr marL="940506" indent="-940506" algn="l">
              <a:defRPr sz="115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18374062" y="3121152"/>
            <a:ext cx="16068340" cy="20884181"/>
          </a:xfrm>
        </p:spPr>
        <p:txBody>
          <a:bodyPr anchor="ctr"/>
          <a:lstStyle>
            <a:lvl1pPr>
              <a:defRPr sz="9100"/>
            </a:lvl1pPr>
            <a:lvl2pPr>
              <a:defRPr sz="8200"/>
            </a:lvl2pPr>
            <a:lvl3pPr>
              <a:defRPr sz="7400"/>
            </a:lvl3pPr>
            <a:lvl4pPr>
              <a:defRPr sz="6600"/>
            </a:lvl4pPr>
            <a:lvl5pPr>
              <a:defRPr sz="58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303060" y="14923955"/>
            <a:ext cx="13554640" cy="9128610"/>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BABE1E-2A50-9F4A-81E3-8CCFBF08311B}"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EB25C-3A36-1F48-94AF-3247898414C1}"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16498859"/>
            <a:ext cx="36576000" cy="12761941"/>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9" name="Rectangle 8"/>
          <p:cNvSpPr/>
          <p:nvPr/>
        </p:nvSpPr>
        <p:spPr>
          <a:xfrm>
            <a:off x="0" y="0"/>
            <a:ext cx="36576000" cy="16498859"/>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dirty="0"/>
          </a:p>
        </p:txBody>
      </p:sp>
      <p:sp>
        <p:nvSpPr>
          <p:cNvPr id="10" name="Rectangle 9"/>
          <p:cNvSpPr/>
          <p:nvPr/>
        </p:nvSpPr>
        <p:spPr>
          <a:xfrm>
            <a:off x="0" y="11316527"/>
            <a:ext cx="36576000" cy="97536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11" name="Oval 10"/>
          <p:cNvSpPr/>
          <p:nvPr/>
        </p:nvSpPr>
        <p:spPr>
          <a:xfrm>
            <a:off x="0" y="6827520"/>
            <a:ext cx="36576000" cy="2178304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3" name="Picture Placeholder 2"/>
          <p:cNvSpPr>
            <a:spLocks noGrp="1"/>
          </p:cNvSpPr>
          <p:nvPr>
            <p:ph type="pic" idx="1"/>
          </p:nvPr>
        </p:nvSpPr>
        <p:spPr>
          <a:xfrm>
            <a:off x="17900700" y="4876800"/>
            <a:ext cx="16459200" cy="133453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8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511548" y="4311407"/>
            <a:ext cx="14776456" cy="9228885"/>
          </a:xfrm>
        </p:spPr>
        <p:txBody>
          <a:bodyPr anchor="b"/>
          <a:lstStyle>
            <a:lvl1pPr marL="752405" indent="-752405">
              <a:buFont typeface="Georgia" pitchFamily="18" charset="0"/>
              <a:buChar char="*"/>
              <a:defRPr sz="66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BABE1E-2A50-9F4A-81E3-8CCFBF08311B}" type="datetimeFigureOut">
              <a:rPr lang="en-US" smtClean="0"/>
              <a:t>5/19/2015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EB25C-3A36-1F48-94AF-3247898414C1}" type="slidenum">
              <a:rPr lang="en-US" smtClean="0"/>
              <a:t>‹#›</a:t>
            </a:fld>
            <a:endParaRPr lang="en-US"/>
          </a:p>
        </p:txBody>
      </p:sp>
      <p:sp>
        <p:nvSpPr>
          <p:cNvPr id="2" name="Title 1"/>
          <p:cNvSpPr>
            <a:spLocks noGrp="1"/>
          </p:cNvSpPr>
          <p:nvPr>
            <p:ph type="title"/>
          </p:nvPr>
        </p:nvSpPr>
        <p:spPr>
          <a:xfrm>
            <a:off x="2909072" y="19048196"/>
            <a:ext cx="25534152" cy="4876800"/>
          </a:xfrm>
        </p:spPr>
        <p:txBody>
          <a:bodyPr anchor="b">
            <a:noAutofit/>
          </a:bodyPr>
          <a:lstStyle>
            <a:lvl1pPr algn="l">
              <a:defRPr sz="189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21783040"/>
            <a:ext cx="36576000" cy="747776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8" name="Rectangle 7"/>
          <p:cNvSpPr/>
          <p:nvPr/>
        </p:nvSpPr>
        <p:spPr>
          <a:xfrm>
            <a:off x="0" y="0"/>
            <a:ext cx="36576000" cy="2178304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dirty="0"/>
          </a:p>
        </p:txBody>
      </p:sp>
      <p:sp>
        <p:nvSpPr>
          <p:cNvPr id="9" name="Rectangle 8"/>
          <p:cNvSpPr/>
          <p:nvPr/>
        </p:nvSpPr>
        <p:spPr>
          <a:xfrm>
            <a:off x="0" y="16078097"/>
            <a:ext cx="36576000" cy="97536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10" name="Oval 9"/>
          <p:cNvSpPr/>
          <p:nvPr/>
        </p:nvSpPr>
        <p:spPr>
          <a:xfrm>
            <a:off x="0" y="6827520"/>
            <a:ext cx="36576000" cy="2178304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76202" tIns="188101" rIns="376202" bIns="188101" rtlCol="0" anchor="ctr"/>
          <a:lstStyle/>
          <a:p>
            <a:pPr algn="ctr"/>
            <a:endParaRPr lang="en-US"/>
          </a:p>
        </p:txBody>
      </p:sp>
      <p:sp>
        <p:nvSpPr>
          <p:cNvPr id="2" name="Title Placeholder 1"/>
          <p:cNvSpPr>
            <a:spLocks noGrp="1"/>
          </p:cNvSpPr>
          <p:nvPr>
            <p:ph type="title"/>
          </p:nvPr>
        </p:nvSpPr>
        <p:spPr>
          <a:xfrm>
            <a:off x="7173158" y="18654583"/>
            <a:ext cx="26050044" cy="4876800"/>
          </a:xfrm>
          <a:prstGeom prst="rect">
            <a:avLst/>
          </a:prstGeom>
          <a:effectLst/>
        </p:spPr>
        <p:txBody>
          <a:bodyPr vert="horz" lIns="376202" tIns="188101" rIns="376202" bIns="188101"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0" y="3124309"/>
            <a:ext cx="25603200" cy="14825472"/>
          </a:xfrm>
          <a:prstGeom prst="rect">
            <a:avLst/>
          </a:prstGeom>
        </p:spPr>
        <p:txBody>
          <a:bodyPr vert="horz" lIns="376202" tIns="188101" rIns="376202" bIns="18810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4688800" y="26334722"/>
            <a:ext cx="10058400" cy="1557867"/>
          </a:xfrm>
          <a:prstGeom prst="rect">
            <a:avLst/>
          </a:prstGeom>
        </p:spPr>
        <p:txBody>
          <a:bodyPr vert="horz" lIns="376202" tIns="188101" rIns="376202" bIns="188101" rtlCol="0" anchor="ctr"/>
          <a:lstStyle>
            <a:lvl1pPr algn="r">
              <a:defRPr sz="4500" b="1">
                <a:solidFill>
                  <a:schemeClr val="tx1">
                    <a:lumMod val="50000"/>
                    <a:lumOff val="50000"/>
                  </a:schemeClr>
                </a:solidFill>
              </a:defRPr>
            </a:lvl1pPr>
          </a:lstStyle>
          <a:p>
            <a:fld id="{5CBABE1E-2A50-9F4A-81E3-8CCFBF08311B}" type="datetimeFigureOut">
              <a:rPr lang="en-US" smtClean="0"/>
              <a:t>5/19/2015</a:t>
            </a:fld>
            <a:endParaRPr lang="en-US"/>
          </a:p>
        </p:txBody>
      </p:sp>
      <p:sp>
        <p:nvSpPr>
          <p:cNvPr id="5" name="Footer Placeholder 4"/>
          <p:cNvSpPr>
            <a:spLocks noGrp="1"/>
          </p:cNvSpPr>
          <p:nvPr>
            <p:ph type="ftr" sz="quarter" idx="3"/>
          </p:nvPr>
        </p:nvSpPr>
        <p:spPr>
          <a:xfrm>
            <a:off x="1828798" y="26334722"/>
            <a:ext cx="13411204" cy="1557867"/>
          </a:xfrm>
          <a:prstGeom prst="rect">
            <a:avLst/>
          </a:prstGeom>
        </p:spPr>
        <p:txBody>
          <a:bodyPr vert="horz" lIns="376202" tIns="188101" rIns="376202" bIns="188101" rtlCol="0" anchor="ctr"/>
          <a:lstStyle>
            <a:lvl1pPr algn="l">
              <a:defRPr sz="45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5240000" y="26334722"/>
            <a:ext cx="7315200" cy="1557867"/>
          </a:xfrm>
          <a:prstGeom prst="rect">
            <a:avLst/>
          </a:prstGeom>
        </p:spPr>
        <p:txBody>
          <a:bodyPr vert="horz" lIns="376202" tIns="188101" rIns="376202" bIns="188101" rtlCol="0" anchor="ctr"/>
          <a:lstStyle>
            <a:lvl1pPr algn="ctr">
              <a:defRPr sz="4900" b="1">
                <a:solidFill>
                  <a:schemeClr val="tx1">
                    <a:lumMod val="50000"/>
                    <a:lumOff val="50000"/>
                  </a:schemeClr>
                </a:solidFill>
              </a:defRPr>
            </a:lvl1pPr>
          </a:lstStyle>
          <a:p>
            <a:fld id="{7CBEB25C-3A36-1F48-94AF-3247898414C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marL="1316709" indent="-1316709" algn="r" defTabSz="3762024" rtl="0" eaLnBrk="1" latinLnBrk="0" hangingPunct="1">
        <a:spcBef>
          <a:spcPct val="0"/>
        </a:spcBef>
        <a:buClr>
          <a:schemeClr val="accent6">
            <a:lumMod val="75000"/>
          </a:schemeClr>
        </a:buClr>
        <a:buSzPct val="128000"/>
        <a:buFont typeface="Georgia" pitchFamily="18" charset="0"/>
        <a:buChar char="*"/>
        <a:defRPr sz="189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940506"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9100" kern="1200">
          <a:solidFill>
            <a:schemeClr val="tx1">
              <a:lumMod val="75000"/>
              <a:lumOff val="25000"/>
            </a:schemeClr>
          </a:solidFill>
          <a:latin typeface="+mn-lt"/>
          <a:ea typeface="+mn-ea"/>
          <a:cs typeface="+mn-cs"/>
        </a:defRPr>
      </a:lvl1pPr>
      <a:lvl2pPr marL="2257215"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8200" kern="1200">
          <a:solidFill>
            <a:schemeClr val="tx1">
              <a:lumMod val="75000"/>
              <a:lumOff val="25000"/>
            </a:schemeClr>
          </a:solidFill>
          <a:latin typeface="+mn-lt"/>
          <a:ea typeface="+mn-ea"/>
          <a:cs typeface="+mn-cs"/>
        </a:defRPr>
      </a:lvl2pPr>
      <a:lvl3pPr marL="3385822"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7400" kern="1200">
          <a:solidFill>
            <a:schemeClr val="tx1">
              <a:lumMod val="75000"/>
              <a:lumOff val="25000"/>
            </a:schemeClr>
          </a:solidFill>
          <a:latin typeface="+mn-lt"/>
          <a:ea typeface="+mn-ea"/>
          <a:cs typeface="+mn-cs"/>
        </a:defRPr>
      </a:lvl3pPr>
      <a:lvl4pPr marL="4514429"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6600" kern="1200">
          <a:solidFill>
            <a:schemeClr val="tx1">
              <a:lumMod val="75000"/>
              <a:lumOff val="25000"/>
            </a:schemeClr>
          </a:solidFill>
          <a:latin typeface="+mn-lt"/>
          <a:ea typeface="+mn-ea"/>
          <a:cs typeface="+mn-cs"/>
        </a:defRPr>
      </a:lvl4pPr>
      <a:lvl5pPr marL="5718277"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5800" kern="1200">
          <a:solidFill>
            <a:schemeClr val="tx1">
              <a:lumMod val="75000"/>
              <a:lumOff val="25000"/>
            </a:schemeClr>
          </a:solidFill>
          <a:latin typeface="+mn-lt"/>
          <a:ea typeface="+mn-ea"/>
          <a:cs typeface="+mn-cs"/>
        </a:defRPr>
      </a:lvl5pPr>
      <a:lvl6pPr marL="6846885"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5800" kern="1200">
          <a:solidFill>
            <a:schemeClr val="tx1">
              <a:lumMod val="75000"/>
              <a:lumOff val="25000"/>
            </a:schemeClr>
          </a:solidFill>
          <a:latin typeface="+mn-lt"/>
          <a:ea typeface="+mn-ea"/>
          <a:cs typeface="+mn-cs"/>
        </a:defRPr>
      </a:lvl6pPr>
      <a:lvl7pPr marL="8088353"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5800" kern="1200">
          <a:solidFill>
            <a:schemeClr val="tx1">
              <a:lumMod val="75000"/>
              <a:lumOff val="25000"/>
            </a:schemeClr>
          </a:solidFill>
          <a:latin typeface="+mn-lt"/>
          <a:ea typeface="+mn-ea"/>
          <a:cs typeface="+mn-cs"/>
        </a:defRPr>
      </a:lvl7pPr>
      <a:lvl8pPr marL="9405061"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5800" kern="1200">
          <a:solidFill>
            <a:schemeClr val="tx1">
              <a:lumMod val="75000"/>
              <a:lumOff val="25000"/>
            </a:schemeClr>
          </a:solidFill>
          <a:latin typeface="+mn-lt"/>
          <a:ea typeface="+mn-ea"/>
          <a:cs typeface="+mn-cs"/>
        </a:defRPr>
      </a:lvl8pPr>
      <a:lvl9pPr marL="10646529" indent="-752405" algn="l" defTabSz="3762024" rtl="0" eaLnBrk="1" latinLnBrk="0" hangingPunct="1">
        <a:spcBef>
          <a:spcPct val="20000"/>
        </a:spcBef>
        <a:spcAft>
          <a:spcPts val="1234"/>
        </a:spcAft>
        <a:buClr>
          <a:schemeClr val="accent6">
            <a:lumMod val="75000"/>
          </a:schemeClr>
        </a:buClr>
        <a:buSzPct val="130000"/>
        <a:buFont typeface="Georgia" pitchFamily="18" charset="0"/>
        <a:buChar char="*"/>
        <a:defRPr sz="5800" kern="1200">
          <a:solidFill>
            <a:schemeClr val="tx1">
              <a:lumMod val="75000"/>
              <a:lumOff val="25000"/>
            </a:schemeClr>
          </a:solidFill>
          <a:latin typeface="+mn-lt"/>
          <a:ea typeface="+mn-ea"/>
          <a:cs typeface="+mn-cs"/>
        </a:defRPr>
      </a:lvl9pPr>
    </p:bodyStyle>
    <p:otherStyle>
      <a:defPPr>
        <a:defRPr lang="en-US"/>
      </a:defPPr>
      <a:lvl1pPr marL="0" algn="l" defTabSz="3762024" rtl="0" eaLnBrk="1" latinLnBrk="0" hangingPunct="1">
        <a:defRPr sz="7400" kern="1200">
          <a:solidFill>
            <a:schemeClr val="tx1"/>
          </a:solidFill>
          <a:latin typeface="+mn-lt"/>
          <a:ea typeface="+mn-ea"/>
          <a:cs typeface="+mn-cs"/>
        </a:defRPr>
      </a:lvl1pPr>
      <a:lvl2pPr marL="1881012" algn="l" defTabSz="3762024" rtl="0" eaLnBrk="1" latinLnBrk="0" hangingPunct="1">
        <a:defRPr sz="7400" kern="1200">
          <a:solidFill>
            <a:schemeClr val="tx1"/>
          </a:solidFill>
          <a:latin typeface="+mn-lt"/>
          <a:ea typeface="+mn-ea"/>
          <a:cs typeface="+mn-cs"/>
        </a:defRPr>
      </a:lvl2pPr>
      <a:lvl3pPr marL="3762024" algn="l" defTabSz="3762024" rtl="0" eaLnBrk="1" latinLnBrk="0" hangingPunct="1">
        <a:defRPr sz="7400" kern="1200">
          <a:solidFill>
            <a:schemeClr val="tx1"/>
          </a:solidFill>
          <a:latin typeface="+mn-lt"/>
          <a:ea typeface="+mn-ea"/>
          <a:cs typeface="+mn-cs"/>
        </a:defRPr>
      </a:lvl3pPr>
      <a:lvl4pPr marL="5643037" algn="l" defTabSz="3762024" rtl="0" eaLnBrk="1" latinLnBrk="0" hangingPunct="1">
        <a:defRPr sz="7400" kern="1200">
          <a:solidFill>
            <a:schemeClr val="tx1"/>
          </a:solidFill>
          <a:latin typeface="+mn-lt"/>
          <a:ea typeface="+mn-ea"/>
          <a:cs typeface="+mn-cs"/>
        </a:defRPr>
      </a:lvl4pPr>
      <a:lvl5pPr marL="7524049" algn="l" defTabSz="3762024" rtl="0" eaLnBrk="1" latinLnBrk="0" hangingPunct="1">
        <a:defRPr sz="7400" kern="1200">
          <a:solidFill>
            <a:schemeClr val="tx1"/>
          </a:solidFill>
          <a:latin typeface="+mn-lt"/>
          <a:ea typeface="+mn-ea"/>
          <a:cs typeface="+mn-cs"/>
        </a:defRPr>
      </a:lvl5pPr>
      <a:lvl6pPr marL="9405061" algn="l" defTabSz="3762024" rtl="0" eaLnBrk="1" latinLnBrk="0" hangingPunct="1">
        <a:defRPr sz="7400" kern="1200">
          <a:solidFill>
            <a:schemeClr val="tx1"/>
          </a:solidFill>
          <a:latin typeface="+mn-lt"/>
          <a:ea typeface="+mn-ea"/>
          <a:cs typeface="+mn-cs"/>
        </a:defRPr>
      </a:lvl6pPr>
      <a:lvl7pPr marL="11286073" algn="l" defTabSz="3762024" rtl="0" eaLnBrk="1" latinLnBrk="0" hangingPunct="1">
        <a:defRPr sz="7400" kern="1200">
          <a:solidFill>
            <a:schemeClr val="tx1"/>
          </a:solidFill>
          <a:latin typeface="+mn-lt"/>
          <a:ea typeface="+mn-ea"/>
          <a:cs typeface="+mn-cs"/>
        </a:defRPr>
      </a:lvl7pPr>
      <a:lvl8pPr marL="13167086" algn="l" defTabSz="3762024" rtl="0" eaLnBrk="1" latinLnBrk="0" hangingPunct="1">
        <a:defRPr sz="7400" kern="1200">
          <a:solidFill>
            <a:schemeClr val="tx1"/>
          </a:solidFill>
          <a:latin typeface="+mn-lt"/>
          <a:ea typeface="+mn-ea"/>
          <a:cs typeface="+mn-cs"/>
        </a:defRPr>
      </a:lvl8pPr>
      <a:lvl9pPr marL="15048098" algn="l" defTabSz="3762024"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01660" y="1051091"/>
            <a:ext cx="31631340" cy="2462213"/>
          </a:xfrm>
          <a:prstGeom prst="rect">
            <a:avLst/>
          </a:prstGeom>
          <a:noFill/>
        </p:spPr>
        <p:txBody>
          <a:bodyPr wrap="square" rtlCol="0">
            <a:spAutoFit/>
          </a:bodyPr>
          <a:lstStyle/>
          <a:p>
            <a:pPr algn="ctr"/>
            <a:r>
              <a:rPr lang="en-US" b="1" dirty="0" smtClean="0"/>
              <a:t>Assembly, Alignment, and Maintenance of an Automated </a:t>
            </a:r>
            <a:r>
              <a:rPr lang="en-US" b="1" i="1" dirty="0" smtClean="0"/>
              <a:t>Laser</a:t>
            </a:r>
            <a:r>
              <a:rPr lang="en-US" b="1" dirty="0" smtClean="0"/>
              <a:t> Cutter</a:t>
            </a:r>
          </a:p>
          <a:p>
            <a:pPr algn="ctr"/>
            <a:r>
              <a:rPr lang="en-US" sz="4000" dirty="0" err="1" smtClean="0"/>
              <a:t>Zhenghao</a:t>
            </a:r>
            <a:r>
              <a:rPr lang="en-US" sz="4000" dirty="0" smtClean="0"/>
              <a:t> Ding, </a:t>
            </a:r>
            <a:r>
              <a:rPr lang="en-US" sz="4000" dirty="0" err="1" smtClean="0"/>
              <a:t>Lunjun</a:t>
            </a:r>
            <a:r>
              <a:rPr lang="en-US" sz="4000" dirty="0" smtClean="0"/>
              <a:t>, Gabriel Spalding*</a:t>
            </a:r>
          </a:p>
          <a:p>
            <a:pPr algn="ctr"/>
            <a:r>
              <a:rPr lang="en-US" sz="4000" i="1" dirty="0" smtClean="0"/>
              <a:t>Physics Department, Illinois Wesleyan University</a:t>
            </a:r>
            <a:endParaRPr lang="en-US" sz="4000" i="1" dirty="0"/>
          </a:p>
        </p:txBody>
      </p:sp>
      <p:pic>
        <p:nvPicPr>
          <p:cNvPr id="8" name="Picture 7"/>
          <p:cNvPicPr>
            <a:picLocks noChangeAspect="1"/>
          </p:cNvPicPr>
          <p:nvPr/>
        </p:nvPicPr>
        <p:blipFill>
          <a:blip r:embed="rId2"/>
          <a:stretch>
            <a:fillRect/>
          </a:stretch>
        </p:blipFill>
        <p:spPr>
          <a:xfrm>
            <a:off x="323688" y="1051090"/>
            <a:ext cx="3477971" cy="3477971"/>
          </a:xfrm>
          <a:prstGeom prst="rect">
            <a:avLst/>
          </a:prstGeom>
        </p:spPr>
      </p:pic>
      <p:sp>
        <p:nvSpPr>
          <p:cNvPr id="9" name="TextBox 8"/>
          <p:cNvSpPr txBox="1"/>
          <p:nvPr/>
        </p:nvSpPr>
        <p:spPr>
          <a:xfrm>
            <a:off x="829195" y="4948880"/>
            <a:ext cx="13186413" cy="4154983"/>
          </a:xfrm>
          <a:prstGeom prst="rect">
            <a:avLst/>
          </a:prstGeom>
          <a:solidFill>
            <a:schemeClr val="accent3">
              <a:lumMod val="60000"/>
              <a:lumOff val="40000"/>
            </a:schemeClr>
          </a:solidFill>
        </p:spPr>
        <p:txBody>
          <a:bodyPr wrap="square" rtlCol="0">
            <a:spAutoFit/>
          </a:bodyPr>
          <a:lstStyle/>
          <a:p>
            <a:r>
              <a:rPr lang="en-US" sz="4000" b="1" u="sng" dirty="0" smtClean="0"/>
              <a:t>Background</a:t>
            </a:r>
          </a:p>
          <a:p>
            <a:r>
              <a:rPr lang="en-US" sz="3200" dirty="0" smtClean="0"/>
              <a:t>Laser cutters allow for computer-aided design and fabrication of complex mechanical, optical, and electrical systems</a:t>
            </a:r>
            <a:r>
              <a:rPr lang="en-US" sz="3200" dirty="0"/>
              <a:t>. Although we currently </a:t>
            </a:r>
            <a:r>
              <a:rPr lang="en-US" sz="3200" dirty="0" smtClean="0"/>
              <a:t>have a variety of fabrication facilities on campus, including metal working lathes and milling machines, traditional machine shops to not offer the same degree of ease and safety as laser cutters and 3D printers, which we believe will </a:t>
            </a:r>
            <a:r>
              <a:rPr lang="en-US" sz="3200" i="1" dirty="0" smtClean="0"/>
              <a:t>greatly</a:t>
            </a:r>
            <a:r>
              <a:rPr lang="en-US" sz="3200" dirty="0" smtClean="0"/>
              <a:t> expand the number of students and faculty members engaged in design work on our campus. </a:t>
            </a:r>
          </a:p>
        </p:txBody>
      </p:sp>
      <p:sp>
        <p:nvSpPr>
          <p:cNvPr id="10" name="TextBox 9"/>
          <p:cNvSpPr txBox="1"/>
          <p:nvPr/>
        </p:nvSpPr>
        <p:spPr>
          <a:xfrm>
            <a:off x="16279519" y="4948880"/>
            <a:ext cx="18657853" cy="3539430"/>
          </a:xfrm>
          <a:prstGeom prst="rect">
            <a:avLst/>
          </a:prstGeom>
          <a:solidFill>
            <a:srgbClr val="CAF297"/>
          </a:solidFill>
        </p:spPr>
        <p:txBody>
          <a:bodyPr wrap="square" rtlCol="0">
            <a:spAutoFit/>
          </a:bodyPr>
          <a:lstStyle/>
          <a:p>
            <a:r>
              <a:rPr lang="en-US" sz="3200" b="1" u="sng" dirty="0" smtClean="0"/>
              <a:t>Initial Results</a:t>
            </a:r>
            <a:endParaRPr lang="en-US" sz="3200" b="1" u="sng" dirty="0"/>
          </a:p>
          <a:p>
            <a:r>
              <a:rPr lang="en-US" sz="3200" dirty="0" smtClean="0"/>
              <a:t>We have assembled a kit for an automated laser cutter system, intended to play an important role in a wide variety of student-led design projects on our campus. We began by electrically soldering the wiring for the laser, and assembled all peripheral system (pulsed gas and water cooling). We then aligned the (invisible) laser beam for accurate delivery with minimal optical aberration, and completed the fabrication of test patterns (such as the Aztec calendar shown below), thereby demonstrating successful computer automated laser cutting.</a:t>
            </a:r>
          </a:p>
        </p:txBody>
      </p:sp>
      <p:pic>
        <p:nvPicPr>
          <p:cNvPr id="13" name="Picture 12" descr="lititu.jpg"/>
          <p:cNvPicPr>
            <a:picLocks noChangeAspect="1"/>
          </p:cNvPicPr>
          <p:nvPr/>
        </p:nvPicPr>
        <p:blipFill rotWithShape="1">
          <a:blip r:embed="rId3">
            <a:extLst>
              <a:ext uri="{28A0092B-C50C-407E-A947-70E740481C1C}">
                <a14:useLocalDpi xmlns:a14="http://schemas.microsoft.com/office/drawing/2010/main" val="0"/>
              </a:ext>
            </a:extLst>
          </a:blip>
          <a:srcRect l="5884" t="6875" r="58038" b="23199"/>
          <a:stretch/>
        </p:blipFill>
        <p:spPr>
          <a:xfrm>
            <a:off x="4868460" y="13797749"/>
            <a:ext cx="6581083" cy="8940878"/>
          </a:xfrm>
          <a:prstGeom prst="rect">
            <a:avLst/>
          </a:prstGeom>
          <a:ln>
            <a:noFill/>
          </a:ln>
          <a:effectLst>
            <a:softEdge rad="112500"/>
          </a:effectLst>
        </p:spPr>
      </p:pic>
      <p:pic>
        <p:nvPicPr>
          <p:cNvPr id="15" name="Picture 14" descr="IMG_1649.jpg"/>
          <p:cNvPicPr>
            <a:picLocks noChangeAspect="1"/>
          </p:cNvPicPr>
          <p:nvPr/>
        </p:nvPicPr>
        <p:blipFill rotWithShape="1">
          <a:blip r:embed="rId4">
            <a:extLst>
              <a:ext uri="{28A0092B-C50C-407E-A947-70E740481C1C}">
                <a14:useLocalDpi xmlns:a14="http://schemas.microsoft.com/office/drawing/2010/main" val="0"/>
              </a:ext>
            </a:extLst>
          </a:blip>
          <a:srcRect l="18576" r="10751" b="9387"/>
          <a:stretch/>
        </p:blipFill>
        <p:spPr>
          <a:xfrm>
            <a:off x="1582859" y="13941115"/>
            <a:ext cx="2768804" cy="4733294"/>
          </a:xfrm>
          <a:prstGeom prst="rect">
            <a:avLst/>
          </a:prstGeom>
        </p:spPr>
      </p:pic>
      <p:pic>
        <p:nvPicPr>
          <p:cNvPr id="19" name="Picture 18" descr="IMG_1657.JPG"/>
          <p:cNvPicPr>
            <a:picLocks noChangeAspect="1"/>
          </p:cNvPicPr>
          <p:nvPr/>
        </p:nvPicPr>
        <p:blipFill rotWithShape="1">
          <a:blip r:embed="rId5">
            <a:extLst>
              <a:ext uri="{28A0092B-C50C-407E-A947-70E740481C1C}">
                <a14:useLocalDpi xmlns:a14="http://schemas.microsoft.com/office/drawing/2010/main" val="0"/>
              </a:ext>
            </a:extLst>
          </a:blip>
          <a:srcRect l="16519" t="32439" r="17822" b="7521"/>
          <a:stretch/>
        </p:blipFill>
        <p:spPr>
          <a:xfrm rot="5400000">
            <a:off x="11315220" y="19301639"/>
            <a:ext cx="3892319" cy="2981657"/>
          </a:xfrm>
          <a:prstGeom prst="rect">
            <a:avLst/>
          </a:prstGeom>
        </p:spPr>
      </p:pic>
      <p:pic>
        <p:nvPicPr>
          <p:cNvPr id="20" name="Picture 19" descr="IMG_1676.JPG"/>
          <p:cNvPicPr>
            <a:picLocks noChangeAspect="1"/>
          </p:cNvPicPr>
          <p:nvPr/>
        </p:nvPicPr>
        <p:blipFill rotWithShape="1">
          <a:blip r:embed="rId6">
            <a:extLst>
              <a:ext uri="{28A0092B-C50C-407E-A947-70E740481C1C}">
                <a14:useLocalDpi xmlns:a14="http://schemas.microsoft.com/office/drawing/2010/main" val="0"/>
              </a:ext>
            </a:extLst>
          </a:blip>
          <a:srcRect l="46614" t="29914" r="27502" b="21268"/>
          <a:stretch/>
        </p:blipFill>
        <p:spPr>
          <a:xfrm>
            <a:off x="1582859" y="18846306"/>
            <a:ext cx="2751740" cy="3892321"/>
          </a:xfrm>
          <a:prstGeom prst="rect">
            <a:avLst/>
          </a:prstGeom>
        </p:spPr>
      </p:pic>
      <p:pic>
        <p:nvPicPr>
          <p:cNvPr id="21" name="Picture 20" descr="IMG_1677.jpg"/>
          <p:cNvPicPr>
            <a:picLocks noChangeAspect="1"/>
          </p:cNvPicPr>
          <p:nvPr/>
        </p:nvPicPr>
        <p:blipFill rotWithShape="1">
          <a:blip r:embed="rId7">
            <a:extLst>
              <a:ext uri="{28A0092B-C50C-407E-A947-70E740481C1C}">
                <a14:useLocalDpi xmlns:a14="http://schemas.microsoft.com/office/drawing/2010/main" val="0"/>
              </a:ext>
            </a:extLst>
          </a:blip>
          <a:srcRect l="7002" t="24199" r="27936" b="15805"/>
          <a:stretch/>
        </p:blipFill>
        <p:spPr>
          <a:xfrm>
            <a:off x="11875972" y="13797749"/>
            <a:ext cx="2876236" cy="4733294"/>
          </a:xfrm>
          <a:prstGeom prst="rect">
            <a:avLst/>
          </a:prstGeom>
        </p:spPr>
      </p:pic>
      <p:sp>
        <p:nvSpPr>
          <p:cNvPr id="30" name="TextBox 29"/>
          <p:cNvSpPr txBox="1"/>
          <p:nvPr/>
        </p:nvSpPr>
        <p:spPr>
          <a:xfrm>
            <a:off x="15633344" y="14462830"/>
            <a:ext cx="15621000" cy="10064295"/>
          </a:xfrm>
          <a:prstGeom prst="rect">
            <a:avLst/>
          </a:prstGeom>
          <a:solidFill>
            <a:schemeClr val="accent6">
              <a:lumMod val="40000"/>
              <a:lumOff val="60000"/>
            </a:schemeClr>
          </a:solidFill>
        </p:spPr>
        <p:txBody>
          <a:bodyPr wrap="square" rtlCol="0">
            <a:spAutoFit/>
          </a:bodyPr>
          <a:lstStyle/>
          <a:p>
            <a:r>
              <a:rPr lang="en-US" sz="4000" b="1" u="sng" dirty="0" smtClean="0"/>
              <a:t>How do you align an </a:t>
            </a:r>
            <a:r>
              <a:rPr lang="en-US" sz="4000" b="1" i="1" u="sng" dirty="0" smtClean="0"/>
              <a:t>invisible</a:t>
            </a:r>
            <a:r>
              <a:rPr lang="en-US" sz="4000" b="1" u="sng" dirty="0" smtClean="0"/>
              <a:t> laser beam optical system?</a:t>
            </a:r>
          </a:p>
          <a:p>
            <a:r>
              <a:rPr lang="en-US" sz="3200" dirty="0"/>
              <a:t>Given the high powers involved, careful alignment this invisible laser was required, </a:t>
            </a:r>
            <a:r>
              <a:rPr lang="en-US" sz="3200" dirty="0" smtClean="0"/>
              <a:t>in part to </a:t>
            </a:r>
            <a:r>
              <a:rPr lang="en-US" sz="3200" dirty="0"/>
              <a:t>ensure that </a:t>
            </a:r>
            <a:r>
              <a:rPr lang="en-US" sz="3200" dirty="0" smtClean="0"/>
              <a:t>the </a:t>
            </a:r>
            <a:r>
              <a:rPr lang="en-US" sz="3200" dirty="0"/>
              <a:t>beam is safely contained while traversing a sequence of </a:t>
            </a:r>
            <a:r>
              <a:rPr lang="en-US" sz="3200" dirty="0" smtClean="0"/>
              <a:t>three mirrors</a:t>
            </a:r>
            <a:r>
              <a:rPr lang="en-US" sz="3200" dirty="0"/>
              <a:t>, some of which are mounted to movable armatures controlled by computerized stepping motors, before redirection into an objective </a:t>
            </a:r>
            <a:r>
              <a:rPr lang="en-US" sz="3200" dirty="0" smtClean="0"/>
              <a:t>lens, which focuses the beam to enormous energy densities on the surface of the target material. </a:t>
            </a:r>
            <a:r>
              <a:rPr lang="en-US" sz="3200" dirty="0"/>
              <a:t>Misalignment of the beam as it enters this final optical element results in significant </a:t>
            </a:r>
            <a:r>
              <a:rPr lang="en-US" sz="3200" i="1" dirty="0"/>
              <a:t>aberration</a:t>
            </a:r>
            <a:r>
              <a:rPr lang="en-US" sz="3200" dirty="0"/>
              <a:t> of the focal spot, diminishing the effectiveness and speed of the laser cutter, as well as the quality and resolution of the resulting cut</a:t>
            </a:r>
          </a:p>
          <a:p>
            <a:endParaRPr lang="en-US" sz="3200" dirty="0"/>
          </a:p>
          <a:p>
            <a:r>
              <a:rPr lang="en-US" sz="3200" dirty="0" smtClean="0"/>
              <a:t>We can not use the photoelectric effect to visualize infrared light. However, we can use thermally sensitive materials (such as a piece of paper) as a movable imaging screen to aid in </a:t>
            </a:r>
            <a:r>
              <a:rPr lang="en-US" sz="3200" i="1" dirty="0" smtClean="0"/>
              <a:t>mapping out </a:t>
            </a:r>
            <a:r>
              <a:rPr lang="en-US" sz="3200" dirty="0" smtClean="0"/>
              <a:t>the path of the beam. After sending a pulse from the tube, a burn mark on the imaging screen reveals the position of the laser beam, allowing us to adjust the angle of each mirrors until full alignment is achieved.</a:t>
            </a:r>
          </a:p>
          <a:p>
            <a:endParaRPr lang="en-US" sz="3200" dirty="0"/>
          </a:p>
          <a:p>
            <a:r>
              <a:rPr lang="en-US" sz="3200" dirty="0" smtClean="0"/>
              <a:t>Ideally</a:t>
            </a:r>
            <a:r>
              <a:rPr lang="en-US" sz="3200" dirty="0"/>
              <a:t>, </a:t>
            </a:r>
            <a:r>
              <a:rPr lang="en-US" sz="3200" dirty="0" smtClean="0"/>
              <a:t>this alignment </a:t>
            </a:r>
            <a:r>
              <a:rPr lang="en-US" sz="3200" dirty="0"/>
              <a:t>should be sustained as the motorized armatures rapidly </a:t>
            </a:r>
            <a:r>
              <a:rPr lang="en-US" sz="3200" i="1" dirty="0" smtClean="0"/>
              <a:t>redirect</a:t>
            </a:r>
            <a:r>
              <a:rPr lang="en-US" sz="3200" dirty="0" smtClean="0"/>
              <a:t> </a:t>
            </a:r>
            <a:r>
              <a:rPr lang="en-US" sz="3200" dirty="0"/>
              <a:t>the beam to different regions of the material to be </a:t>
            </a:r>
            <a:r>
              <a:rPr lang="en-US" sz="3200" dirty="0" smtClean="0"/>
              <a:t>optically etched or cut. </a:t>
            </a:r>
            <a:r>
              <a:rPr lang="en-US" sz="3200" dirty="0"/>
              <a:t>As an initial demonstration of the quality of our alignment, we successfully carved </a:t>
            </a:r>
            <a:r>
              <a:rPr lang="en-US" sz="3200" dirty="0" smtClean="0"/>
              <a:t>test patterns (such as the one shown above) onto </a:t>
            </a:r>
            <a:r>
              <a:rPr lang="en-US" sz="3200" dirty="0"/>
              <a:t>wood </a:t>
            </a:r>
            <a:r>
              <a:rPr lang="en-US" sz="3200" dirty="0" smtClean="0"/>
              <a:t>or plastic.</a:t>
            </a:r>
            <a:endParaRPr lang="en-US" sz="3200" dirty="0"/>
          </a:p>
        </p:txBody>
      </p:sp>
      <p:pic>
        <p:nvPicPr>
          <p:cNvPr id="31" name="Picture 30" descr="IMG_1678.JPG"/>
          <p:cNvPicPr>
            <a:picLocks noChangeAspect="1"/>
          </p:cNvPicPr>
          <p:nvPr/>
        </p:nvPicPr>
        <p:blipFill rotWithShape="1">
          <a:blip r:embed="rId8">
            <a:extLst>
              <a:ext uri="{28A0092B-C50C-407E-A947-70E740481C1C}">
                <a14:useLocalDpi xmlns:a14="http://schemas.microsoft.com/office/drawing/2010/main" val="0"/>
              </a:ext>
            </a:extLst>
          </a:blip>
          <a:srcRect t="2979" r="11614"/>
          <a:stretch/>
        </p:blipFill>
        <p:spPr>
          <a:xfrm rot="5400000">
            <a:off x="31136749" y="14590655"/>
            <a:ext cx="4807218" cy="4572028"/>
          </a:xfrm>
          <a:prstGeom prst="rect">
            <a:avLst/>
          </a:prstGeom>
        </p:spPr>
      </p:pic>
      <p:pic>
        <p:nvPicPr>
          <p:cNvPr id="33" name="Picture 32" descr="IMG_1664.JPG"/>
          <p:cNvPicPr>
            <a:picLocks noChangeAspect="1"/>
          </p:cNvPicPr>
          <p:nvPr/>
        </p:nvPicPr>
        <p:blipFill rotWithShape="1">
          <a:blip r:embed="rId9">
            <a:extLst>
              <a:ext uri="{28A0092B-C50C-407E-A947-70E740481C1C}">
                <a14:useLocalDpi xmlns:a14="http://schemas.microsoft.com/office/drawing/2010/main" val="0"/>
              </a:ext>
            </a:extLst>
          </a:blip>
          <a:srcRect l="15205" t="2418" r="10561"/>
          <a:stretch/>
        </p:blipFill>
        <p:spPr>
          <a:xfrm rot="5400000">
            <a:off x="23615275" y="8558521"/>
            <a:ext cx="5877141" cy="5794246"/>
          </a:xfrm>
          <a:prstGeom prst="rect">
            <a:avLst/>
          </a:prstGeom>
        </p:spPr>
      </p:pic>
      <p:pic>
        <p:nvPicPr>
          <p:cNvPr id="34" name="Picture 33" descr="IMG_1663.JPG"/>
          <p:cNvPicPr>
            <a:picLocks noChangeAspect="1"/>
          </p:cNvPicPr>
          <p:nvPr/>
        </p:nvPicPr>
        <p:blipFill rotWithShape="1">
          <a:blip r:embed="rId10">
            <a:extLst>
              <a:ext uri="{28A0092B-C50C-407E-A947-70E740481C1C}">
                <a14:useLocalDpi xmlns:a14="http://schemas.microsoft.com/office/drawing/2010/main" val="0"/>
              </a:ext>
            </a:extLst>
          </a:blip>
          <a:srcRect l="27518" t="3120" r="31080" b="51289"/>
          <a:stretch/>
        </p:blipFill>
        <p:spPr>
          <a:xfrm>
            <a:off x="829194" y="9103863"/>
            <a:ext cx="5714155" cy="4719286"/>
          </a:xfrm>
          <a:prstGeom prst="rect">
            <a:avLst/>
          </a:prstGeom>
        </p:spPr>
      </p:pic>
      <p:sp>
        <p:nvSpPr>
          <p:cNvPr id="35" name="TextBox 34"/>
          <p:cNvSpPr txBox="1"/>
          <p:nvPr/>
        </p:nvSpPr>
        <p:spPr>
          <a:xfrm>
            <a:off x="6710613" y="9288814"/>
            <a:ext cx="12948987" cy="4647426"/>
          </a:xfrm>
          <a:prstGeom prst="rect">
            <a:avLst/>
          </a:prstGeom>
          <a:solidFill>
            <a:schemeClr val="accent2">
              <a:lumMod val="60000"/>
              <a:lumOff val="40000"/>
            </a:schemeClr>
          </a:solidFill>
        </p:spPr>
        <p:txBody>
          <a:bodyPr wrap="square" rtlCol="0">
            <a:spAutoFit/>
          </a:bodyPr>
          <a:lstStyle/>
          <a:p>
            <a:r>
              <a:rPr lang="en-US" sz="4000" b="1" u="sng" dirty="0" smtClean="0"/>
              <a:t>How does a laser cutter cut?</a:t>
            </a:r>
          </a:p>
          <a:p>
            <a:r>
              <a:rPr lang="en-US" sz="3200" dirty="0" smtClean="0"/>
              <a:t>It is as </a:t>
            </a:r>
            <a:r>
              <a:rPr lang="en-US" sz="3200" dirty="0"/>
              <a:t>if an </a:t>
            </a:r>
            <a:r>
              <a:rPr lang="en-US" sz="3200" i="1" dirty="0"/>
              <a:t>invisible</a:t>
            </a:r>
            <a:r>
              <a:rPr lang="en-US" sz="3200" dirty="0"/>
              <a:t> blade were cutting through </a:t>
            </a:r>
            <a:r>
              <a:rPr lang="en-US" sz="3200" dirty="0" smtClean="0"/>
              <a:t>the target material. We use a </a:t>
            </a:r>
            <a:r>
              <a:rPr lang="en-US" sz="3200" dirty="0"/>
              <a:t>powerful (60 Watt), pulsed </a:t>
            </a:r>
            <a:r>
              <a:rPr lang="en-US" sz="3200" i="1" dirty="0"/>
              <a:t>infrared</a:t>
            </a:r>
            <a:r>
              <a:rPr lang="en-US" sz="3200" dirty="0"/>
              <a:t> (10.6µm wavelength) CO</a:t>
            </a:r>
            <a:r>
              <a:rPr lang="en-US" sz="3200" baseline="-25000" dirty="0"/>
              <a:t>2</a:t>
            </a:r>
            <a:r>
              <a:rPr lang="en-US" sz="3200" dirty="0"/>
              <a:t> laser </a:t>
            </a:r>
            <a:r>
              <a:rPr lang="en-US" sz="3200" dirty="0" smtClean="0"/>
              <a:t>beam. Focusing such a laser </a:t>
            </a:r>
            <a:r>
              <a:rPr lang="en-US" sz="3200" dirty="0"/>
              <a:t>beam </a:t>
            </a:r>
            <a:r>
              <a:rPr lang="en-US" sz="3200" dirty="0" smtClean="0"/>
              <a:t>yields a super</a:t>
            </a:r>
            <a:r>
              <a:rPr lang="en-US" sz="3200" dirty="0"/>
              <a:t>-high </a:t>
            </a:r>
            <a:r>
              <a:rPr lang="en-US" sz="3200" dirty="0" smtClean="0"/>
              <a:t>energy density, </a:t>
            </a:r>
            <a:r>
              <a:rPr lang="en-US" sz="3200" dirty="0"/>
              <a:t>so when </a:t>
            </a:r>
            <a:r>
              <a:rPr lang="en-US" sz="3200" dirty="0" smtClean="0"/>
              <a:t>this beam is focused onto the </a:t>
            </a:r>
            <a:r>
              <a:rPr lang="en-US" sz="3200" dirty="0"/>
              <a:t>surface of </a:t>
            </a:r>
            <a:r>
              <a:rPr lang="en-US" sz="3200" dirty="0" smtClean="0"/>
              <a:t>a target </a:t>
            </a:r>
            <a:r>
              <a:rPr lang="en-US" sz="3200" dirty="0"/>
              <a:t>material it </a:t>
            </a:r>
            <a:r>
              <a:rPr lang="en-US" sz="3200" dirty="0" smtClean="0"/>
              <a:t>can do </a:t>
            </a:r>
            <a:r>
              <a:rPr lang="en-US" sz="3200" dirty="0"/>
              <a:t>something much more complex than merely </a:t>
            </a:r>
            <a:r>
              <a:rPr lang="en-US" sz="3200" i="1" dirty="0" smtClean="0"/>
              <a:t>melt</a:t>
            </a:r>
            <a:r>
              <a:rPr lang="en-US" sz="3200" dirty="0" smtClean="0"/>
              <a:t> </a:t>
            </a:r>
            <a:r>
              <a:rPr lang="en-US" sz="3200" dirty="0"/>
              <a:t>the material at that </a:t>
            </a:r>
            <a:r>
              <a:rPr lang="en-US" sz="3200" dirty="0" smtClean="0"/>
              <a:t>spot: instead, it can </a:t>
            </a:r>
            <a:r>
              <a:rPr lang="en-US" sz="3200" dirty="0"/>
              <a:t>thermally induce </a:t>
            </a:r>
            <a:r>
              <a:rPr lang="en-US" sz="3200" u="sng" dirty="0"/>
              <a:t>shockwaves</a:t>
            </a:r>
            <a:r>
              <a:rPr lang="en-US" sz="3200" dirty="0"/>
              <a:t> that locally </a:t>
            </a:r>
            <a:r>
              <a:rPr lang="en-US" sz="3200" i="1" dirty="0"/>
              <a:t>ablate</a:t>
            </a:r>
            <a:r>
              <a:rPr lang="en-US" sz="3200" dirty="0"/>
              <a:t> a wide range of (non-reflective) </a:t>
            </a:r>
            <a:r>
              <a:rPr lang="en-US" sz="3200" dirty="0" smtClean="0"/>
              <a:t>materials, throwing off a complex mix of matter.</a:t>
            </a:r>
            <a:endParaRPr lang="en-US" sz="3200" dirty="0"/>
          </a:p>
        </p:txBody>
      </p:sp>
      <p:sp>
        <p:nvSpPr>
          <p:cNvPr id="37" name="TextBox 36"/>
          <p:cNvSpPr txBox="1"/>
          <p:nvPr/>
        </p:nvSpPr>
        <p:spPr>
          <a:xfrm>
            <a:off x="16000119" y="25400568"/>
            <a:ext cx="20296481" cy="3170099"/>
          </a:xfrm>
          <a:prstGeom prst="rect">
            <a:avLst/>
          </a:prstGeom>
          <a:solidFill>
            <a:schemeClr val="accent3">
              <a:lumMod val="40000"/>
              <a:lumOff val="60000"/>
            </a:schemeClr>
          </a:solidFill>
        </p:spPr>
        <p:txBody>
          <a:bodyPr wrap="square" rtlCol="0">
            <a:spAutoFit/>
          </a:bodyPr>
          <a:lstStyle/>
          <a:p>
            <a:r>
              <a:rPr lang="en-US" sz="4000" b="1" u="sng" dirty="0" smtClean="0"/>
              <a:t>How can </a:t>
            </a:r>
            <a:r>
              <a:rPr lang="en-US" sz="4000" b="1" i="1" u="sng" dirty="0" smtClean="0"/>
              <a:t>you</a:t>
            </a:r>
            <a:r>
              <a:rPr lang="en-US" sz="4000" b="1" u="sng" dirty="0" smtClean="0"/>
              <a:t> utilize the laser cutter to fabricate </a:t>
            </a:r>
            <a:r>
              <a:rPr lang="en-US" sz="4000" b="1" i="1" u="sng" dirty="0" smtClean="0"/>
              <a:t>your</a:t>
            </a:r>
            <a:r>
              <a:rPr lang="en-US" sz="4000" b="1" u="sng" dirty="0" smtClean="0"/>
              <a:t> designs?</a:t>
            </a:r>
          </a:p>
          <a:p>
            <a:r>
              <a:rPr lang="en-US" sz="3200" dirty="0" smtClean="0"/>
              <a:t>The laser cutter is connected to a computer, which has design software installed for driving the laser cutter. To a user, the process is transparent: you can download pictures from any source, paste them into the software and carve out these patterns with the laser cutter</a:t>
            </a:r>
            <a:r>
              <a:rPr lang="en-US" sz="3200" dirty="0"/>
              <a:t>. </a:t>
            </a:r>
            <a:r>
              <a:rPr lang="en-US" sz="3200" dirty="0" smtClean="0"/>
              <a:t>However, we wish particularly promote coming up with your own original designs, using any form of computer</a:t>
            </a:r>
            <a:r>
              <a:rPr lang="en-US" sz="3200" dirty="0"/>
              <a:t>-aided design </a:t>
            </a:r>
            <a:r>
              <a:rPr lang="en-US" sz="3200" dirty="0" smtClean="0"/>
              <a:t>or drawing software. If you can design it, then it is a simple matter to </a:t>
            </a:r>
            <a:r>
              <a:rPr lang="en-US" sz="3200" dirty="0"/>
              <a:t>order the machine to cut or etch </a:t>
            </a:r>
            <a:r>
              <a:rPr lang="en-US" sz="3200" dirty="0" smtClean="0"/>
              <a:t>it</a:t>
            </a:r>
            <a:r>
              <a:rPr lang="en-US" sz="3200" dirty="0"/>
              <a:t>!</a:t>
            </a:r>
            <a:endParaRPr lang="en-US" sz="3200" dirty="0" smtClean="0"/>
          </a:p>
        </p:txBody>
      </p:sp>
      <p:sp>
        <p:nvSpPr>
          <p:cNvPr id="22" name="TextBox 21"/>
          <p:cNvSpPr txBox="1"/>
          <p:nvPr/>
        </p:nvSpPr>
        <p:spPr>
          <a:xfrm>
            <a:off x="829195" y="23277246"/>
            <a:ext cx="14690205" cy="5139868"/>
          </a:xfrm>
          <a:prstGeom prst="rect">
            <a:avLst/>
          </a:prstGeom>
          <a:solidFill>
            <a:schemeClr val="accent3">
              <a:lumMod val="60000"/>
              <a:lumOff val="40000"/>
            </a:schemeClr>
          </a:solidFill>
        </p:spPr>
        <p:txBody>
          <a:bodyPr wrap="square" rtlCol="0">
            <a:spAutoFit/>
          </a:bodyPr>
          <a:lstStyle/>
          <a:p>
            <a:r>
              <a:rPr lang="en-US" sz="4000" b="1" u="sng" dirty="0" smtClean="0"/>
              <a:t>Peripheral Systems</a:t>
            </a:r>
          </a:p>
          <a:p>
            <a:r>
              <a:rPr lang="en-US" sz="3200" dirty="0" smtClean="0"/>
              <a:t>Because </a:t>
            </a:r>
            <a:r>
              <a:rPr lang="en-US" sz="3200" dirty="0"/>
              <a:t>any matter ejected during </a:t>
            </a:r>
            <a:r>
              <a:rPr lang="en-US" sz="3200" dirty="0" smtClean="0"/>
              <a:t>ablation has </a:t>
            </a:r>
            <a:r>
              <a:rPr lang="en-US" sz="3200" dirty="0"/>
              <a:t>the potential to </a:t>
            </a:r>
            <a:r>
              <a:rPr lang="en-US" sz="3200" i="1" dirty="0"/>
              <a:t>scatter</a:t>
            </a:r>
            <a:r>
              <a:rPr lang="en-US" sz="3200" dirty="0"/>
              <a:t> the incident laser, before each rapid </a:t>
            </a:r>
            <a:r>
              <a:rPr lang="en-US" sz="3200" dirty="0" smtClean="0"/>
              <a:t>pulse we </a:t>
            </a:r>
            <a:r>
              <a:rPr lang="en-US" sz="3200" dirty="0"/>
              <a:t>supply </a:t>
            </a:r>
            <a:r>
              <a:rPr lang="en-US" sz="3200" dirty="0" smtClean="0"/>
              <a:t>a strong stream of compressed </a:t>
            </a:r>
            <a:r>
              <a:rPr lang="en-US" sz="3200" dirty="0"/>
              <a:t>air to </a:t>
            </a:r>
            <a:r>
              <a:rPr lang="en-US" sz="3200" i="1" dirty="0"/>
              <a:t>clear</a:t>
            </a:r>
            <a:r>
              <a:rPr lang="en-US" sz="3200" dirty="0"/>
              <a:t> the region above the </a:t>
            </a:r>
            <a:r>
              <a:rPr lang="en-US" sz="3200" dirty="0" smtClean="0"/>
              <a:t>target of vapor and debris. </a:t>
            </a:r>
          </a:p>
          <a:p>
            <a:endParaRPr lang="en-US" sz="3200" dirty="0"/>
          </a:p>
          <a:p>
            <a:r>
              <a:rPr lang="en-US" sz="3200" dirty="0" smtClean="0"/>
              <a:t>When </a:t>
            </a:r>
            <a:r>
              <a:rPr lang="en-US" sz="3200" dirty="0"/>
              <a:t>operating</a:t>
            </a:r>
            <a:r>
              <a:rPr lang="en-US" sz="3200" dirty="0" smtClean="0"/>
              <a:t>, the </a:t>
            </a:r>
            <a:r>
              <a:rPr lang="en-US" sz="3200" dirty="0"/>
              <a:t>laser tube itself generates significant </a:t>
            </a:r>
            <a:r>
              <a:rPr lang="en-US" sz="3200" dirty="0" smtClean="0"/>
              <a:t>heat, </a:t>
            </a:r>
            <a:r>
              <a:rPr lang="en-US" sz="3200" dirty="0"/>
              <a:t>so we also assembled the required water-cooling </a:t>
            </a:r>
            <a:r>
              <a:rPr lang="en-US" sz="3200" dirty="0" smtClean="0"/>
              <a:t>system.</a:t>
            </a:r>
          </a:p>
          <a:p>
            <a:endParaRPr lang="en-US" sz="3200" dirty="0"/>
          </a:p>
          <a:p>
            <a:r>
              <a:rPr lang="en-US" sz="3200" dirty="0" smtClean="0"/>
              <a:t>We also </a:t>
            </a:r>
            <a:r>
              <a:rPr lang="en-US" sz="3200" dirty="0"/>
              <a:t>worked with the IWU Physical Plant to ensure </a:t>
            </a:r>
            <a:r>
              <a:rPr lang="en-US" sz="3200" dirty="0" smtClean="0"/>
              <a:t>that adequate </a:t>
            </a:r>
            <a:r>
              <a:rPr lang="en-US" sz="3200" dirty="0"/>
              <a:t>ventilation maintains a safe environment. </a:t>
            </a:r>
          </a:p>
        </p:txBody>
      </p:sp>
      <p:sp>
        <p:nvSpPr>
          <p:cNvPr id="3" name="TextBox 2"/>
          <p:cNvSpPr txBox="1"/>
          <p:nvPr/>
        </p:nvSpPr>
        <p:spPr>
          <a:xfrm>
            <a:off x="5029200" y="21793200"/>
            <a:ext cx="1159292" cy="523220"/>
          </a:xfrm>
          <a:prstGeom prst="rect">
            <a:avLst/>
          </a:prstGeom>
          <a:noFill/>
        </p:spPr>
        <p:txBody>
          <a:bodyPr wrap="none" rtlCol="0">
            <a:spAutoFit/>
          </a:bodyPr>
          <a:lstStyle/>
          <a:p>
            <a:r>
              <a:rPr lang="en-US" sz="2800" dirty="0" smtClean="0"/>
              <a:t>Mirror</a:t>
            </a:r>
            <a:endParaRPr lang="en-US" sz="2800" dirty="0"/>
          </a:p>
        </p:txBody>
      </p:sp>
      <p:sp>
        <p:nvSpPr>
          <p:cNvPr id="24" name="TextBox 23"/>
          <p:cNvSpPr txBox="1"/>
          <p:nvPr/>
        </p:nvSpPr>
        <p:spPr>
          <a:xfrm>
            <a:off x="10312400" y="21844000"/>
            <a:ext cx="1159292" cy="523220"/>
          </a:xfrm>
          <a:prstGeom prst="rect">
            <a:avLst/>
          </a:prstGeom>
          <a:noFill/>
        </p:spPr>
        <p:txBody>
          <a:bodyPr wrap="none" rtlCol="0">
            <a:spAutoFit/>
          </a:bodyPr>
          <a:lstStyle/>
          <a:p>
            <a:r>
              <a:rPr lang="en-US" sz="2800" dirty="0" smtClean="0"/>
              <a:t>Mirror</a:t>
            </a:r>
            <a:endParaRPr lang="en-US" sz="2800" dirty="0"/>
          </a:p>
        </p:txBody>
      </p:sp>
    </p:spTree>
    <p:extLst>
      <p:ext uri="{BB962C8B-B14F-4D97-AF65-F5344CB8AC3E}">
        <p14:creationId xmlns:p14="http://schemas.microsoft.com/office/powerpoint/2010/main" val="3054780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Slipstream.thmx</Template>
  <TotalTime>1614</TotalTime>
  <Words>758</Words>
  <Application>Microsoft Office PowerPoint</Application>
  <PresentationFormat>Custom</PresentationFormat>
  <Paragraphs>25</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Slipstream</vt:lpstr>
      <vt:lpstr>PowerPoint Presentation</vt:lpstr>
    </vt:vector>
  </TitlesOfParts>
  <Company>Illinois Wesleyan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Physics Lab</dc:creator>
  <cp:lastModifiedBy>Staff_Sutter</cp:lastModifiedBy>
  <cp:revision>26</cp:revision>
  <dcterms:created xsi:type="dcterms:W3CDTF">2015-04-07T02:21:27Z</dcterms:created>
  <dcterms:modified xsi:type="dcterms:W3CDTF">2015-05-19T12:30:44Z</dcterms:modified>
</cp:coreProperties>
</file>