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61" r:id="rId9"/>
    <p:sldId id="276" r:id="rId10"/>
    <p:sldId id="262" r:id="rId11"/>
    <p:sldId id="265" r:id="rId12"/>
    <p:sldId id="282" r:id="rId13"/>
    <p:sldId id="280" r:id="rId14"/>
    <p:sldId id="277" r:id="rId15"/>
    <p:sldId id="270" r:id="rId16"/>
    <p:sldId id="286" r:id="rId17"/>
    <p:sldId id="264" r:id="rId18"/>
    <p:sldId id="268" r:id="rId19"/>
    <p:sldId id="266" r:id="rId20"/>
    <p:sldId id="279" r:id="rId21"/>
    <p:sldId id="281" r:id="rId22"/>
    <p:sldId id="283" r:id="rId23"/>
    <p:sldId id="287" r:id="rId24"/>
    <p:sldId id="288" r:id="rId25"/>
    <p:sldId id="289" r:id="rId26"/>
    <p:sldId id="278" r:id="rId27"/>
    <p:sldId id="267" r:id="rId28"/>
    <p:sldId id="269" r:id="rId29"/>
    <p:sldId id="271" r:id="rId30"/>
    <p:sldId id="290" r:id="rId31"/>
    <p:sldId id="291" r:id="rId32"/>
    <p:sldId id="272" r:id="rId33"/>
    <p:sldId id="273" r:id="rId34"/>
    <p:sldId id="284" r:id="rId35"/>
    <p:sldId id="28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146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3D3F92-5B62-462C-9A35-D2CFE8548E1D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4F6456-82A3-4127-A63A-E79B91B5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03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2"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8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2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5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74" lvl="2">
              <a:spcBef>
                <a:spcPts val="408"/>
              </a:spcBef>
              <a:buSzPct val="68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collection contains several Hawthorn Hill photos with the same name.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0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Fairfield College created an oral history collection called “American Scholars of Religion” which they then sorted into virtual collections by keyword/subject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0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Due to the size of the Wright Brothers Photographs we decided to create a similar sort-by-keyword group of virtual collections. This would allow the user to browse the large photograph collection by narrowing down their search via keyword.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2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approached Archives and Special Collections and asked them to sort the Wright Brothers Photographs series into keyword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0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Above is an example of one of the virtual collections we created to help the users narrow down their searches.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4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2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3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3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0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6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metadata</a:t>
            </a:r>
            <a:r>
              <a:rPr lang="en-US" baseline="0" dirty="0" smtClean="0"/>
              <a:t> spreadsheet generated by our </a:t>
            </a:r>
            <a:r>
              <a:rPr lang="en-US" baseline="0" dirty="0" err="1" smtClean="0"/>
              <a:t>Dspace</a:t>
            </a:r>
            <a:r>
              <a:rPr lang="en-US" baseline="0" dirty="0" smtClean="0"/>
              <a:t> instance. There are 27 cells containing information spread across 56 columns.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order of information is different from the order of the Digital Commons spreadsheet.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99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algn="l" defTabSz="931774"/>
            <a:r>
              <a:rPr lang="en-US" dirty="0" smtClean="0"/>
              <a:t>Do</a:t>
            </a:r>
            <a:r>
              <a:rPr lang="en-US" baseline="0" dirty="0" smtClean="0"/>
              <a:t> not use</a:t>
            </a:r>
            <a:r>
              <a:rPr lang="en-US" dirty="0" smtClean="0"/>
              <a:t> trailing spaces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lower-case letters in the document type field.</a:t>
            </a:r>
            <a:endParaRPr lang="en-US" baseline="0" dirty="0" smtClean="0"/>
          </a:p>
          <a:p>
            <a:pPr marL="1397660" lvl="3" algn="just" defTabSz="931774"/>
            <a:endParaRPr lang="en-US" baseline="0" dirty="0" smtClean="0"/>
          </a:p>
          <a:p>
            <a:pPr marL="0" lvl="3" algn="just" defTabSz="931774"/>
            <a:r>
              <a:rPr lang="en-US" baseline="0" dirty="0" smtClean="0"/>
              <a:t>Corporate entities must be placed in the author </a:t>
            </a:r>
            <a:r>
              <a:rPr lang="en-US" baseline="0" dirty="0" err="1" smtClean="0"/>
              <a:t>fname</a:t>
            </a:r>
            <a:r>
              <a:rPr lang="en-US" baseline="0" dirty="0" smtClean="0"/>
              <a:t> field even though the standard metadata submission form places the corporate name in the institution field.</a:t>
            </a:r>
            <a:endParaRPr lang="en-US" dirty="0" smtClean="0"/>
          </a:p>
          <a:p>
            <a:pPr lvl="3" algn="just"/>
            <a:endParaRPr lang="en-US" dirty="0" smtClean="0"/>
          </a:p>
          <a:p>
            <a:pPr marL="0" lvl="3" algn="just"/>
            <a:r>
              <a:rPr lang="en-US" dirty="0" smtClean="0"/>
              <a:t>Uploading in the mornings before 11:00 EST</a:t>
            </a:r>
            <a:r>
              <a:rPr lang="en-US" baseline="0" dirty="0" smtClean="0"/>
              <a:t> </a:t>
            </a:r>
            <a:r>
              <a:rPr lang="en-US" dirty="0" smtClean="0"/>
              <a:t>has</a:t>
            </a:r>
            <a:r>
              <a:rPr lang="en-US" baseline="0" dirty="0" smtClean="0"/>
              <a:t> given me the</a:t>
            </a:r>
            <a:r>
              <a:rPr lang="en-US" dirty="0" smtClean="0"/>
              <a:t> best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9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defTabSz="931774"/>
            <a:r>
              <a:rPr lang="en-US" dirty="0" smtClean="0"/>
              <a:t>Upload in the mornings before 11:00 EST for best 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5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7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4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9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6456-82A3-4127-A63A-E79B91B527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3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9AFACD-DAEC-420D-B268-BDBA1B47B13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C8CD1F-FAC6-46A3-8F06-838E6C4F21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Platform Jumping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Migration Collection from </a:t>
            </a:r>
            <a:r>
              <a:rPr lang="en-US" dirty="0" err="1" smtClean="0"/>
              <a:t>Dspace</a:t>
            </a:r>
            <a:r>
              <a:rPr lang="en-US" dirty="0" smtClean="0"/>
              <a:t> to Digital Commons</a:t>
            </a:r>
          </a:p>
          <a:p>
            <a:r>
              <a:rPr lang="en-US" dirty="0" smtClean="0"/>
              <a:t>Jane </a:t>
            </a:r>
            <a:r>
              <a:rPr lang="en-US" dirty="0" err="1" smtClean="0"/>
              <a:t>Wildermuth</a:t>
            </a:r>
            <a:r>
              <a:rPr lang="en-US" dirty="0" smtClean="0"/>
              <a:t> &amp; Andrew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were already using Digital Commons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It worked well with published materials</a:t>
            </a:r>
          </a:p>
          <a:p>
            <a:endParaRPr lang="en-US" dirty="0" smtClean="0"/>
          </a:p>
          <a:p>
            <a:r>
              <a:rPr lang="en-US" dirty="0" smtClean="0"/>
              <a:t>Everything would be located in one repository</a:t>
            </a:r>
          </a:p>
          <a:p>
            <a:endParaRPr lang="en-US" dirty="0" smtClean="0"/>
          </a:p>
          <a:p>
            <a:r>
              <a:rPr lang="en-US" dirty="0" smtClean="0"/>
              <a:t>Ease </a:t>
            </a:r>
            <a:r>
              <a:rPr lang="en-US" dirty="0"/>
              <a:t>of training faculty/staff/students</a:t>
            </a:r>
          </a:p>
          <a:p>
            <a:endParaRPr lang="en-US" dirty="0" smtClean="0"/>
          </a:p>
          <a:p>
            <a:r>
              <a:rPr lang="en-US" dirty="0" smtClean="0"/>
              <a:t>Ease </a:t>
            </a:r>
            <a:r>
              <a:rPr lang="en-US" dirty="0"/>
              <a:t>of recruiting</a:t>
            </a:r>
          </a:p>
          <a:p>
            <a:endParaRPr lang="en-US" dirty="0" smtClean="0"/>
          </a:p>
          <a:p>
            <a:r>
              <a:rPr lang="en-US" dirty="0" smtClean="0"/>
              <a:t>Ease </a:t>
            </a:r>
            <a:r>
              <a:rPr lang="en-US" dirty="0"/>
              <a:t>of others understanding goals of IR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Chosen!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dirty="0" err="1" smtClean="0"/>
              <a:t>ContentDM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Orville Wright under the wing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44" y="274638"/>
            <a:ext cx="6469811" cy="4572000"/>
          </a:xfrm>
        </p:spPr>
      </p:pic>
    </p:spTree>
    <p:extLst>
      <p:ext uri="{BB962C8B-B14F-4D97-AF65-F5344CB8AC3E}">
        <p14:creationId xmlns:p14="http://schemas.microsoft.com/office/powerpoint/2010/main" val="40048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Everything isn’t Perfect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30th deadline</a:t>
            </a:r>
          </a:p>
          <a:p>
            <a:endParaRPr lang="en-US" dirty="0" smtClean="0"/>
          </a:p>
          <a:p>
            <a:r>
              <a:rPr lang="en-US" dirty="0"/>
              <a:t>Planning page structure and design takes time</a:t>
            </a:r>
          </a:p>
          <a:p>
            <a:endParaRPr lang="en-US" dirty="0"/>
          </a:p>
          <a:p>
            <a:r>
              <a:rPr lang="en-US" dirty="0" smtClean="0"/>
              <a:t>Streaming </a:t>
            </a:r>
            <a:r>
              <a:rPr lang="en-US" dirty="0"/>
              <a:t>server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Handles?!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Seats and control levers on Wright Model A Flyer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00" y="274638"/>
            <a:ext cx="5564300" cy="4572000"/>
          </a:xfrm>
        </p:spPr>
      </p:pic>
      <p:sp>
        <p:nvSpPr>
          <p:cNvPr id="9" name="Rectangle 8"/>
          <p:cNvSpPr/>
          <p:nvPr/>
        </p:nvSpPr>
        <p:spPr>
          <a:xfrm>
            <a:off x="4495800" y="990600"/>
            <a:ext cx="2057400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Persistent </a:t>
            </a:r>
            <a:r>
              <a:rPr lang="en-US" dirty="0"/>
              <a:t>URLs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Requires </a:t>
            </a:r>
            <a:r>
              <a:rPr lang="en-US" dirty="0"/>
              <a:t>a Handle Server to maintain the PURLs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Extra expense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Eventually </a:t>
            </a:r>
            <a:r>
              <a:rPr lang="en-US" dirty="0"/>
              <a:t>chose to abandon the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Handles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Archivists?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Street Carnival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6240776" cy="4682540"/>
          </a:xfrm>
        </p:spPr>
      </p:pic>
    </p:spTree>
    <p:extLst>
      <p:ext uri="{BB962C8B-B14F-4D97-AF65-F5344CB8AC3E}">
        <p14:creationId xmlns:p14="http://schemas.microsoft.com/office/powerpoint/2010/main" val="13581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Buy-in </a:t>
            </a:r>
            <a:r>
              <a:rPr lang="en-US" dirty="0"/>
              <a:t>of system</a:t>
            </a:r>
          </a:p>
          <a:p>
            <a:pPr lvl="1"/>
            <a:r>
              <a:rPr lang="en-US" dirty="0" smtClean="0"/>
              <a:t>Demo </a:t>
            </a:r>
            <a:r>
              <a:rPr lang="en-US" dirty="0"/>
              <a:t>by </a:t>
            </a:r>
            <a:r>
              <a:rPr lang="en-US" dirty="0" err="1"/>
              <a:t>bepress</a:t>
            </a:r>
            <a:r>
              <a:rPr lang="en-US" dirty="0"/>
              <a:t> staff during IR </a:t>
            </a:r>
            <a:r>
              <a:rPr lang="en-US" dirty="0" err="1" smtClean="0"/>
              <a:t>kickstart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Digital Services demoed to staff also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just for </a:t>
            </a:r>
            <a:r>
              <a:rPr lang="en-US" dirty="0" smtClean="0"/>
              <a:t>PDFs</a:t>
            </a:r>
            <a:endParaRPr lang="en-US" dirty="0"/>
          </a:p>
          <a:p>
            <a:pPr lvl="1"/>
            <a:r>
              <a:rPr lang="en-US" dirty="0" smtClean="0"/>
              <a:t>Flexible system</a:t>
            </a:r>
          </a:p>
          <a:p>
            <a:pPr lvl="2"/>
            <a:r>
              <a:rPr lang="en-US" dirty="0" smtClean="0"/>
              <a:t>Web </a:t>
            </a:r>
            <a:r>
              <a:rPr lang="en-US" dirty="0"/>
              <a:t>2.0/Social </a:t>
            </a:r>
            <a:r>
              <a:rPr lang="en-US" dirty="0" smtClean="0"/>
              <a:t>Media</a:t>
            </a:r>
          </a:p>
          <a:p>
            <a:pPr lvl="2"/>
            <a:r>
              <a:rPr lang="en-US" dirty="0" smtClean="0"/>
              <a:t>Tie </a:t>
            </a:r>
            <a:r>
              <a:rPr lang="en-US" dirty="0"/>
              <a:t>in with own </a:t>
            </a:r>
            <a:r>
              <a:rPr lang="en-US" dirty="0" smtClean="0"/>
              <a:t>blogs</a:t>
            </a:r>
          </a:p>
          <a:p>
            <a:pPr lvl="2"/>
            <a:r>
              <a:rPr lang="en-US" dirty="0" smtClean="0"/>
              <a:t>Image galleries</a:t>
            </a:r>
          </a:p>
          <a:p>
            <a:pPr lvl="2"/>
            <a:r>
              <a:rPr lang="en-US" dirty="0" smtClean="0"/>
              <a:t>Audio </a:t>
            </a:r>
            <a:r>
              <a:rPr lang="en-US" dirty="0"/>
              <a:t>&amp; </a:t>
            </a:r>
            <a:r>
              <a:rPr lang="en-US" dirty="0" smtClean="0"/>
              <a:t>Video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record with more than one file type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of Archives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Allowed the archivists to jointly make decisions on look, layout, metadata fields, and keywords to collect items.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Uploaded </a:t>
            </a:r>
            <a:r>
              <a:rPr lang="en-US" sz="2800" dirty="0"/>
              <a:t>a test image collection to the demo site for setting up metadata and display</a:t>
            </a:r>
          </a:p>
          <a:p>
            <a:endParaRPr lang="en-US" sz="2800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smtClean="0"/>
              <a:t>the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Would </a:t>
            </a:r>
            <a:r>
              <a:rPr lang="en-US" dirty="0"/>
              <a:t>archivists have backend access?	</a:t>
            </a:r>
          </a:p>
          <a:p>
            <a:endParaRPr lang="en-US" dirty="0" smtClean="0"/>
          </a:p>
          <a:p>
            <a:r>
              <a:rPr lang="en-US" dirty="0" smtClean="0"/>
              <a:t>Archivists </a:t>
            </a:r>
            <a:r>
              <a:rPr lang="en-US" dirty="0"/>
              <a:t>know collection best and how </a:t>
            </a:r>
            <a:r>
              <a:rPr lang="en-US" dirty="0" smtClean="0"/>
              <a:t>patrons </a:t>
            </a:r>
            <a:r>
              <a:rPr lang="en-US" dirty="0"/>
              <a:t>use collections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involved would Archives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9899" r="19900" b="4907"/>
          <a:stretch/>
        </p:blipFill>
        <p:spPr bwMode="auto">
          <a:xfrm>
            <a:off x="1828800" y="1371600"/>
            <a:ext cx="5943600" cy="4731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Lack </a:t>
            </a:r>
            <a:r>
              <a:rPr lang="en-US" dirty="0"/>
              <a:t>of preview </a:t>
            </a:r>
            <a:r>
              <a:rPr lang="en-US" dirty="0" smtClean="0"/>
              <a:t>images</a:t>
            </a:r>
          </a:p>
          <a:p>
            <a:endParaRPr lang="en-US" dirty="0" smtClean="0"/>
          </a:p>
          <a:p>
            <a:r>
              <a:rPr lang="en-US" dirty="0" smtClean="0"/>
              <a:t>Several similarly </a:t>
            </a:r>
            <a:r>
              <a:rPr lang="en-US" dirty="0"/>
              <a:t>titled items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3257" r="11966" b="1"/>
          <a:stretch/>
        </p:blipFill>
        <p:spPr bwMode="auto">
          <a:xfrm>
            <a:off x="119062" y="120770"/>
            <a:ext cx="8905876" cy="626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18413" r="18261" b="4876"/>
          <a:stretch/>
        </p:blipFill>
        <p:spPr bwMode="auto">
          <a:xfrm>
            <a:off x="152400" y="228600"/>
            <a:ext cx="8899724" cy="596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our Keyword 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1205" t="9349" r="57216" b="9972"/>
          <a:stretch/>
        </p:blipFill>
        <p:spPr>
          <a:xfrm>
            <a:off x="850392" y="76200"/>
            <a:ext cx="7543800" cy="6570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8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919" t="9349" r="56970" b="6983"/>
          <a:stretch/>
        </p:blipFill>
        <p:spPr>
          <a:xfrm>
            <a:off x="1008993" y="76200"/>
            <a:ext cx="7283669" cy="6469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3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2224" t="9349" r="57216" b="6983"/>
          <a:stretch/>
        </p:blipFill>
        <p:spPr>
          <a:xfrm>
            <a:off x="1219200" y="70945"/>
            <a:ext cx="7017488" cy="6549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err="1"/>
              <a:t>Delagrange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97" y="274638"/>
            <a:ext cx="6485106" cy="4572000"/>
          </a:xfrm>
        </p:spPr>
      </p:pic>
    </p:spTree>
    <p:extLst>
      <p:ext uri="{BB962C8B-B14F-4D97-AF65-F5344CB8AC3E}">
        <p14:creationId xmlns:p14="http://schemas.microsoft.com/office/powerpoint/2010/main" val="10413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Performed an audit </a:t>
            </a:r>
            <a:r>
              <a:rPr lang="en-US" dirty="0"/>
              <a:t>of </a:t>
            </a:r>
            <a:r>
              <a:rPr lang="en-US" dirty="0" smtClean="0"/>
              <a:t>records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Counted all collections manually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First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Encountered </a:t>
            </a:r>
            <a:r>
              <a:rPr lang="en-US" dirty="0"/>
              <a:t>a </a:t>
            </a:r>
            <a:r>
              <a:rPr lang="en-US" dirty="0" smtClean="0"/>
              <a:t>Perl Application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Lack </a:t>
            </a:r>
            <a:r>
              <a:rPr lang="en-US" dirty="0"/>
              <a:t>of experience with </a:t>
            </a:r>
            <a:r>
              <a:rPr lang="en-US" dirty="0" smtClean="0"/>
              <a:t>Perl </a:t>
            </a:r>
            <a:r>
              <a:rPr lang="en-US" dirty="0"/>
              <a:t>forced us to manually migrate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Automated </a:t>
            </a:r>
            <a:r>
              <a:rPr lang="en-US" dirty="0"/>
              <a:t>T</a:t>
            </a:r>
            <a:r>
              <a:rPr lang="en-US" dirty="0" smtClean="0"/>
              <a:t>ools to 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Beginning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481776" cy="457200"/>
          </a:xfrm>
        </p:spPr>
        <p:txBody>
          <a:bodyPr/>
          <a:lstStyle/>
          <a:p>
            <a:r>
              <a:rPr lang="en-US" dirty="0" smtClean="0"/>
              <a:t>And then it crashed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wreck from </a:t>
            </a:r>
            <a:r>
              <a:rPr lang="en-US" dirty="0" smtClean="0"/>
              <a:t>injured men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518150" cy="4166203"/>
          </a:xfrm>
        </p:spPr>
      </p:pic>
    </p:spTree>
    <p:extLst>
      <p:ext uri="{BB962C8B-B14F-4D97-AF65-F5344CB8AC3E}">
        <p14:creationId xmlns:p14="http://schemas.microsoft.com/office/powerpoint/2010/main" val="24024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a collection for migration</a:t>
            </a:r>
          </a:p>
          <a:p>
            <a:endParaRPr lang="en-US" dirty="0" smtClean="0"/>
          </a:p>
          <a:p>
            <a:r>
              <a:rPr lang="en-US" dirty="0" smtClean="0"/>
              <a:t>Review file types and necessary metadata fields per collection</a:t>
            </a:r>
          </a:p>
          <a:p>
            <a:endParaRPr lang="en-US" dirty="0" smtClean="0"/>
          </a:p>
          <a:p>
            <a:r>
              <a:rPr lang="en-US" dirty="0" smtClean="0"/>
              <a:t>Generate </a:t>
            </a:r>
            <a:r>
              <a:rPr lang="en-US" dirty="0" err="1" smtClean="0"/>
              <a:t>Dspace</a:t>
            </a:r>
            <a:r>
              <a:rPr lang="en-US" dirty="0" smtClean="0"/>
              <a:t> spreadsheet</a:t>
            </a:r>
          </a:p>
          <a:p>
            <a:endParaRPr lang="en-US" dirty="0"/>
          </a:p>
          <a:p>
            <a:r>
              <a:rPr lang="en-US" dirty="0" smtClean="0"/>
              <a:t>Copy and paste information into Digital Commons spreadsheet</a:t>
            </a:r>
          </a:p>
          <a:p>
            <a:endParaRPr lang="en-US" dirty="0"/>
          </a:p>
          <a:p>
            <a:r>
              <a:rPr lang="en-US" dirty="0" smtClean="0"/>
              <a:t>Upload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 b="5206"/>
          <a:stretch/>
        </p:blipFill>
        <p:spPr bwMode="auto">
          <a:xfrm>
            <a:off x="161938" y="990600"/>
            <a:ext cx="8820124" cy="4527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Learned several things about the bulk upload tool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dirty="0" smtClean="0"/>
          </a:p>
          <a:p>
            <a:pPr marL="736092" lvl="3" indent="-342900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en-US" dirty="0" smtClean="0"/>
              <a:t>Some fields are very specific about input</a:t>
            </a:r>
          </a:p>
          <a:p>
            <a:pPr marL="452628" lvl="2" indent="-342900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endParaRPr lang="en-US" dirty="0"/>
          </a:p>
          <a:p>
            <a:pPr marL="736092" lvl="3" indent="-342900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lang="en-US" dirty="0" smtClean="0"/>
              <a:t>Discovered </a:t>
            </a:r>
            <a:r>
              <a:rPr lang="en-US" dirty="0"/>
              <a:t>that all bulk spreadsheets go into one queue for all schools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Upload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to also love the bulk-revise tool</a:t>
            </a:r>
          </a:p>
          <a:p>
            <a:endParaRPr lang="en-US" dirty="0"/>
          </a:p>
          <a:p>
            <a:pPr lvl="1"/>
            <a:r>
              <a:rPr lang="en-US" dirty="0" smtClean="0"/>
              <a:t>Quick and easy to make edits to several files.</a:t>
            </a:r>
          </a:p>
          <a:p>
            <a:endParaRPr lang="en-US" dirty="0"/>
          </a:p>
          <a:p>
            <a:pPr lvl="1"/>
            <a:r>
              <a:rPr lang="en-US" dirty="0" smtClean="0"/>
              <a:t>Learned that all bulk revise spreadsheets are syphoned into one queue for all institutions.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Bulk-Revise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still in the process of migrating collections.</a:t>
            </a:r>
          </a:p>
          <a:p>
            <a:endParaRPr lang="en-US" dirty="0" smtClean="0"/>
          </a:p>
          <a:p>
            <a:r>
              <a:rPr lang="en-US" dirty="0" smtClean="0"/>
              <a:t>We have 38-40 collections left</a:t>
            </a:r>
          </a:p>
          <a:p>
            <a:endParaRPr lang="en-US" dirty="0" smtClean="0"/>
          </a:p>
          <a:p>
            <a:r>
              <a:rPr lang="en-US" dirty="0" smtClean="0"/>
              <a:t>We’ve downloaded our </a:t>
            </a:r>
            <a:r>
              <a:rPr lang="en-US" dirty="0" err="1" smtClean="0"/>
              <a:t>Dspace</a:t>
            </a:r>
            <a:r>
              <a:rPr lang="en-US" dirty="0" smtClean="0"/>
              <a:t> content</a:t>
            </a:r>
          </a:p>
          <a:p>
            <a:endParaRPr lang="en-US" dirty="0" smtClean="0"/>
          </a:p>
          <a:p>
            <a:r>
              <a:rPr lang="en-US" dirty="0" smtClean="0"/>
              <a:t>We are aiming for the September 30</a:t>
            </a:r>
            <a:r>
              <a:rPr lang="en-US" baseline="30000" dirty="0" smtClean="0"/>
              <a:t>th</a:t>
            </a:r>
            <a:r>
              <a:rPr lang="en-US" dirty="0" smtClean="0"/>
              <a:t> deadline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so far…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7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1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flexible in overall design</a:t>
            </a:r>
          </a:p>
          <a:p>
            <a:endParaRPr lang="en-US" dirty="0" smtClean="0"/>
          </a:p>
          <a:p>
            <a:r>
              <a:rPr lang="en-US" dirty="0" smtClean="0"/>
              <a:t>Lacked </a:t>
            </a:r>
            <a:r>
              <a:rPr lang="en-US" dirty="0"/>
              <a:t>Social Media/Web 2.0 tools</a:t>
            </a:r>
          </a:p>
          <a:p>
            <a:endParaRPr lang="en-US" dirty="0" smtClean="0"/>
          </a:p>
          <a:p>
            <a:r>
              <a:rPr lang="en-US" dirty="0" smtClean="0"/>
              <a:t>Lack of consistency across instances</a:t>
            </a: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Dspace</a:t>
            </a:r>
            <a:r>
              <a:rPr lang="en-US" dirty="0" smtClean="0"/>
              <a:t>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stability caused faculty to be disinterested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baseline="0" dirty="0" smtClean="0"/>
              <a:t>Lack of trust by our dean delayed our recruitment efforts</a:t>
            </a:r>
          </a:p>
          <a:p>
            <a:pPr marL="109728" indent="0">
              <a:buNone/>
            </a:pPr>
            <a:endParaRPr lang="en-US" baseline="0" dirty="0" smtClean="0"/>
          </a:p>
          <a:p>
            <a:r>
              <a:rPr lang="en-US" baseline="0" dirty="0" smtClean="0"/>
              <a:t>The system went down regularly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was hope…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Spectators cheering at the Harvard-Boston Aero Meet, August - September, 1911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274638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31613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Signed </a:t>
            </a:r>
            <a:r>
              <a:rPr lang="en-US" dirty="0"/>
              <a:t>on with </a:t>
            </a:r>
            <a:r>
              <a:rPr lang="en-US" dirty="0" err="1" smtClean="0"/>
              <a:t>bepress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Created a new position </a:t>
            </a:r>
            <a:r>
              <a:rPr lang="en-US" dirty="0"/>
              <a:t>for the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OhioLINK</a:t>
            </a:r>
            <a:r>
              <a:rPr lang="en-US" dirty="0" smtClean="0"/>
              <a:t> would no longer support </a:t>
            </a:r>
            <a:r>
              <a:rPr lang="en-US" dirty="0" err="1" smtClean="0"/>
              <a:t>Dspace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began planning the migration in late February/ March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 researched several alternative platforms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got better…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Orville Wright smiles for the camera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24" y="274638"/>
            <a:ext cx="6674452" cy="4572000"/>
          </a:xfrm>
        </p:spPr>
      </p:pic>
    </p:spTree>
    <p:extLst>
      <p:ext uri="{BB962C8B-B14F-4D97-AF65-F5344CB8AC3E}">
        <p14:creationId xmlns:p14="http://schemas.microsoft.com/office/powerpoint/2010/main" val="27563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723</TotalTime>
  <Words>722</Words>
  <Application>Microsoft Office PowerPoint</Application>
  <PresentationFormat>On-screen Show (4:3)</PresentationFormat>
  <Paragraphs>193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Courier New</vt:lpstr>
      <vt:lpstr>Lucida Sans Unicode</vt:lpstr>
      <vt:lpstr>Verdana</vt:lpstr>
      <vt:lpstr>Wingdings 2</vt:lpstr>
      <vt:lpstr>Wingdings 3</vt:lpstr>
      <vt:lpstr>Concourse</vt:lpstr>
      <vt:lpstr>Platform Jumping</vt:lpstr>
      <vt:lpstr>Background</vt:lpstr>
      <vt:lpstr>And then it crashed</vt:lpstr>
      <vt:lpstr>Dspace Issues</vt:lpstr>
      <vt:lpstr>Recruitment Issues</vt:lpstr>
      <vt:lpstr>But there was hope…</vt:lpstr>
      <vt:lpstr>Core Scholar</vt:lpstr>
      <vt:lpstr>Migration</vt:lpstr>
      <vt:lpstr>Things got better…</vt:lpstr>
      <vt:lpstr>Platform Chosen!</vt:lpstr>
      <vt:lpstr>What about ContentDM? </vt:lpstr>
      <vt:lpstr>Everything isn’t Perfect</vt:lpstr>
      <vt:lpstr>Issues</vt:lpstr>
      <vt:lpstr>Handles?!</vt:lpstr>
      <vt:lpstr>Handles</vt:lpstr>
      <vt:lpstr>What about the Archivists?</vt:lpstr>
      <vt:lpstr>Recruitment of Archives Staff</vt:lpstr>
      <vt:lpstr>For the Archives</vt:lpstr>
      <vt:lpstr>How involved would Archives be?</vt:lpstr>
      <vt:lpstr>Searching</vt:lpstr>
      <vt:lpstr>PowerPoint Presentation</vt:lpstr>
      <vt:lpstr>PowerPoint Presentation</vt:lpstr>
      <vt:lpstr>Example of our Keyword Search</vt:lpstr>
      <vt:lpstr>PowerPoint Presentation</vt:lpstr>
      <vt:lpstr>PowerPoint Presentation</vt:lpstr>
      <vt:lpstr>Migration…</vt:lpstr>
      <vt:lpstr>Migration First Steps</vt:lpstr>
      <vt:lpstr>Automated Tools to Migrate</vt:lpstr>
      <vt:lpstr>Beginning Migration</vt:lpstr>
      <vt:lpstr>Workflow</vt:lpstr>
      <vt:lpstr>PowerPoint Presentation</vt:lpstr>
      <vt:lpstr>Bulk Upload Tool</vt:lpstr>
      <vt:lpstr>Bulk-Revise Tool</vt:lpstr>
      <vt:lpstr>Our story so far…</vt:lpstr>
      <vt:lpstr>Questions?</vt:lpstr>
    </vt:vector>
  </TitlesOfParts>
  <Company>Wright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Jumping</dc:title>
  <dc:creator>WSU Libraries</dc:creator>
  <cp:lastModifiedBy>Andrew Harris</cp:lastModifiedBy>
  <cp:revision>70</cp:revision>
  <cp:lastPrinted>2013-08-08T02:54:21Z</cp:lastPrinted>
  <dcterms:created xsi:type="dcterms:W3CDTF">2013-08-02T14:17:42Z</dcterms:created>
  <dcterms:modified xsi:type="dcterms:W3CDTF">2013-08-14T14:57:41Z</dcterms:modified>
</cp:coreProperties>
</file>