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2" r:id="rId1"/>
  </p:sldMasterIdLst>
  <p:notesMasterIdLst>
    <p:notesMasterId r:id="rId15"/>
  </p:notesMasterIdLst>
  <p:sldIdLst>
    <p:sldId id="256" r:id="rId2"/>
    <p:sldId id="257" r:id="rId3"/>
    <p:sldId id="258" r:id="rId4"/>
    <p:sldId id="259" r:id="rId5"/>
    <p:sldId id="261" r:id="rId6"/>
    <p:sldId id="262" r:id="rId7"/>
    <p:sldId id="263" r:id="rId8"/>
    <p:sldId id="264" r:id="rId9"/>
    <p:sldId id="269"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71587" autoAdjust="0"/>
  </p:normalViewPr>
  <p:slideViewPr>
    <p:cSldViewPr snapToGrid="0">
      <p:cViewPr varScale="1">
        <p:scale>
          <a:sx n="81" d="100"/>
          <a:sy n="81" d="100"/>
        </p:scale>
        <p:origin x="888" y="90"/>
      </p:cViewPr>
      <p:guideLst/>
    </p:cSldViewPr>
  </p:slideViewPr>
  <p:notesTextViewPr>
    <p:cViewPr>
      <p:scale>
        <a:sx n="1" d="1"/>
        <a:sy n="1" d="1"/>
      </p:scale>
      <p:origin x="0" y="0"/>
    </p:cViewPr>
  </p:notesTextViewPr>
  <p:notesViewPr>
    <p:cSldViewPr snapToGrid="0">
      <p:cViewPr varScale="1">
        <p:scale>
          <a:sx n="83" d="100"/>
          <a:sy n="83" d="100"/>
        </p:scale>
        <p:origin x="201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F37020-8299-4F7E-83F0-2EC28A26AC35}" type="datetimeFigureOut">
              <a:rPr lang="en-US" smtClean="0"/>
              <a:t>8/16/2013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F5BE87-303D-4262-B3D0-69B13668F957}" type="slidenum">
              <a:rPr lang="en-US" smtClean="0"/>
              <a:t>‹#›</a:t>
            </a:fld>
            <a:endParaRPr lang="en-US"/>
          </a:p>
        </p:txBody>
      </p:sp>
    </p:spTree>
    <p:extLst>
      <p:ext uri="{BB962C8B-B14F-4D97-AF65-F5344CB8AC3E}">
        <p14:creationId xmlns:p14="http://schemas.microsoft.com/office/powerpoint/2010/main" val="3094301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F5BE87-303D-4262-B3D0-69B13668F957}" type="slidenum">
              <a:rPr lang="en-US" smtClean="0"/>
              <a:t>2</a:t>
            </a:fld>
            <a:endParaRPr lang="en-US"/>
          </a:p>
        </p:txBody>
      </p:sp>
    </p:spTree>
    <p:extLst>
      <p:ext uri="{BB962C8B-B14F-4D97-AF65-F5344CB8AC3E}">
        <p14:creationId xmlns:p14="http://schemas.microsoft.com/office/powerpoint/2010/main" val="3317563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F5BE87-303D-4262-B3D0-69B13668F957}" type="slidenum">
              <a:rPr lang="en-US" smtClean="0"/>
              <a:t>11</a:t>
            </a:fld>
            <a:endParaRPr lang="en-US"/>
          </a:p>
        </p:txBody>
      </p:sp>
    </p:spTree>
    <p:extLst>
      <p:ext uri="{BB962C8B-B14F-4D97-AF65-F5344CB8AC3E}">
        <p14:creationId xmlns:p14="http://schemas.microsoft.com/office/powerpoint/2010/main" val="29058914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F5BE87-303D-4262-B3D0-69B13668F957}" type="slidenum">
              <a:rPr lang="en-US" smtClean="0"/>
              <a:t>12</a:t>
            </a:fld>
            <a:endParaRPr lang="en-US"/>
          </a:p>
        </p:txBody>
      </p:sp>
    </p:spTree>
    <p:extLst>
      <p:ext uri="{BB962C8B-B14F-4D97-AF65-F5344CB8AC3E}">
        <p14:creationId xmlns:p14="http://schemas.microsoft.com/office/powerpoint/2010/main" val="11084688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F5BE87-303D-4262-B3D0-69B13668F957}" type="slidenum">
              <a:rPr lang="en-US" smtClean="0"/>
              <a:t>13</a:t>
            </a:fld>
            <a:endParaRPr lang="en-US"/>
          </a:p>
        </p:txBody>
      </p:sp>
    </p:spTree>
    <p:extLst>
      <p:ext uri="{BB962C8B-B14F-4D97-AF65-F5344CB8AC3E}">
        <p14:creationId xmlns:p14="http://schemas.microsoft.com/office/powerpoint/2010/main" val="2427030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F5BE87-303D-4262-B3D0-69B13668F957}" type="slidenum">
              <a:rPr lang="en-US" smtClean="0"/>
              <a:t>3</a:t>
            </a:fld>
            <a:endParaRPr lang="en-US"/>
          </a:p>
        </p:txBody>
      </p:sp>
    </p:spTree>
    <p:extLst>
      <p:ext uri="{BB962C8B-B14F-4D97-AF65-F5344CB8AC3E}">
        <p14:creationId xmlns:p14="http://schemas.microsoft.com/office/powerpoint/2010/main" val="3110776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F5BE87-303D-4262-B3D0-69B13668F957}" type="slidenum">
              <a:rPr lang="en-US" smtClean="0"/>
              <a:t>4</a:t>
            </a:fld>
            <a:endParaRPr lang="en-US"/>
          </a:p>
        </p:txBody>
      </p:sp>
    </p:spTree>
    <p:extLst>
      <p:ext uri="{BB962C8B-B14F-4D97-AF65-F5344CB8AC3E}">
        <p14:creationId xmlns:p14="http://schemas.microsoft.com/office/powerpoint/2010/main" val="2820188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Excel</a:t>
            </a:r>
          </a:p>
          <a:p>
            <a:pPr lvl="1"/>
            <a:r>
              <a:rPr lang="en-US" sz="1200" kern="1200" dirty="0" smtClean="0">
                <a:solidFill>
                  <a:schemeClr val="tx1"/>
                </a:solidFill>
                <a:effectLst/>
                <a:latin typeface="+mn-lt"/>
                <a:ea typeface="+mn-ea"/>
                <a:cs typeface="+mn-cs"/>
              </a:rPr>
              <a:t>Open Excel and click on the Data tab, then Import from Text.</a:t>
            </a:r>
          </a:p>
          <a:p>
            <a:pPr lvl="1"/>
            <a:r>
              <a:rPr lang="en-US" sz="1200" kern="1200" dirty="0" smtClean="0">
                <a:solidFill>
                  <a:schemeClr val="tx1"/>
                </a:solidFill>
                <a:effectLst/>
                <a:latin typeface="+mn-lt"/>
                <a:ea typeface="+mn-ea"/>
                <a:cs typeface="+mn-cs"/>
              </a:rPr>
              <a:t>Select the text file and start the import process.</a:t>
            </a:r>
          </a:p>
          <a:p>
            <a:pPr lvl="1"/>
            <a:r>
              <a:rPr lang="en-US" sz="1200" kern="1200" dirty="0" smtClean="0">
                <a:solidFill>
                  <a:schemeClr val="tx1"/>
                </a:solidFill>
                <a:effectLst/>
                <a:latin typeface="+mn-lt"/>
                <a:ea typeface="+mn-ea"/>
                <a:cs typeface="+mn-cs"/>
              </a:rPr>
              <a:t>On step three, scroll over to ISSN column and import as text or the leading zeros will be removed.</a:t>
            </a:r>
          </a:p>
          <a:p>
            <a:pPr lvl="1"/>
            <a:r>
              <a:rPr lang="en-US" sz="1200" kern="1200" dirty="0" smtClean="0">
                <a:solidFill>
                  <a:schemeClr val="tx1"/>
                </a:solidFill>
                <a:effectLst/>
                <a:latin typeface="+mn-lt"/>
                <a:ea typeface="+mn-ea"/>
                <a:cs typeface="+mn-cs"/>
              </a:rPr>
              <a:t>Delete blank or otherwise unnecessary columns. You should end up with columns A-O.</a:t>
            </a:r>
          </a:p>
          <a:p>
            <a:pPr lvl="1"/>
            <a:r>
              <a:rPr lang="en-US" sz="1200" kern="1200" dirty="0" smtClean="0">
                <a:solidFill>
                  <a:schemeClr val="tx1"/>
                </a:solidFill>
                <a:effectLst/>
                <a:latin typeface="+mn-lt"/>
                <a:ea typeface="+mn-ea"/>
                <a:cs typeface="+mn-cs"/>
              </a:rPr>
              <a:t>Delete blank rows at the beginning.</a:t>
            </a:r>
          </a:p>
          <a:p>
            <a:pPr lvl="1"/>
            <a:r>
              <a:rPr lang="en-US" sz="1200" kern="1200" dirty="0" smtClean="0">
                <a:solidFill>
                  <a:schemeClr val="tx1"/>
                </a:solidFill>
                <a:effectLst/>
                <a:latin typeface="+mn-lt"/>
                <a:ea typeface="+mn-ea"/>
                <a:cs typeface="+mn-cs"/>
              </a:rPr>
              <a:t>Move the ISSN column to column A.</a:t>
            </a:r>
          </a:p>
          <a:p>
            <a:pPr lvl="1"/>
            <a:r>
              <a:rPr lang="en-US" sz="1200" kern="1200" dirty="0" smtClean="0">
                <a:solidFill>
                  <a:schemeClr val="tx1"/>
                </a:solidFill>
                <a:effectLst/>
                <a:latin typeface="+mn-lt"/>
                <a:ea typeface="+mn-ea"/>
                <a:cs typeface="+mn-cs"/>
              </a:rPr>
              <a:t>Save and open </a:t>
            </a:r>
            <a:r>
              <a:rPr lang="en-US" sz="1200" kern="1200" dirty="0" err="1" smtClean="0">
                <a:solidFill>
                  <a:schemeClr val="tx1"/>
                </a:solidFill>
                <a:effectLst/>
                <a:latin typeface="+mn-lt"/>
                <a:ea typeface="+mn-ea"/>
                <a:cs typeface="+mn-cs"/>
              </a:rPr>
              <a:t>OpenRefine</a:t>
            </a:r>
            <a:r>
              <a:rPr lang="en-US" sz="1200" kern="1200" dirty="0" smtClean="0">
                <a:solidFill>
                  <a:schemeClr val="tx1"/>
                </a:solidFill>
                <a:effectLst/>
                <a:latin typeface="+mn-lt"/>
                <a:ea typeface="+mn-ea"/>
                <a:cs typeface="+mn-cs"/>
              </a:rPr>
              <a:t>.</a:t>
            </a:r>
          </a:p>
          <a:p>
            <a:pPr lvl="0"/>
            <a:r>
              <a:rPr lang="en-US" sz="1200" kern="1200" dirty="0" err="1" smtClean="0">
                <a:solidFill>
                  <a:schemeClr val="tx1"/>
                </a:solidFill>
                <a:effectLst/>
                <a:latin typeface="+mn-lt"/>
                <a:ea typeface="+mn-ea"/>
                <a:cs typeface="+mn-cs"/>
              </a:rPr>
              <a:t>OpenRefine</a:t>
            </a:r>
            <a:endParaRPr lang="en-US"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Begin a new project by importing the spreadsheet.</a:t>
            </a:r>
          </a:p>
          <a:p>
            <a:pPr lvl="1"/>
            <a:r>
              <a:rPr lang="en-US" sz="1200" kern="1200" dirty="0" smtClean="0">
                <a:solidFill>
                  <a:schemeClr val="tx1"/>
                </a:solidFill>
                <a:effectLst/>
                <a:latin typeface="+mn-lt"/>
                <a:ea typeface="+mn-ea"/>
                <a:cs typeface="+mn-cs"/>
              </a:rPr>
              <a:t>Click on Undo/Redo, click Apply, and paste in the JSON from RefWorksSHERPAjson.txt from the N: drive.</a:t>
            </a:r>
          </a:p>
          <a:p>
            <a:pPr lvl="1"/>
            <a:r>
              <a:rPr lang="en-US" sz="1200" kern="1200" dirty="0" smtClean="0">
                <a:solidFill>
                  <a:schemeClr val="tx1"/>
                </a:solidFill>
                <a:effectLst/>
                <a:latin typeface="+mn-lt"/>
                <a:ea typeface="+mn-ea"/>
                <a:cs typeface="+mn-cs"/>
              </a:rPr>
              <a:t>Download the resulting file as Excel.</a:t>
            </a:r>
          </a:p>
          <a:p>
            <a:endParaRPr lang="en-US" dirty="0"/>
          </a:p>
        </p:txBody>
      </p:sp>
      <p:sp>
        <p:nvSpPr>
          <p:cNvPr id="4" name="Slide Number Placeholder 3"/>
          <p:cNvSpPr>
            <a:spLocks noGrp="1"/>
          </p:cNvSpPr>
          <p:nvPr>
            <p:ph type="sldNum" sz="quarter" idx="10"/>
          </p:nvPr>
        </p:nvSpPr>
        <p:spPr/>
        <p:txBody>
          <a:bodyPr/>
          <a:lstStyle/>
          <a:p>
            <a:fld id="{35F5BE87-303D-4262-B3D0-69B13668F957}" type="slidenum">
              <a:rPr lang="en-US" smtClean="0"/>
              <a:t>5</a:t>
            </a:fld>
            <a:endParaRPr lang="en-US"/>
          </a:p>
        </p:txBody>
      </p:sp>
    </p:spTree>
    <p:extLst>
      <p:ext uri="{BB962C8B-B14F-4D97-AF65-F5344CB8AC3E}">
        <p14:creationId xmlns:p14="http://schemas.microsoft.com/office/powerpoint/2010/main" val="2639860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F5BE87-303D-4262-B3D0-69B13668F957}" type="slidenum">
              <a:rPr lang="en-US" smtClean="0"/>
              <a:t>6</a:t>
            </a:fld>
            <a:endParaRPr lang="en-US"/>
          </a:p>
        </p:txBody>
      </p:sp>
    </p:spTree>
    <p:extLst>
      <p:ext uri="{BB962C8B-B14F-4D97-AF65-F5344CB8AC3E}">
        <p14:creationId xmlns:p14="http://schemas.microsoft.com/office/powerpoint/2010/main" val="69334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a:t>
            </a:r>
            <a:r>
              <a:rPr lang="en-US" sz="1200" kern="1200" dirty="0" smtClean="0">
                <a:solidFill>
                  <a:schemeClr val="tx1"/>
                </a:solidFill>
                <a:effectLst/>
                <a:latin typeface="+mn-lt"/>
                <a:ea typeface="+mn-ea"/>
                <a:cs typeface="+mn-cs"/>
              </a:rPr>
              <a:t>Realized that some faculty weren’t going to be showing up in the databases to get into </a:t>
            </a:r>
            <a:r>
              <a:rPr lang="en-US" sz="1200" kern="1200" dirty="0" err="1" smtClean="0">
                <a:solidFill>
                  <a:schemeClr val="tx1"/>
                </a:solidFill>
                <a:effectLst/>
                <a:latin typeface="+mn-lt"/>
                <a:ea typeface="+mn-ea"/>
                <a:cs typeface="+mn-cs"/>
              </a:rPr>
              <a:t>RefWorks</a:t>
            </a:r>
            <a:r>
              <a:rPr lang="en-US" sz="1200" kern="1200" dirty="0" smtClean="0">
                <a:solidFill>
                  <a:schemeClr val="tx1"/>
                </a:solidFill>
                <a:effectLst/>
                <a:latin typeface="+mn-lt"/>
                <a:ea typeface="+mn-ea"/>
                <a:cs typeface="+mn-cs"/>
              </a:rPr>
              <a:t> for various reasons (disciplines, </a:t>
            </a:r>
            <a:r>
              <a:rPr lang="en-US" sz="1200" kern="1200" dirty="0" err="1" smtClean="0">
                <a:solidFill>
                  <a:schemeClr val="tx1"/>
                </a:solidFill>
                <a:effectLst/>
                <a:latin typeface="+mn-lt"/>
                <a:ea typeface="+mn-ea"/>
                <a:cs typeface="+mn-cs"/>
              </a:rPr>
              <a:t>RefWorks</a:t>
            </a:r>
            <a:r>
              <a:rPr lang="en-US" sz="1200" kern="1200" dirty="0" smtClean="0">
                <a:solidFill>
                  <a:schemeClr val="tx1"/>
                </a:solidFill>
                <a:effectLst/>
                <a:latin typeface="+mn-lt"/>
                <a:ea typeface="+mn-ea"/>
                <a:cs typeface="+mn-cs"/>
              </a:rPr>
              <a:t> export), and it would be easier to start with their CVs.</a:t>
            </a:r>
          </a:p>
          <a:p>
            <a:endParaRPr lang="en-US" dirty="0"/>
          </a:p>
        </p:txBody>
      </p:sp>
      <p:sp>
        <p:nvSpPr>
          <p:cNvPr id="4" name="Slide Number Placeholder 3"/>
          <p:cNvSpPr>
            <a:spLocks noGrp="1"/>
          </p:cNvSpPr>
          <p:nvPr>
            <p:ph type="sldNum" sz="quarter" idx="10"/>
          </p:nvPr>
        </p:nvSpPr>
        <p:spPr/>
        <p:txBody>
          <a:bodyPr/>
          <a:lstStyle/>
          <a:p>
            <a:fld id="{35F5BE87-303D-4262-B3D0-69B13668F957}" type="slidenum">
              <a:rPr lang="en-US" smtClean="0"/>
              <a:t>7</a:t>
            </a:fld>
            <a:endParaRPr lang="en-US"/>
          </a:p>
        </p:txBody>
      </p:sp>
    </p:spTree>
    <p:extLst>
      <p:ext uri="{BB962C8B-B14F-4D97-AF65-F5344CB8AC3E}">
        <p14:creationId xmlns:p14="http://schemas.microsoft.com/office/powerpoint/2010/main" val="80698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Copy the journal portions of the CV into a text editor such as Notepad++. The idea is to spend some time before moving into </a:t>
            </a:r>
            <a:r>
              <a:rPr lang="en-US" sz="1200" kern="1200" dirty="0" err="1" smtClean="0">
                <a:solidFill>
                  <a:schemeClr val="tx1"/>
                </a:solidFill>
                <a:effectLst/>
                <a:latin typeface="+mn-lt"/>
                <a:ea typeface="+mn-ea"/>
                <a:cs typeface="+mn-cs"/>
              </a:rPr>
              <a:t>OpenRefine</a:t>
            </a:r>
            <a:r>
              <a:rPr lang="en-US" sz="1200" kern="1200" dirty="0" smtClean="0">
                <a:solidFill>
                  <a:schemeClr val="tx1"/>
                </a:solidFill>
                <a:effectLst/>
                <a:latin typeface="+mn-lt"/>
                <a:ea typeface="+mn-ea"/>
                <a:cs typeface="+mn-cs"/>
              </a:rPr>
              <a:t> cleaning up the data and ensuring characters are what you expect them to be, which isn’t always clear from Word.</a:t>
            </a:r>
          </a:p>
          <a:p>
            <a:pPr lvl="0"/>
            <a:r>
              <a:rPr lang="en-US" sz="1200" kern="1200" dirty="0" smtClean="0">
                <a:solidFill>
                  <a:schemeClr val="tx1"/>
                </a:solidFill>
                <a:effectLst/>
                <a:latin typeface="+mn-lt"/>
                <a:ea typeface="+mn-ea"/>
                <a:cs typeface="+mn-cs"/>
              </a:rPr>
              <a:t>Open </a:t>
            </a:r>
            <a:r>
              <a:rPr lang="en-US" sz="1200" kern="1200" dirty="0" err="1" smtClean="0">
                <a:solidFill>
                  <a:schemeClr val="tx1"/>
                </a:solidFill>
                <a:effectLst/>
                <a:latin typeface="+mn-lt"/>
                <a:ea typeface="+mn-ea"/>
                <a:cs typeface="+mn-cs"/>
              </a:rPr>
              <a:t>OpenRefine</a:t>
            </a:r>
            <a:r>
              <a:rPr lang="en-US" sz="1200" kern="1200" dirty="0" smtClean="0">
                <a:solidFill>
                  <a:schemeClr val="tx1"/>
                </a:solidFill>
                <a:effectLst/>
                <a:latin typeface="+mn-lt"/>
                <a:ea typeface="+mn-ea"/>
                <a:cs typeface="+mn-cs"/>
              </a:rPr>
              <a:t>. Copy the text from the CV into the Clipboard section to create a new project. Note that if the CV contains different citation styles for articles and book reviews you will probably want to copy them separately.</a:t>
            </a:r>
          </a:p>
          <a:p>
            <a:pPr lvl="0"/>
            <a:r>
              <a:rPr lang="en-US" sz="1200" kern="1200" dirty="0" smtClean="0">
                <a:solidFill>
                  <a:schemeClr val="tx1"/>
                </a:solidFill>
                <a:effectLst/>
                <a:latin typeface="+mn-lt"/>
                <a:ea typeface="+mn-ea"/>
                <a:cs typeface="+mn-cs"/>
              </a:rPr>
              <a:t>Select Line Based Text file as import format, and uncheck the box to import blank rows. </a:t>
            </a:r>
          </a:p>
          <a:p>
            <a:pPr lvl="0"/>
            <a:r>
              <a:rPr lang="en-US" sz="1200" kern="1200" dirty="0" smtClean="0">
                <a:solidFill>
                  <a:schemeClr val="tx1"/>
                </a:solidFill>
                <a:effectLst/>
                <a:latin typeface="+mn-lt"/>
                <a:ea typeface="+mn-ea"/>
                <a:cs typeface="+mn-cs"/>
              </a:rPr>
              <a:t>Rename the project as author last name dash first initial. Create project.</a:t>
            </a:r>
          </a:p>
          <a:p>
            <a:pPr lvl="0"/>
            <a:r>
              <a:rPr lang="en-US" sz="1200" kern="1200" dirty="0" smtClean="0">
                <a:solidFill>
                  <a:schemeClr val="tx1"/>
                </a:solidFill>
                <a:effectLst/>
                <a:latin typeface="+mn-lt"/>
                <a:ea typeface="+mn-ea"/>
                <a:cs typeface="+mn-cs"/>
              </a:rPr>
              <a:t>Clean up any obviously wrong import errors (such as multiple blank rows.)</a:t>
            </a:r>
          </a:p>
          <a:p>
            <a:pPr lvl="0"/>
            <a:r>
              <a:rPr lang="en-US" sz="1200" kern="1200" dirty="0" smtClean="0">
                <a:solidFill>
                  <a:schemeClr val="tx1"/>
                </a:solidFill>
                <a:effectLst/>
                <a:latin typeface="+mn-lt"/>
                <a:ea typeface="+mn-ea"/>
                <a:cs typeface="+mn-cs"/>
              </a:rPr>
              <a:t>If the metadata is standard and follows one of the citation formats available, use a JSON export. Copy and paste it into the Undo/Redo tab in the Apply… option. (Make sure to remove unnecessary clauses). This may or may not work, depending on typos.</a:t>
            </a:r>
          </a:p>
          <a:p>
            <a:pPr lvl="0"/>
            <a:r>
              <a:rPr lang="en-US" sz="1200" kern="1200" dirty="0" smtClean="0">
                <a:solidFill>
                  <a:schemeClr val="tx1"/>
                </a:solidFill>
                <a:effectLst/>
                <a:latin typeface="+mn-lt"/>
                <a:ea typeface="+mn-ea"/>
                <a:cs typeface="+mn-cs"/>
              </a:rPr>
              <a:t>Step by step creation of JSON.</a:t>
            </a:r>
          </a:p>
          <a:p>
            <a:pPr lvl="1"/>
            <a:r>
              <a:rPr lang="en-US" sz="1200" kern="1200" dirty="0" smtClean="0">
                <a:solidFill>
                  <a:schemeClr val="tx1"/>
                </a:solidFill>
                <a:effectLst/>
                <a:latin typeface="+mn-lt"/>
                <a:ea typeface="+mn-ea"/>
                <a:cs typeface="+mn-cs"/>
              </a:rPr>
              <a:t>Identify punctuation that separates bibliographic elements. You will use these to separate the data into columns.</a:t>
            </a:r>
          </a:p>
          <a:p>
            <a:pPr lvl="1"/>
            <a:r>
              <a:rPr lang="en-US" sz="1200" kern="1200" dirty="0" smtClean="0">
                <a:solidFill>
                  <a:schemeClr val="tx1"/>
                </a:solidFill>
                <a:effectLst/>
                <a:latin typeface="+mn-lt"/>
                <a:ea typeface="+mn-ea"/>
                <a:cs typeface="+mn-cs"/>
              </a:rPr>
              <a:t>Starting from the end, click on Edit Columns…, then Split Into Several Columns… Either type in the punctuation, or a regular expression (make sure to check the regular expression box). In most cases you will want to limit the splits to 2.</a:t>
            </a:r>
          </a:p>
          <a:p>
            <a:pPr lvl="1"/>
            <a:r>
              <a:rPr lang="en-US" sz="1200" kern="1200" dirty="0" smtClean="0">
                <a:solidFill>
                  <a:schemeClr val="tx1"/>
                </a:solidFill>
                <a:effectLst/>
                <a:latin typeface="+mn-lt"/>
                <a:ea typeface="+mn-ea"/>
                <a:cs typeface="+mn-cs"/>
              </a:rPr>
              <a:t>Move across the citation, separating elements as is practical. The main outcome is that the journal title should be in its own column.</a:t>
            </a:r>
          </a:p>
          <a:p>
            <a:pPr lvl="1"/>
            <a:r>
              <a:rPr lang="en-US" sz="1200" kern="1200" dirty="0" smtClean="0">
                <a:solidFill>
                  <a:schemeClr val="tx1"/>
                </a:solidFill>
                <a:effectLst/>
                <a:latin typeface="+mn-lt"/>
                <a:ea typeface="+mn-ea"/>
                <a:cs typeface="+mn-cs"/>
              </a:rPr>
              <a:t>Rename all the columns. Title, Journal, Bib Info are the main columns you should end up with, in particular Journal.</a:t>
            </a:r>
          </a:p>
          <a:p>
            <a:pPr lvl="1"/>
            <a:r>
              <a:rPr lang="en-US" sz="1200" kern="1200" dirty="0" smtClean="0">
                <a:solidFill>
                  <a:schemeClr val="tx1"/>
                </a:solidFill>
                <a:effectLst/>
                <a:latin typeface="+mn-lt"/>
                <a:ea typeface="+mn-ea"/>
                <a:cs typeface="+mn-cs"/>
              </a:rPr>
              <a:t>Once Journal is separated, you will use this column as the basis for the API call to SHERPA/</a:t>
            </a:r>
            <a:r>
              <a:rPr lang="en-US" sz="1200" kern="1200" dirty="0" err="1" smtClean="0">
                <a:solidFill>
                  <a:schemeClr val="tx1"/>
                </a:solidFill>
                <a:effectLst/>
                <a:latin typeface="+mn-lt"/>
                <a:ea typeface="+mn-ea"/>
                <a:cs typeface="+mn-cs"/>
              </a:rPr>
              <a:t>RoMEo</a:t>
            </a:r>
            <a:r>
              <a:rPr lang="en-US" sz="1200" kern="1200" dirty="0" smtClean="0">
                <a:solidFill>
                  <a:schemeClr val="tx1"/>
                </a:solidFill>
                <a:effectLst/>
                <a:latin typeface="+mn-lt"/>
                <a:ea typeface="+mn-ea"/>
                <a:cs typeface="+mn-cs"/>
              </a:rPr>
              <a:t>. The following steps are in the CreateExtractSHERPAdataJSON.txt file.</a:t>
            </a:r>
          </a:p>
          <a:p>
            <a:pPr lvl="1"/>
            <a:r>
              <a:rPr lang="en-US" sz="1200" kern="1200" dirty="0" smtClean="0">
                <a:solidFill>
                  <a:schemeClr val="tx1"/>
                </a:solidFill>
                <a:effectLst/>
                <a:latin typeface="+mn-lt"/>
                <a:ea typeface="+mn-ea"/>
                <a:cs typeface="+mn-cs"/>
              </a:rPr>
              <a:t>Click on “Add column by fetching URLs…”. The expression you want to use is as follows: 'http://www.sherpa.ac.uk/romeo/api29.php?ak=bUuTIeLrUPw&amp;versions=all&amp;qtype=starts&amp;jtitle=' + escape(value,'</a:t>
            </a:r>
            <a:r>
              <a:rPr lang="en-US" sz="1200" kern="1200" dirty="0" err="1" smtClean="0">
                <a:solidFill>
                  <a:schemeClr val="tx1"/>
                </a:solidFill>
                <a:effectLst/>
                <a:latin typeface="+mn-lt"/>
                <a:ea typeface="+mn-ea"/>
                <a:cs typeface="+mn-cs"/>
              </a:rPr>
              <a:t>url</a:t>
            </a:r>
            <a:r>
              <a:rPr lang="en-US" sz="1200" kern="1200" dirty="0" smtClean="0">
                <a:solidFill>
                  <a:schemeClr val="tx1"/>
                </a:solidFill>
                <a:effectLst/>
                <a:latin typeface="+mn-lt"/>
                <a:ea typeface="+mn-ea"/>
                <a:cs typeface="+mn-cs"/>
              </a:rPr>
              <a:t>')'  Update the Throttle delay to 500 milliseconds and name the column SHERPA. If you want to make sure you have the URL right, copy and paste one of the URLs in the preview into a browser and make sure the correct XML is returned.</a:t>
            </a:r>
          </a:p>
          <a:p>
            <a:pPr lvl="1"/>
            <a:r>
              <a:rPr lang="en-US" sz="1200" kern="1200" dirty="0" smtClean="0">
                <a:solidFill>
                  <a:schemeClr val="tx1"/>
                </a:solidFill>
                <a:effectLst/>
                <a:latin typeface="+mn-lt"/>
                <a:ea typeface="+mn-ea"/>
                <a:cs typeface="+mn-cs"/>
              </a:rPr>
              <a:t>Extract the columns for Publisher’s PDF, Pre-print, post-print, and conditions. In each case, click on SHERPA and Select “Add Column based on this column”. </a:t>
            </a:r>
          </a:p>
          <a:p>
            <a:pPr lvl="1"/>
            <a:r>
              <a:rPr lang="en-US" sz="1200" kern="1200" dirty="0" smtClean="0">
                <a:solidFill>
                  <a:schemeClr val="tx1"/>
                </a:solidFill>
                <a:effectLst/>
                <a:latin typeface="+mn-lt"/>
                <a:ea typeface="+mn-ea"/>
                <a:cs typeface="+mn-cs"/>
              </a:rPr>
              <a:t>Create columns in this order:</a:t>
            </a:r>
          </a:p>
          <a:p>
            <a:pPr lvl="2"/>
            <a:r>
              <a:rPr lang="en-US" sz="1200" kern="1200" dirty="0" smtClean="0">
                <a:solidFill>
                  <a:schemeClr val="tx1"/>
                </a:solidFill>
                <a:effectLst/>
                <a:latin typeface="+mn-lt"/>
                <a:ea typeface="+mn-ea"/>
                <a:cs typeface="+mn-cs"/>
              </a:rPr>
              <a:t>Conditions: </a:t>
            </a:r>
            <a:r>
              <a:rPr lang="en-US" sz="1200" kern="1200" dirty="0" err="1" smtClean="0">
                <a:solidFill>
                  <a:schemeClr val="tx1"/>
                </a:solidFill>
                <a:effectLst/>
                <a:latin typeface="+mn-lt"/>
                <a:ea typeface="+mn-ea"/>
                <a:cs typeface="+mn-cs"/>
              </a:rPr>
              <a:t>forEach</a:t>
            </a:r>
            <a:r>
              <a:rPr lang="en-US" sz="1200" kern="1200" dirty="0" smtClean="0">
                <a:solidFill>
                  <a:schemeClr val="tx1"/>
                </a:solidFill>
                <a:effectLst/>
                <a:latin typeface="+mn-lt"/>
                <a:ea typeface="+mn-ea"/>
                <a:cs typeface="+mn-cs"/>
              </a:rPr>
              <a:t>(</a:t>
            </a:r>
            <a:r>
              <a:rPr lang="en-US" sz="1200" kern="1200" dirty="0" err="1" smtClean="0">
                <a:solidFill>
                  <a:schemeClr val="tx1"/>
                </a:solidFill>
                <a:effectLst/>
                <a:latin typeface="+mn-lt"/>
                <a:ea typeface="+mn-ea"/>
                <a:cs typeface="+mn-cs"/>
              </a:rPr>
              <a:t>value.parseHtml</a:t>
            </a:r>
            <a:r>
              <a:rPr lang="en-US" sz="1200" kern="1200" dirty="0" smtClean="0">
                <a:solidFill>
                  <a:schemeClr val="tx1"/>
                </a:solidFill>
                <a:effectLst/>
                <a:latin typeface="+mn-lt"/>
                <a:ea typeface="+mn-ea"/>
                <a:cs typeface="+mn-cs"/>
              </a:rPr>
              <a:t>().select("condition"),</a:t>
            </a:r>
            <a:r>
              <a:rPr lang="en-US" sz="1200" kern="1200" dirty="0" err="1" smtClean="0">
                <a:solidFill>
                  <a:schemeClr val="tx1"/>
                </a:solidFill>
                <a:effectLst/>
                <a:latin typeface="+mn-lt"/>
                <a:ea typeface="+mn-ea"/>
                <a:cs typeface="+mn-cs"/>
              </a:rPr>
              <a:t>v,v.htmlText</a:t>
            </a:r>
            <a:r>
              <a:rPr lang="en-US" sz="1200" kern="1200" dirty="0" smtClean="0">
                <a:solidFill>
                  <a:schemeClr val="tx1"/>
                </a:solidFill>
                <a:effectLst/>
                <a:latin typeface="+mn-lt"/>
                <a:ea typeface="+mn-ea"/>
                <a:cs typeface="+mn-cs"/>
              </a:rPr>
              <a:t>()).join(". ")</a:t>
            </a:r>
          </a:p>
          <a:p>
            <a:pPr lvl="2"/>
            <a:r>
              <a:rPr lang="en-US" sz="1200" kern="1200" dirty="0" err="1" smtClean="0">
                <a:solidFill>
                  <a:schemeClr val="tx1"/>
                </a:solidFill>
                <a:effectLst/>
                <a:latin typeface="+mn-lt"/>
                <a:ea typeface="+mn-ea"/>
                <a:cs typeface="+mn-cs"/>
              </a:rPr>
              <a:t>Prearchiving</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value.parseHtml</a:t>
            </a:r>
            <a:r>
              <a:rPr lang="en-US" sz="1200" kern="1200" dirty="0" smtClean="0">
                <a:solidFill>
                  <a:schemeClr val="tx1"/>
                </a:solidFill>
                <a:effectLst/>
                <a:latin typeface="+mn-lt"/>
                <a:ea typeface="+mn-ea"/>
                <a:cs typeface="+mn-cs"/>
              </a:rPr>
              <a:t>().select("</a:t>
            </a:r>
            <a:r>
              <a:rPr lang="en-US" sz="1200" kern="1200" dirty="0" err="1" smtClean="0">
                <a:solidFill>
                  <a:schemeClr val="tx1"/>
                </a:solidFill>
                <a:effectLst/>
                <a:latin typeface="+mn-lt"/>
                <a:ea typeface="+mn-ea"/>
                <a:cs typeface="+mn-cs"/>
              </a:rPr>
              <a:t>prearchiving</a:t>
            </a:r>
            <a:r>
              <a:rPr lang="en-US" sz="1200" kern="1200" dirty="0" smtClean="0">
                <a:solidFill>
                  <a:schemeClr val="tx1"/>
                </a:solidFill>
                <a:effectLst/>
                <a:latin typeface="+mn-lt"/>
                <a:ea typeface="+mn-ea"/>
                <a:cs typeface="+mn-cs"/>
              </a:rPr>
              <a:t>")[0].</a:t>
            </a:r>
            <a:r>
              <a:rPr lang="en-US" sz="1200" kern="1200" dirty="0" err="1" smtClean="0">
                <a:solidFill>
                  <a:schemeClr val="tx1"/>
                </a:solidFill>
                <a:effectLst/>
                <a:latin typeface="+mn-lt"/>
                <a:ea typeface="+mn-ea"/>
                <a:cs typeface="+mn-cs"/>
              </a:rPr>
              <a:t>htmlText</a:t>
            </a:r>
            <a:r>
              <a:rPr lang="en-US" sz="1200" kern="1200" dirty="0" smtClean="0">
                <a:solidFill>
                  <a:schemeClr val="tx1"/>
                </a:solidFill>
                <a:effectLst/>
                <a:latin typeface="+mn-lt"/>
                <a:ea typeface="+mn-ea"/>
                <a:cs typeface="+mn-cs"/>
              </a:rPr>
              <a:t>()</a:t>
            </a:r>
          </a:p>
          <a:p>
            <a:pPr lvl="2"/>
            <a:r>
              <a:rPr lang="en-US" sz="1200" kern="1200" dirty="0" err="1" smtClean="0">
                <a:solidFill>
                  <a:schemeClr val="tx1"/>
                </a:solidFill>
                <a:effectLst/>
                <a:latin typeface="+mn-lt"/>
                <a:ea typeface="+mn-ea"/>
                <a:cs typeface="+mn-cs"/>
              </a:rPr>
              <a:t>Postarchiving</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value.parseHtml</a:t>
            </a:r>
            <a:r>
              <a:rPr lang="en-US" sz="1200" kern="1200" dirty="0" smtClean="0">
                <a:solidFill>
                  <a:schemeClr val="tx1"/>
                </a:solidFill>
                <a:effectLst/>
                <a:latin typeface="+mn-lt"/>
                <a:ea typeface="+mn-ea"/>
                <a:cs typeface="+mn-cs"/>
              </a:rPr>
              <a:t>().select("</a:t>
            </a:r>
            <a:r>
              <a:rPr lang="en-US" sz="1200" kern="1200" dirty="0" err="1" smtClean="0">
                <a:solidFill>
                  <a:schemeClr val="tx1"/>
                </a:solidFill>
                <a:effectLst/>
                <a:latin typeface="+mn-lt"/>
                <a:ea typeface="+mn-ea"/>
                <a:cs typeface="+mn-cs"/>
              </a:rPr>
              <a:t>postarchiving</a:t>
            </a:r>
            <a:r>
              <a:rPr lang="en-US" sz="1200" kern="1200" dirty="0" smtClean="0">
                <a:solidFill>
                  <a:schemeClr val="tx1"/>
                </a:solidFill>
                <a:effectLst/>
                <a:latin typeface="+mn-lt"/>
                <a:ea typeface="+mn-ea"/>
                <a:cs typeface="+mn-cs"/>
              </a:rPr>
              <a:t>")[0].</a:t>
            </a:r>
            <a:r>
              <a:rPr lang="en-US" sz="1200" kern="1200" dirty="0" err="1" smtClean="0">
                <a:solidFill>
                  <a:schemeClr val="tx1"/>
                </a:solidFill>
                <a:effectLst/>
                <a:latin typeface="+mn-lt"/>
                <a:ea typeface="+mn-ea"/>
                <a:cs typeface="+mn-cs"/>
              </a:rPr>
              <a:t>htmlText</a:t>
            </a:r>
            <a:r>
              <a:rPr lang="en-US" sz="1200" kern="1200" dirty="0" smtClean="0">
                <a:solidFill>
                  <a:schemeClr val="tx1"/>
                </a:solidFill>
                <a:effectLst/>
                <a:latin typeface="+mn-lt"/>
                <a:ea typeface="+mn-ea"/>
                <a:cs typeface="+mn-cs"/>
              </a:rPr>
              <a:t>()</a:t>
            </a:r>
          </a:p>
          <a:p>
            <a:pPr lvl="2"/>
            <a:r>
              <a:rPr lang="en-US" sz="1200" kern="1200" dirty="0" smtClean="0">
                <a:solidFill>
                  <a:schemeClr val="tx1"/>
                </a:solidFill>
                <a:effectLst/>
                <a:latin typeface="+mn-lt"/>
                <a:ea typeface="+mn-ea"/>
                <a:cs typeface="+mn-cs"/>
              </a:rPr>
              <a:t>Publisher’s PDF: </a:t>
            </a:r>
            <a:r>
              <a:rPr lang="en-US" sz="1200" kern="1200" dirty="0" err="1" smtClean="0">
                <a:solidFill>
                  <a:schemeClr val="tx1"/>
                </a:solidFill>
                <a:effectLst/>
                <a:latin typeface="+mn-lt"/>
                <a:ea typeface="+mn-ea"/>
                <a:cs typeface="+mn-cs"/>
              </a:rPr>
              <a:t>value.parseHtml</a:t>
            </a:r>
            <a:r>
              <a:rPr lang="en-US" sz="1200" kern="1200" dirty="0" smtClean="0">
                <a:solidFill>
                  <a:schemeClr val="tx1"/>
                </a:solidFill>
                <a:effectLst/>
                <a:latin typeface="+mn-lt"/>
                <a:ea typeface="+mn-ea"/>
                <a:cs typeface="+mn-cs"/>
              </a:rPr>
              <a:t>().select("</a:t>
            </a:r>
            <a:r>
              <a:rPr lang="en-US" sz="1200" kern="1200" dirty="0" err="1" smtClean="0">
                <a:solidFill>
                  <a:schemeClr val="tx1"/>
                </a:solidFill>
                <a:effectLst/>
                <a:latin typeface="+mn-lt"/>
                <a:ea typeface="+mn-ea"/>
                <a:cs typeface="+mn-cs"/>
              </a:rPr>
              <a:t>pdfarchiving</a:t>
            </a:r>
            <a:r>
              <a:rPr lang="en-US" sz="1200" kern="1200" dirty="0" smtClean="0">
                <a:solidFill>
                  <a:schemeClr val="tx1"/>
                </a:solidFill>
                <a:effectLst/>
                <a:latin typeface="+mn-lt"/>
                <a:ea typeface="+mn-ea"/>
                <a:cs typeface="+mn-cs"/>
              </a:rPr>
              <a:t>")[0].</a:t>
            </a:r>
            <a:r>
              <a:rPr lang="en-US" sz="1200" kern="1200" dirty="0" err="1" smtClean="0">
                <a:solidFill>
                  <a:schemeClr val="tx1"/>
                </a:solidFill>
                <a:effectLst/>
                <a:latin typeface="+mn-lt"/>
                <a:ea typeface="+mn-ea"/>
                <a:cs typeface="+mn-cs"/>
              </a:rPr>
              <a:t>htmlText</a:t>
            </a:r>
            <a:r>
              <a:rPr lang="en-US" sz="1200" kern="1200" dirty="0" smtClean="0">
                <a:solidFill>
                  <a:schemeClr val="tx1"/>
                </a:solidFill>
                <a:effectLst/>
                <a:latin typeface="+mn-lt"/>
                <a:ea typeface="+mn-ea"/>
                <a:cs typeface="+mn-cs"/>
              </a:rPr>
              <a:t>()</a:t>
            </a:r>
          </a:p>
          <a:p>
            <a:pPr lvl="1"/>
            <a:r>
              <a:rPr lang="en-US" sz="1200" kern="1200" dirty="0" smtClean="0">
                <a:solidFill>
                  <a:schemeClr val="tx1"/>
                </a:solidFill>
                <a:effectLst/>
                <a:latin typeface="+mn-lt"/>
                <a:ea typeface="+mn-ea"/>
                <a:cs typeface="+mn-cs"/>
              </a:rPr>
              <a:t>Finally remove SHERPA.</a:t>
            </a:r>
          </a:p>
          <a:p>
            <a:pPr lvl="1"/>
            <a:r>
              <a:rPr lang="en-US" sz="1200" kern="1200" dirty="0" smtClean="0">
                <a:solidFill>
                  <a:schemeClr val="tx1"/>
                </a:solidFill>
                <a:effectLst/>
                <a:latin typeface="+mn-lt"/>
                <a:ea typeface="+mn-ea"/>
                <a:cs typeface="+mn-cs"/>
              </a:rPr>
              <a:t>At this point you can export the report as Excel. Look up additional items that SHERPA didn’t find (sometimes removing colons from journal names can assist with this). When sending to faculty, you should replace columns with more straightforward language, since they don’t always know what these terms mean.</a:t>
            </a:r>
          </a:p>
          <a:p>
            <a:endParaRPr lang="en-US" dirty="0"/>
          </a:p>
        </p:txBody>
      </p:sp>
      <p:sp>
        <p:nvSpPr>
          <p:cNvPr id="4" name="Slide Number Placeholder 3"/>
          <p:cNvSpPr>
            <a:spLocks noGrp="1"/>
          </p:cNvSpPr>
          <p:nvPr>
            <p:ph type="sldNum" sz="quarter" idx="10"/>
          </p:nvPr>
        </p:nvSpPr>
        <p:spPr/>
        <p:txBody>
          <a:bodyPr/>
          <a:lstStyle/>
          <a:p>
            <a:fld id="{35F5BE87-303D-4262-B3D0-69B13668F957}" type="slidenum">
              <a:rPr lang="en-US" smtClean="0"/>
              <a:t>8</a:t>
            </a:fld>
            <a:endParaRPr lang="en-US"/>
          </a:p>
        </p:txBody>
      </p:sp>
    </p:spTree>
    <p:extLst>
      <p:ext uri="{BB962C8B-B14F-4D97-AF65-F5344CB8AC3E}">
        <p14:creationId xmlns:p14="http://schemas.microsoft.com/office/powerpoint/2010/main" val="635607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F5BE87-303D-4262-B3D0-69B13668F957}" type="slidenum">
              <a:rPr lang="en-US" smtClean="0"/>
              <a:t>9</a:t>
            </a:fld>
            <a:endParaRPr lang="en-US"/>
          </a:p>
        </p:txBody>
      </p:sp>
    </p:spTree>
    <p:extLst>
      <p:ext uri="{BB962C8B-B14F-4D97-AF65-F5344CB8AC3E}">
        <p14:creationId xmlns:p14="http://schemas.microsoft.com/office/powerpoint/2010/main" val="9002704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5F5BE87-303D-4262-B3D0-69B13668F957}" type="slidenum">
              <a:rPr lang="en-US" smtClean="0"/>
              <a:t>10</a:t>
            </a:fld>
            <a:endParaRPr lang="en-US"/>
          </a:p>
        </p:txBody>
      </p:sp>
    </p:spTree>
    <p:extLst>
      <p:ext uri="{BB962C8B-B14F-4D97-AF65-F5344CB8AC3E}">
        <p14:creationId xmlns:p14="http://schemas.microsoft.com/office/powerpoint/2010/main" val="2729324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8/16/2013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2214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8/16/2013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3219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8/16/2013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80638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smtClean="0"/>
              <a:pPr/>
              <a:t>8/16/2013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08153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8/16/2013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5417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8/16/2013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15200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8/16/2013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6864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8/16/2013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9883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8/16/2013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13730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8/16/2013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6009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8/16/2013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0461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8/16/2013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48509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8/16/2013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5008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8/16/2013</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5858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8/16/2013</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67334043"/>
      </p:ext>
    </p:extLst>
  </p:cSld>
  <p:clrMap bg1="dk1" tx1="lt1" bg2="dk2"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heller1@luc.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mheller1@luc.edu"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800" dirty="0"/>
              <a:t>Automating</a:t>
            </a:r>
            <a:br>
              <a:rPr lang="en-US" sz="2800" dirty="0"/>
            </a:br>
            <a:r>
              <a:rPr lang="en-US" sz="2800" dirty="0"/>
              <a:t>Your</a:t>
            </a:r>
            <a:br>
              <a:rPr lang="en-US" sz="2800" dirty="0"/>
            </a:br>
            <a:r>
              <a:rPr lang="en-US" sz="2800" dirty="0"/>
              <a:t>Way</a:t>
            </a:r>
            <a:br>
              <a:rPr lang="en-US" sz="2800" dirty="0"/>
            </a:br>
            <a:r>
              <a:rPr lang="en-US" sz="2800" dirty="0"/>
              <a:t>to</a:t>
            </a:r>
            <a:br>
              <a:rPr lang="en-US" sz="2800" dirty="0"/>
            </a:br>
            <a:r>
              <a:rPr lang="en-US" sz="2800" dirty="0"/>
              <a:t>Easy</a:t>
            </a:r>
            <a:br>
              <a:rPr lang="en-US" sz="2800" dirty="0"/>
            </a:br>
            <a:r>
              <a:rPr lang="en-US" sz="2800" dirty="0"/>
              <a:t>Faculty</a:t>
            </a:r>
            <a:br>
              <a:rPr lang="en-US" sz="2800" dirty="0"/>
            </a:br>
            <a:r>
              <a:rPr lang="en-US" sz="2800" dirty="0"/>
              <a:t>Scholarship</a:t>
            </a:r>
            <a:br>
              <a:rPr lang="en-US" sz="2800" dirty="0"/>
            </a:br>
            <a:r>
              <a:rPr lang="en-US" sz="2800" dirty="0"/>
              <a:t>Collection</a:t>
            </a:r>
            <a:br>
              <a:rPr lang="en-US" sz="2800" dirty="0"/>
            </a:br>
            <a:r>
              <a:rPr lang="en-US" sz="2800" dirty="0"/>
              <a:t>Development</a:t>
            </a:r>
          </a:p>
        </p:txBody>
      </p:sp>
      <p:sp>
        <p:nvSpPr>
          <p:cNvPr id="3" name="Subtitle 2"/>
          <p:cNvSpPr>
            <a:spLocks noGrp="1"/>
          </p:cNvSpPr>
          <p:nvPr>
            <p:ph type="subTitle" idx="1"/>
          </p:nvPr>
        </p:nvSpPr>
        <p:spPr>
          <a:xfrm>
            <a:off x="810001" y="5280846"/>
            <a:ext cx="10572000" cy="1094553"/>
          </a:xfrm>
        </p:spPr>
        <p:txBody>
          <a:bodyPr>
            <a:normAutofit lnSpcReduction="10000"/>
          </a:bodyPr>
          <a:lstStyle/>
          <a:p>
            <a:r>
              <a:rPr lang="en-US" dirty="0" smtClean="0"/>
              <a:t>Margaret Heller</a:t>
            </a:r>
          </a:p>
          <a:p>
            <a:r>
              <a:rPr lang="en-US" dirty="0" smtClean="0"/>
              <a:t>Loyola University Chicago</a:t>
            </a:r>
          </a:p>
          <a:p>
            <a:r>
              <a:rPr lang="en-US" dirty="0" smtClean="0">
                <a:hlinkClick r:id="rId2"/>
              </a:rPr>
              <a:t>mheller1@luc.edu</a:t>
            </a:r>
            <a:r>
              <a:rPr lang="en-US" dirty="0" smtClean="0"/>
              <a:t> || @</a:t>
            </a:r>
            <a:r>
              <a:rPr lang="en-US" dirty="0" err="1" smtClean="0"/>
              <a:t>margaret_heller</a:t>
            </a:r>
            <a:endParaRPr lang="en-US" dirty="0"/>
          </a:p>
        </p:txBody>
      </p:sp>
    </p:spTree>
    <p:extLst>
      <p:ext uri="{BB962C8B-B14F-4D97-AF65-F5344CB8AC3E}">
        <p14:creationId xmlns:p14="http://schemas.microsoft.com/office/powerpoint/2010/main" val="40811079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75+ items of faculty scholarship</a:t>
            </a:r>
            <a:endParaRPr lang="en-US" dirty="0"/>
          </a:p>
        </p:txBody>
      </p:sp>
      <p:sp>
        <p:nvSpPr>
          <p:cNvPr id="3" name="Text Placeholder 2"/>
          <p:cNvSpPr>
            <a:spLocks noGrp="1"/>
          </p:cNvSpPr>
          <p:nvPr>
            <p:ph type="body" idx="1"/>
          </p:nvPr>
        </p:nvSpPr>
        <p:spPr/>
        <p:txBody>
          <a:bodyPr/>
          <a:lstStyle/>
          <a:p>
            <a:r>
              <a:rPr lang="en-US" dirty="0" smtClean="0"/>
              <a:t>Quarterly report</a:t>
            </a:r>
            <a:endParaRPr lang="en-US" dirty="0"/>
          </a:p>
        </p:txBody>
      </p:sp>
      <p:sp>
        <p:nvSpPr>
          <p:cNvPr id="4" name="Content Placeholder 3"/>
          <p:cNvSpPr>
            <a:spLocks noGrp="1"/>
          </p:cNvSpPr>
          <p:nvPr>
            <p:ph sz="half" idx="2"/>
          </p:nvPr>
        </p:nvSpPr>
        <p:spPr/>
        <p:txBody>
          <a:bodyPr/>
          <a:lstStyle/>
          <a:p>
            <a:r>
              <a:rPr lang="en-US" dirty="0" smtClean="0"/>
              <a:t>March 2013: 75 items identified</a:t>
            </a:r>
          </a:p>
          <a:p>
            <a:r>
              <a:rPr lang="en-US" dirty="0" smtClean="0"/>
              <a:t>16% posted in repository; 25% of the total items where faculty were definitely contacted.</a:t>
            </a:r>
          </a:p>
          <a:p>
            <a:endParaRPr lang="en-US" dirty="0"/>
          </a:p>
        </p:txBody>
      </p:sp>
      <p:sp>
        <p:nvSpPr>
          <p:cNvPr id="5" name="Text Placeholder 4"/>
          <p:cNvSpPr>
            <a:spLocks noGrp="1"/>
          </p:cNvSpPr>
          <p:nvPr>
            <p:ph type="body" sz="quarter" idx="3"/>
          </p:nvPr>
        </p:nvSpPr>
        <p:spPr/>
        <p:txBody>
          <a:bodyPr/>
          <a:lstStyle/>
          <a:p>
            <a:r>
              <a:rPr lang="en-US" dirty="0" err="1" smtClean="0"/>
              <a:t>Kickstart</a:t>
            </a:r>
            <a:endParaRPr lang="en-US" dirty="0"/>
          </a:p>
        </p:txBody>
      </p:sp>
      <p:sp>
        <p:nvSpPr>
          <p:cNvPr id="6" name="Content Placeholder 5"/>
          <p:cNvSpPr>
            <a:spLocks noGrp="1"/>
          </p:cNvSpPr>
          <p:nvPr>
            <p:ph sz="quarter" idx="4"/>
          </p:nvPr>
        </p:nvSpPr>
        <p:spPr/>
        <p:txBody>
          <a:bodyPr/>
          <a:lstStyle/>
          <a:p>
            <a:r>
              <a:rPr lang="en-US" dirty="0" smtClean="0"/>
              <a:t>5 faculty had CVs analyzed thanks to contacts from quarterly report.</a:t>
            </a:r>
          </a:p>
          <a:p>
            <a:r>
              <a:rPr lang="en-US" dirty="0" smtClean="0"/>
              <a:t>3 additional faculty thanks to liaison outreach.</a:t>
            </a:r>
          </a:p>
        </p:txBody>
      </p:sp>
    </p:spTree>
    <p:extLst>
      <p:ext uri="{BB962C8B-B14F-4D97-AF65-F5344CB8AC3E}">
        <p14:creationId xmlns:p14="http://schemas.microsoft.com/office/powerpoint/2010/main" val="22935199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worked</a:t>
            </a:r>
            <a:endParaRPr lang="en-US" dirty="0"/>
          </a:p>
        </p:txBody>
      </p:sp>
      <p:sp>
        <p:nvSpPr>
          <p:cNvPr id="3" name="Content Placeholder 2"/>
          <p:cNvSpPr>
            <a:spLocks noGrp="1"/>
          </p:cNvSpPr>
          <p:nvPr>
            <p:ph idx="1"/>
          </p:nvPr>
        </p:nvSpPr>
        <p:spPr/>
        <p:txBody>
          <a:bodyPr/>
          <a:lstStyle/>
          <a:p>
            <a:r>
              <a:rPr lang="en-US" dirty="0" smtClean="0"/>
              <a:t>Student worker dedicated to the project.</a:t>
            </a:r>
          </a:p>
          <a:p>
            <a:r>
              <a:rPr lang="en-US" dirty="0" smtClean="0"/>
              <a:t>Contact faculty at opportune times.</a:t>
            </a:r>
          </a:p>
          <a:p>
            <a:r>
              <a:rPr lang="en-US" dirty="0" smtClean="0"/>
              <a:t>Help liaisons when the situation gets too complicated.</a:t>
            </a:r>
          </a:p>
          <a:p>
            <a:r>
              <a:rPr lang="en-US" dirty="0" smtClean="0"/>
              <a:t>Manage rights and permissions yourself.</a:t>
            </a:r>
          </a:p>
          <a:p>
            <a:r>
              <a:rPr lang="en-US" dirty="0" smtClean="0"/>
              <a:t>Verify all files and metadata for user submitted content.</a:t>
            </a:r>
            <a:endParaRPr lang="en-US" dirty="0"/>
          </a:p>
        </p:txBody>
      </p:sp>
    </p:spTree>
    <p:extLst>
      <p:ext uri="{BB962C8B-B14F-4D97-AF65-F5344CB8AC3E}">
        <p14:creationId xmlns:p14="http://schemas.microsoft.com/office/powerpoint/2010/main" val="2872336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didn’t work</a:t>
            </a:r>
            <a:endParaRPr lang="en-US" dirty="0"/>
          </a:p>
        </p:txBody>
      </p:sp>
      <p:sp>
        <p:nvSpPr>
          <p:cNvPr id="3" name="Content Placeholder 2"/>
          <p:cNvSpPr>
            <a:spLocks noGrp="1"/>
          </p:cNvSpPr>
          <p:nvPr>
            <p:ph idx="1"/>
          </p:nvPr>
        </p:nvSpPr>
        <p:spPr/>
        <p:txBody>
          <a:bodyPr/>
          <a:lstStyle/>
          <a:p>
            <a:r>
              <a:rPr lang="en-US" dirty="0" smtClean="0"/>
              <a:t>Some liaisons will have a harder time following through.</a:t>
            </a:r>
          </a:p>
          <a:p>
            <a:r>
              <a:rPr lang="en-US" dirty="0" smtClean="0"/>
              <a:t>Political issues can keep the project from moving forward.</a:t>
            </a:r>
            <a:endParaRPr lang="en-US" dirty="0"/>
          </a:p>
        </p:txBody>
      </p:sp>
    </p:spTree>
    <p:extLst>
      <p:ext uri="{BB962C8B-B14F-4D97-AF65-F5344CB8AC3E}">
        <p14:creationId xmlns:p14="http://schemas.microsoft.com/office/powerpoint/2010/main" val="27622560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Text Placeholder 2"/>
          <p:cNvSpPr>
            <a:spLocks noGrp="1"/>
          </p:cNvSpPr>
          <p:nvPr>
            <p:ph type="body" idx="1"/>
          </p:nvPr>
        </p:nvSpPr>
        <p:spPr/>
        <p:txBody>
          <a:bodyPr/>
          <a:lstStyle/>
          <a:p>
            <a:r>
              <a:rPr lang="en-US" dirty="0" smtClean="0"/>
              <a:t>Contact me at </a:t>
            </a:r>
            <a:r>
              <a:rPr lang="en-US" dirty="0" smtClean="0">
                <a:hlinkClick r:id="rId3"/>
              </a:rPr>
              <a:t>mheller1@luc.edu</a:t>
            </a:r>
            <a:r>
              <a:rPr lang="en-US" dirty="0" smtClean="0"/>
              <a:t> || @</a:t>
            </a:r>
            <a:r>
              <a:rPr lang="en-US" dirty="0" err="1" smtClean="0"/>
              <a:t>margaret_heller</a:t>
            </a:r>
            <a:endParaRPr lang="en-US" dirty="0"/>
          </a:p>
        </p:txBody>
      </p:sp>
    </p:spTree>
    <p:extLst>
      <p:ext uri="{BB962C8B-B14F-4D97-AF65-F5344CB8AC3E}">
        <p14:creationId xmlns:p14="http://schemas.microsoft.com/office/powerpoint/2010/main" val="2346045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Tree>
    <p:extLst>
      <p:ext uri="{BB962C8B-B14F-4D97-AF65-F5344CB8AC3E}">
        <p14:creationId xmlns:p14="http://schemas.microsoft.com/office/powerpoint/2010/main" val="27309956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a:t>
            </a:r>
            <a:endParaRPr lang="en-US" dirty="0"/>
          </a:p>
        </p:txBody>
      </p:sp>
      <p:sp>
        <p:nvSpPr>
          <p:cNvPr id="3" name="Content Placeholder 2"/>
          <p:cNvSpPr>
            <a:spLocks noGrp="1"/>
          </p:cNvSpPr>
          <p:nvPr>
            <p:ph idx="1"/>
          </p:nvPr>
        </p:nvSpPr>
        <p:spPr/>
        <p:txBody>
          <a:bodyPr/>
          <a:lstStyle/>
          <a:p>
            <a:r>
              <a:rPr lang="en-US" dirty="0" smtClean="0"/>
              <a:t>Faculty aren’t always motivated to participate in an institutional repository: </a:t>
            </a:r>
            <a:r>
              <a:rPr lang="en-US" dirty="0"/>
              <a:t>success lies in being able to create a set of services with a an eye to quality and robust </a:t>
            </a:r>
            <a:r>
              <a:rPr lang="en-US" dirty="0" smtClean="0"/>
              <a:t>metadata.</a:t>
            </a:r>
          </a:p>
          <a:p>
            <a:pPr lvl="2"/>
            <a:r>
              <a:rPr lang="en-US" dirty="0" err="1" smtClean="0"/>
              <a:t>Giesecke</a:t>
            </a:r>
            <a:r>
              <a:rPr lang="en-US" dirty="0"/>
              <a:t>, Joan. “Institutional Repositories: Keys to Success.” </a:t>
            </a:r>
            <a:r>
              <a:rPr lang="en-US" i="1" dirty="0"/>
              <a:t>Journal of Library Administration</a:t>
            </a:r>
            <a:r>
              <a:rPr lang="en-US" dirty="0"/>
              <a:t> 51, no. 5/6 (September 2011): 529–542. doi:10.1080/01930826.2011.589340.</a:t>
            </a:r>
          </a:p>
          <a:p>
            <a:r>
              <a:rPr lang="en-US" dirty="0" smtClean="0"/>
              <a:t>Liaisons can provide a personal touch, but how to get them to add this to their already busy schedules?</a:t>
            </a:r>
          </a:p>
          <a:p>
            <a:r>
              <a:rPr lang="en-US" dirty="0" smtClean="0"/>
              <a:t>Remove friction through automation.</a:t>
            </a:r>
            <a:endParaRPr lang="en-US" dirty="0"/>
          </a:p>
        </p:txBody>
      </p:sp>
    </p:spTree>
    <p:extLst>
      <p:ext uri="{BB962C8B-B14F-4D97-AF65-F5344CB8AC3E}">
        <p14:creationId xmlns:p14="http://schemas.microsoft.com/office/powerpoint/2010/main" val="4048869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 #1: Quarterly Reports</a:t>
            </a:r>
            <a:endParaRPr lang="en-US" dirty="0"/>
          </a:p>
        </p:txBody>
      </p:sp>
      <p:sp>
        <p:nvSpPr>
          <p:cNvPr id="3" name="Rectangle 2"/>
          <p:cNvSpPr/>
          <p:nvPr/>
        </p:nvSpPr>
        <p:spPr>
          <a:xfrm>
            <a:off x="5626100" y="4709636"/>
            <a:ext cx="6096000" cy="1754326"/>
          </a:xfrm>
          <a:prstGeom prst="rect">
            <a:avLst/>
          </a:prstGeom>
        </p:spPr>
        <p:txBody>
          <a:bodyPr>
            <a:spAutoFit/>
          </a:bodyPr>
          <a:lstStyle/>
          <a:p>
            <a:r>
              <a:rPr lang="en-US" dirty="0" smtClean="0"/>
              <a:t>Thanks to…</a:t>
            </a:r>
          </a:p>
          <a:p>
            <a:r>
              <a:rPr lang="en-US" dirty="0" smtClean="0"/>
              <a:t>Flynn</a:t>
            </a:r>
            <a:r>
              <a:rPr lang="en-US" dirty="0"/>
              <a:t>, Stephen X., Catalina </a:t>
            </a:r>
            <a:r>
              <a:rPr lang="en-US" dirty="0" err="1"/>
              <a:t>Oyler</a:t>
            </a:r>
            <a:r>
              <a:rPr lang="en-US" dirty="0"/>
              <a:t>, and Marsha Miles. “Using XSLT and Google Scripts to Streamline Populating an Institutional Repository.” </a:t>
            </a:r>
            <a:r>
              <a:rPr lang="en-US" i="1" dirty="0"/>
              <a:t>The Code4Lib Journal</a:t>
            </a:r>
            <a:r>
              <a:rPr lang="en-US" dirty="0"/>
              <a:t> no. 19 (January 15, 2013). http://journal.code4lib.org/articles/7825.</a:t>
            </a:r>
            <a:endParaRPr lang="en-US" dirty="0">
              <a:effectLst/>
            </a:endParaRPr>
          </a:p>
        </p:txBody>
      </p:sp>
      <p:pic>
        <p:nvPicPr>
          <p:cNvPr id="4" name="Picture 3"/>
          <p:cNvPicPr>
            <a:picLocks noChangeAspect="1"/>
          </p:cNvPicPr>
          <p:nvPr/>
        </p:nvPicPr>
        <p:blipFill>
          <a:blip r:embed="rId3"/>
          <a:stretch>
            <a:fillRect/>
          </a:stretch>
        </p:blipFill>
        <p:spPr>
          <a:xfrm>
            <a:off x="1284287" y="3067348"/>
            <a:ext cx="3248025" cy="552450"/>
          </a:xfrm>
          <a:prstGeom prst="rect">
            <a:avLst/>
          </a:prstGeom>
        </p:spPr>
      </p:pic>
      <p:sp>
        <p:nvSpPr>
          <p:cNvPr id="5" name="Rectangle 4"/>
          <p:cNvSpPr/>
          <p:nvPr/>
        </p:nvSpPr>
        <p:spPr>
          <a:xfrm>
            <a:off x="6728330" y="3020407"/>
            <a:ext cx="2824812" cy="646331"/>
          </a:xfrm>
          <a:prstGeom prst="rect">
            <a:avLst/>
          </a:prstGeom>
        </p:spPr>
        <p:txBody>
          <a:bodyPr wrap="none">
            <a:spAutoFit/>
          </a:bodyPr>
          <a:lstStyle/>
          <a:p>
            <a:r>
              <a:rPr lang="en-US" sz="3600" b="1" dirty="0" err="1"/>
              <a:t>OpenRefine</a:t>
            </a:r>
            <a:endParaRPr lang="en-US" sz="3600" b="1" dirty="0"/>
          </a:p>
        </p:txBody>
      </p:sp>
      <p:sp>
        <p:nvSpPr>
          <p:cNvPr id="6" name="Right Arrow 5"/>
          <p:cNvSpPr/>
          <p:nvPr/>
        </p:nvSpPr>
        <p:spPr>
          <a:xfrm>
            <a:off x="5122321" y="3123103"/>
            <a:ext cx="1016000" cy="4409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85384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for quarterly reports</a:t>
            </a:r>
            <a:endParaRPr lang="en-US" dirty="0"/>
          </a:p>
        </p:txBody>
      </p:sp>
      <p:sp>
        <p:nvSpPr>
          <p:cNvPr id="3" name="Content Placeholder 2"/>
          <p:cNvSpPr>
            <a:spLocks noGrp="1"/>
          </p:cNvSpPr>
          <p:nvPr>
            <p:ph idx="1"/>
          </p:nvPr>
        </p:nvSpPr>
        <p:spPr/>
        <p:txBody>
          <a:bodyPr/>
          <a:lstStyle/>
          <a:p>
            <a:pPr>
              <a:buFont typeface="+mj-lt"/>
              <a:buAutoNum type="arabicPeriod"/>
            </a:pPr>
            <a:r>
              <a:rPr lang="en-US" dirty="0" smtClean="0"/>
              <a:t>Search databases (Web of Science and Academic Search Complete).</a:t>
            </a:r>
          </a:p>
          <a:p>
            <a:pPr>
              <a:buFont typeface="+mj-lt"/>
              <a:buAutoNum type="arabicPeriod"/>
            </a:pPr>
            <a:r>
              <a:rPr lang="en-US" dirty="0" smtClean="0"/>
              <a:t>Import into </a:t>
            </a:r>
            <a:r>
              <a:rPr lang="en-US" dirty="0" err="1" smtClean="0"/>
              <a:t>RefWorks</a:t>
            </a:r>
            <a:r>
              <a:rPr lang="en-US" dirty="0" smtClean="0"/>
              <a:t>. </a:t>
            </a:r>
          </a:p>
          <a:p>
            <a:pPr>
              <a:buFont typeface="+mj-lt"/>
              <a:buAutoNum type="arabicPeriod"/>
            </a:pPr>
            <a:r>
              <a:rPr lang="en-US" dirty="0" smtClean="0"/>
              <a:t>Remove duplicates.</a:t>
            </a:r>
          </a:p>
          <a:p>
            <a:pPr>
              <a:buFont typeface="+mj-lt"/>
              <a:buAutoNum type="arabicPeriod"/>
            </a:pPr>
            <a:r>
              <a:rPr lang="en-US" dirty="0" smtClean="0"/>
              <a:t>Export as CSV.</a:t>
            </a:r>
          </a:p>
          <a:p>
            <a:pPr>
              <a:buFont typeface="+mj-lt"/>
              <a:buAutoNum type="arabicPeriod"/>
            </a:pPr>
            <a:r>
              <a:rPr lang="en-US" dirty="0" smtClean="0"/>
              <a:t>Import into Excel for data cleanup.</a:t>
            </a:r>
          </a:p>
          <a:p>
            <a:pPr>
              <a:buFont typeface="+mj-lt"/>
              <a:buAutoNum type="arabicPeriod"/>
            </a:pPr>
            <a:r>
              <a:rPr lang="en-US" dirty="0" smtClean="0"/>
              <a:t>Import into </a:t>
            </a:r>
            <a:r>
              <a:rPr lang="en-US" dirty="0" err="1" smtClean="0"/>
              <a:t>OpenRefine</a:t>
            </a:r>
            <a:r>
              <a:rPr lang="en-US" dirty="0" smtClean="0"/>
              <a:t> and apply saved JSON.</a:t>
            </a:r>
          </a:p>
          <a:p>
            <a:pPr>
              <a:buFont typeface="+mj-lt"/>
              <a:buAutoNum type="arabicPeriod"/>
            </a:pPr>
            <a:r>
              <a:rPr lang="en-US" dirty="0" smtClean="0"/>
              <a:t>Export into Excel and add some pretty colors and liaison names.</a:t>
            </a:r>
          </a:p>
          <a:p>
            <a:pPr>
              <a:buFont typeface="+mj-lt"/>
              <a:buAutoNum type="arabicPeriod"/>
            </a:pPr>
            <a:r>
              <a:rPr lang="en-US" dirty="0" smtClean="0"/>
              <a:t>Save onto Box collaborative workspace and assign due date for contact.</a:t>
            </a:r>
            <a:endParaRPr lang="en-US" dirty="0"/>
          </a:p>
        </p:txBody>
      </p:sp>
    </p:spTree>
    <p:extLst>
      <p:ext uri="{BB962C8B-B14F-4D97-AF65-F5344CB8AC3E}">
        <p14:creationId xmlns:p14="http://schemas.microsoft.com/office/powerpoint/2010/main" val="1365052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p:cNvPicPr>
            <a:picLocks noGrp="1" noChangeAspect="1"/>
          </p:cNvPicPr>
          <p:nvPr>
            <p:ph type="pic" sz="quarter" idx="13"/>
          </p:nvPr>
        </p:nvPicPr>
        <p:blipFill>
          <a:blip r:embed="rId3"/>
          <a:srcRect t="16083" b="16083"/>
          <a:stretch>
            <a:fillRect/>
          </a:stretch>
        </p:blipFill>
        <p:spPr>
          <a:xfrm>
            <a:off x="0" y="0"/>
            <a:ext cx="12192000" cy="5872956"/>
          </a:xfrm>
          <a:prstGeom prst="rect">
            <a:avLst/>
          </a:prstGeom>
        </p:spPr>
      </p:pic>
      <p:sp>
        <p:nvSpPr>
          <p:cNvPr id="2" name="Title 1"/>
          <p:cNvSpPr>
            <a:spLocks noGrp="1"/>
          </p:cNvSpPr>
          <p:nvPr>
            <p:ph type="title"/>
          </p:nvPr>
        </p:nvSpPr>
        <p:spPr>
          <a:xfrm>
            <a:off x="815291" y="5872956"/>
            <a:ext cx="10561418" cy="566738"/>
          </a:xfrm>
        </p:spPr>
        <p:txBody>
          <a:bodyPr/>
          <a:lstStyle/>
          <a:p>
            <a:r>
              <a:rPr lang="en-US" dirty="0" smtClean="0"/>
              <a:t>Final </a:t>
            </a:r>
            <a:r>
              <a:rPr lang="en-US" dirty="0" smtClean="0"/>
              <a:t>product</a:t>
            </a:r>
            <a:endParaRPr lang="en-US" dirty="0"/>
          </a:p>
        </p:txBody>
      </p:sp>
    </p:spTree>
    <p:extLst>
      <p:ext uri="{BB962C8B-B14F-4D97-AF65-F5344CB8AC3E}">
        <p14:creationId xmlns:p14="http://schemas.microsoft.com/office/powerpoint/2010/main" val="5557147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 #2: The poor man’s </a:t>
            </a:r>
            <a:r>
              <a:rPr lang="en-US" dirty="0" err="1" smtClean="0"/>
              <a:t>Kickstart</a:t>
            </a:r>
            <a:endParaRPr lang="en-US" dirty="0"/>
          </a:p>
        </p:txBody>
      </p:sp>
      <p:pic>
        <p:nvPicPr>
          <p:cNvPr id="1026" name="Picture 2" descr="cv"/>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1875" y="3057832"/>
            <a:ext cx="2857500" cy="20764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6893431" y="3772891"/>
            <a:ext cx="2824812" cy="646331"/>
          </a:xfrm>
          <a:prstGeom prst="rect">
            <a:avLst/>
          </a:prstGeom>
        </p:spPr>
        <p:txBody>
          <a:bodyPr wrap="none">
            <a:spAutoFit/>
          </a:bodyPr>
          <a:lstStyle/>
          <a:p>
            <a:r>
              <a:rPr lang="en-US" sz="3600" b="1" dirty="0" err="1"/>
              <a:t>OpenRefine</a:t>
            </a:r>
            <a:endParaRPr lang="en-US" sz="3600" b="1" dirty="0"/>
          </a:p>
        </p:txBody>
      </p:sp>
      <p:sp>
        <p:nvSpPr>
          <p:cNvPr id="5" name="Right Arrow 4"/>
          <p:cNvSpPr/>
          <p:nvPr/>
        </p:nvSpPr>
        <p:spPr>
          <a:xfrm>
            <a:off x="4931821" y="3875588"/>
            <a:ext cx="1016000" cy="4409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245100" y="5359401"/>
            <a:ext cx="6426200" cy="923330"/>
          </a:xfrm>
          <a:prstGeom prst="rect">
            <a:avLst/>
          </a:prstGeom>
        </p:spPr>
        <p:txBody>
          <a:bodyPr wrap="square">
            <a:spAutoFit/>
          </a:bodyPr>
          <a:lstStyle/>
          <a:p>
            <a:r>
              <a:rPr lang="en-US" dirty="0" smtClean="0"/>
              <a:t>Step by step at: Heller</a:t>
            </a:r>
            <a:r>
              <a:rPr lang="en-US" dirty="0"/>
              <a:t>, Margaret. “A Librarian’s Guide to </a:t>
            </a:r>
            <a:r>
              <a:rPr lang="en-US" dirty="0" err="1"/>
              <a:t>OpenRefine</a:t>
            </a:r>
            <a:r>
              <a:rPr lang="en-US" dirty="0"/>
              <a:t>.” </a:t>
            </a:r>
            <a:r>
              <a:rPr lang="en-US" i="1" dirty="0"/>
              <a:t>ACRL </a:t>
            </a:r>
            <a:r>
              <a:rPr lang="en-US" i="1" dirty="0" err="1"/>
              <a:t>TechConnect</a:t>
            </a:r>
            <a:r>
              <a:rPr lang="en-US" i="1" dirty="0"/>
              <a:t> Blog</a:t>
            </a:r>
            <a:r>
              <a:rPr lang="en-US" dirty="0"/>
              <a:t>, May 1, 2013. http://acrl.ala.org/techconnect/?p=3276.</a:t>
            </a:r>
            <a:endParaRPr lang="en-US" dirty="0">
              <a:effectLst/>
            </a:endParaRPr>
          </a:p>
        </p:txBody>
      </p:sp>
    </p:spTree>
    <p:extLst>
      <p:ext uri="{BB962C8B-B14F-4D97-AF65-F5344CB8AC3E}">
        <p14:creationId xmlns:p14="http://schemas.microsoft.com/office/powerpoint/2010/main" val="8465079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for CV analysis</a:t>
            </a:r>
            <a:endParaRPr lang="en-US" dirty="0"/>
          </a:p>
        </p:txBody>
      </p:sp>
      <p:sp>
        <p:nvSpPr>
          <p:cNvPr id="3" name="Content Placeholder 2"/>
          <p:cNvSpPr>
            <a:spLocks noGrp="1"/>
          </p:cNvSpPr>
          <p:nvPr>
            <p:ph idx="1"/>
          </p:nvPr>
        </p:nvSpPr>
        <p:spPr>
          <a:xfrm>
            <a:off x="810000" y="2501687"/>
            <a:ext cx="10554574" cy="3636511"/>
          </a:xfrm>
        </p:spPr>
        <p:txBody>
          <a:bodyPr/>
          <a:lstStyle/>
          <a:p>
            <a:pPr>
              <a:buFont typeface="+mj-lt"/>
              <a:buAutoNum type="arabicPeriod"/>
            </a:pPr>
            <a:r>
              <a:rPr lang="en-US" dirty="0" smtClean="0"/>
              <a:t>Copy CV into text editor and clean up text as much as you can.</a:t>
            </a:r>
          </a:p>
          <a:p>
            <a:pPr>
              <a:buFont typeface="+mj-lt"/>
              <a:buAutoNum type="arabicPeriod"/>
            </a:pPr>
            <a:r>
              <a:rPr lang="en-US" dirty="0" smtClean="0"/>
              <a:t>Import into </a:t>
            </a:r>
            <a:r>
              <a:rPr lang="en-US" dirty="0" err="1" smtClean="0"/>
              <a:t>OpenRefine</a:t>
            </a:r>
            <a:r>
              <a:rPr lang="en-US" dirty="0" smtClean="0"/>
              <a:t>.</a:t>
            </a:r>
          </a:p>
          <a:p>
            <a:pPr>
              <a:buFont typeface="+mj-lt"/>
              <a:buAutoNum type="arabicPeriod"/>
            </a:pPr>
            <a:r>
              <a:rPr lang="en-US" dirty="0" smtClean="0"/>
              <a:t>Attempt to run saved JSON. When this doesn’t work, figure out why and repeat steps 1 &amp;2.</a:t>
            </a:r>
          </a:p>
          <a:p>
            <a:pPr>
              <a:buFont typeface="+mj-lt"/>
              <a:buAutoNum type="arabicPeriod"/>
            </a:pPr>
            <a:r>
              <a:rPr lang="en-US" dirty="0" smtClean="0"/>
              <a:t>If saved recipes fail, create new one by isolating each bibliographic element. Favor journal title. Then run the JSON to get SHERPA/</a:t>
            </a:r>
            <a:r>
              <a:rPr lang="en-US" dirty="0" err="1" smtClean="0"/>
              <a:t>RoMEO</a:t>
            </a:r>
            <a:r>
              <a:rPr lang="en-US" dirty="0" smtClean="0"/>
              <a:t> data.</a:t>
            </a:r>
          </a:p>
          <a:p>
            <a:pPr>
              <a:buFont typeface="+mj-lt"/>
              <a:buAutoNum type="arabicPeriod"/>
            </a:pPr>
            <a:r>
              <a:rPr lang="en-US" dirty="0" smtClean="0"/>
              <a:t>Export the report as Excel, and clean up data as necessary.</a:t>
            </a:r>
          </a:p>
          <a:p>
            <a:pPr>
              <a:buFont typeface="+mj-lt"/>
              <a:buAutoNum type="arabicPeriod"/>
            </a:pPr>
            <a:r>
              <a:rPr lang="en-US" dirty="0" smtClean="0"/>
              <a:t>Rename column names so they make sense to faculty.</a:t>
            </a:r>
          </a:p>
          <a:p>
            <a:pPr>
              <a:buFont typeface="+mj-lt"/>
              <a:buAutoNum type="arabicPeriod"/>
            </a:pPr>
            <a:r>
              <a:rPr lang="en-US" dirty="0" smtClean="0"/>
              <a:t>Email with requests for post-prints.</a:t>
            </a:r>
          </a:p>
          <a:p>
            <a:pPr>
              <a:buFont typeface="+mj-lt"/>
              <a:buAutoNum type="arabicPeriod"/>
            </a:pPr>
            <a:endParaRPr lang="en-US" dirty="0" smtClean="0"/>
          </a:p>
          <a:p>
            <a:pPr>
              <a:buFont typeface="+mj-lt"/>
              <a:buAutoNum type="arabicPeriod"/>
            </a:pPr>
            <a:endParaRPr lang="en-US" dirty="0"/>
          </a:p>
        </p:txBody>
      </p:sp>
    </p:spTree>
    <p:extLst>
      <p:ext uri="{BB962C8B-B14F-4D97-AF65-F5344CB8AC3E}">
        <p14:creationId xmlns:p14="http://schemas.microsoft.com/office/powerpoint/2010/main" val="3109710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591" y="6159545"/>
            <a:ext cx="10561418" cy="566738"/>
          </a:xfrm>
        </p:spPr>
        <p:txBody>
          <a:bodyPr/>
          <a:lstStyle/>
          <a:p>
            <a:r>
              <a:rPr lang="en-US" dirty="0" smtClean="0"/>
              <a:t>Example CV report (with some extra conditions filled in)</a:t>
            </a:r>
            <a:endParaRPr lang="en-US" dirty="0"/>
          </a:p>
        </p:txBody>
      </p:sp>
      <p:sp>
        <p:nvSpPr>
          <p:cNvPr id="3" name="Picture Placeholder 2"/>
          <p:cNvSpPr>
            <a:spLocks noGrp="1"/>
          </p:cNvSpPr>
          <p:nvPr>
            <p:ph type="pic" sz="quarter" idx="13"/>
          </p:nvPr>
        </p:nvSpPr>
        <p:spPr>
          <a:xfrm>
            <a:off x="0" y="1358945"/>
            <a:ext cx="12192000" cy="4800600"/>
          </a:xfrm>
        </p:spPr>
      </p:sp>
      <p:pic>
        <p:nvPicPr>
          <p:cNvPr id="5" name="Picture 4"/>
          <p:cNvPicPr>
            <a:picLocks noChangeAspect="1"/>
          </p:cNvPicPr>
          <p:nvPr/>
        </p:nvPicPr>
        <p:blipFill>
          <a:blip r:embed="rId3"/>
          <a:stretch>
            <a:fillRect/>
          </a:stretch>
        </p:blipFill>
        <p:spPr>
          <a:xfrm>
            <a:off x="1803919" y="-283369"/>
            <a:ext cx="8304762" cy="5990476"/>
          </a:xfrm>
          <a:prstGeom prst="rect">
            <a:avLst/>
          </a:prstGeom>
        </p:spPr>
      </p:pic>
    </p:spTree>
    <p:extLst>
      <p:ext uri="{BB962C8B-B14F-4D97-AF65-F5344CB8AC3E}">
        <p14:creationId xmlns:p14="http://schemas.microsoft.com/office/powerpoint/2010/main" val="16265442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TC103457503[[fn=Quotable]]</Template>
  <TotalTime>117</TotalTime>
  <Words>1228</Words>
  <Application>Microsoft Office PowerPoint</Application>
  <PresentationFormat>Widescreen</PresentationFormat>
  <Paragraphs>100</Paragraphs>
  <Slides>13</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Calibri</vt:lpstr>
      <vt:lpstr>Century Gothic</vt:lpstr>
      <vt:lpstr>Wingdings 2</vt:lpstr>
      <vt:lpstr>Quotable</vt:lpstr>
      <vt:lpstr>Automating Your Way to Easy Faculty Scholarship Collection Development</vt:lpstr>
      <vt:lpstr>Introduction</vt:lpstr>
      <vt:lpstr>The Problem</vt:lpstr>
      <vt:lpstr>Approach #1: Quarterly Reports</vt:lpstr>
      <vt:lpstr>Steps for quarterly reports</vt:lpstr>
      <vt:lpstr>Final product</vt:lpstr>
      <vt:lpstr>Approach #2: The poor man’s Kickstart</vt:lpstr>
      <vt:lpstr>Steps for CV analysis</vt:lpstr>
      <vt:lpstr>Example CV report (with some extra conditions filled in)</vt:lpstr>
      <vt:lpstr>Results: 75+ items of faculty scholarship</vt:lpstr>
      <vt:lpstr>What worked</vt:lpstr>
      <vt:lpstr>What didn’t work</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Automating Your Way to Easy Faculty Scholarship Collection Development</dc:title>
  <dc:creator>Margaret Heller</dc:creator>
  <cp:lastModifiedBy>Margaret G Heller</cp:lastModifiedBy>
  <cp:revision>13</cp:revision>
  <dcterms:created xsi:type="dcterms:W3CDTF">2013-08-07T23:32:07Z</dcterms:created>
  <dcterms:modified xsi:type="dcterms:W3CDTF">2013-08-16T20:09:44Z</dcterms:modified>
</cp:coreProperties>
</file>