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8" r:id="rId3"/>
    <p:sldId id="259" r:id="rId4"/>
    <p:sldId id="274" r:id="rId5"/>
    <p:sldId id="272" r:id="rId6"/>
    <p:sldId id="278" r:id="rId7"/>
    <p:sldId id="275" r:id="rId8"/>
    <p:sldId id="280" r:id="rId9"/>
    <p:sldId id="273" r:id="rId10"/>
    <p:sldId id="276" r:id="rId11"/>
    <p:sldId id="277" r:id="rId12"/>
    <p:sldId id="282" r:id="rId13"/>
    <p:sldId id="281" r:id="rId14"/>
    <p:sldId id="270" r:id="rId15"/>
    <p:sldId id="279" r:id="rId16"/>
    <p:sldId id="283"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9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C304-88CF-4B7D-96FB-1144E6D2C911}" type="datetimeFigureOut">
              <a:rPr lang="en-US" smtClean="0"/>
              <a:t>8/8/2013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5ED27-B166-47EB-9F4B-01E49BDC87D6}" type="slidenum">
              <a:rPr lang="en-US" smtClean="0"/>
              <a:t>‹#›</a:t>
            </a:fld>
            <a:endParaRPr lang="en-US"/>
          </a:p>
        </p:txBody>
      </p:sp>
    </p:spTree>
    <p:extLst>
      <p:ext uri="{BB962C8B-B14F-4D97-AF65-F5344CB8AC3E}">
        <p14:creationId xmlns:p14="http://schemas.microsoft.com/office/powerpoint/2010/main" val="317796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944" y="2130425"/>
            <a:ext cx="7086600" cy="1470025"/>
          </a:xfrm>
        </p:spPr>
        <p:txBody>
          <a:bodyPr/>
          <a:lstStyle>
            <a:lvl1pPr algn="l">
              <a:defRPr baseline="0"/>
            </a:lvl1pPr>
          </a:lstStyle>
          <a:p>
            <a:r>
              <a:rPr lang="en-US" dirty="0" smtClean="0"/>
              <a:t>Title Page</a:t>
            </a:r>
            <a:endParaRPr lang="en-US" dirty="0"/>
          </a:p>
        </p:txBody>
      </p:sp>
      <p:sp>
        <p:nvSpPr>
          <p:cNvPr id="3" name="Subtitle 2"/>
          <p:cNvSpPr>
            <a:spLocks noGrp="1"/>
          </p:cNvSpPr>
          <p:nvPr>
            <p:ph type="subTitle" idx="1" hasCustomPrompt="1"/>
          </p:nvPr>
        </p:nvSpPr>
        <p:spPr>
          <a:xfrm>
            <a:off x="1156944" y="361788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
        <p:nvSpPr>
          <p:cNvPr id="4" name="Date Placeholder 3"/>
          <p:cNvSpPr>
            <a:spLocks noGrp="1"/>
          </p:cNvSpPr>
          <p:nvPr>
            <p:ph type="dt" sz="half" idx="10"/>
          </p:nvPr>
        </p:nvSpPr>
        <p:spPr>
          <a:xfrm>
            <a:off x="457200" y="6463678"/>
            <a:ext cx="2133600" cy="365125"/>
          </a:xfrm>
        </p:spPr>
        <p:txBody>
          <a:bodyPr/>
          <a:lstStyle>
            <a:lvl1pPr>
              <a:defRPr sz="900"/>
            </a:lvl1pPr>
          </a:lstStyle>
          <a:p>
            <a:fld id="{2C4BBB08-A36D-B240-9E0A-CAE27B5FCC33}" type="datetimeFigureOut">
              <a:rPr lang="en-US" smtClean="0"/>
              <a:t>8/8/2013</a:t>
            </a:fld>
            <a:endParaRPr lang="en-US"/>
          </a:p>
        </p:txBody>
      </p:sp>
      <p:sp>
        <p:nvSpPr>
          <p:cNvPr id="5" name="Footer Placeholder 4"/>
          <p:cNvSpPr>
            <a:spLocks noGrp="1"/>
          </p:cNvSpPr>
          <p:nvPr>
            <p:ph type="ftr" sz="quarter" idx="11"/>
          </p:nvPr>
        </p:nvSpPr>
        <p:spPr>
          <a:xfrm>
            <a:off x="3124200" y="6463678"/>
            <a:ext cx="2895600" cy="365125"/>
          </a:xfrm>
        </p:spPr>
        <p:txBody>
          <a:bodyPr/>
          <a:lstStyle>
            <a:lvl1pPr>
              <a:defRPr sz="10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29001"/>
            <a:ext cx="5486400" cy="3898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BBB08-A36D-B240-9E0A-CAE27B5FCC33}"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4685"/>
            <a:ext cx="8229600" cy="1143000"/>
          </a:xfrm>
        </p:spPr>
        <p:txBody>
          <a:bodyPr/>
          <a:lstStyle>
            <a:lvl1pPr>
              <a:defRPr>
                <a:solidFill>
                  <a:schemeClr val="bg1"/>
                </a:solidFill>
              </a:defRPr>
            </a:lvl1pPr>
          </a:lstStyle>
          <a:p>
            <a:r>
              <a:rPr lang="en-US" dirty="0" smtClean="0"/>
              <a:t>Title Page</a:t>
            </a:r>
            <a:endParaRPr lang="en-US" dirty="0"/>
          </a:p>
        </p:txBody>
      </p:sp>
      <p:sp>
        <p:nvSpPr>
          <p:cNvPr id="3" name="Subtitle 2"/>
          <p:cNvSpPr>
            <a:spLocks noGrp="1"/>
          </p:cNvSpPr>
          <p:nvPr>
            <p:ph type="subTitle" idx="1" hasCustomPrompt="1"/>
          </p:nvPr>
        </p:nvSpPr>
        <p:spPr>
          <a:xfrm>
            <a:off x="457200" y="2865437"/>
            <a:ext cx="6400800" cy="17526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7018" y="1654685"/>
            <a:ext cx="7169782" cy="1143000"/>
          </a:xfrm>
        </p:spPr>
        <p:txBody>
          <a:bodyPr/>
          <a:lstStyle>
            <a:lvl1pPr>
              <a:defRPr>
                <a:solidFill>
                  <a:schemeClr val="bg1"/>
                </a:solidFill>
              </a:defRPr>
            </a:lvl1pPr>
          </a:lstStyle>
          <a:p>
            <a:r>
              <a:rPr lang="en-US" dirty="0" smtClean="0"/>
              <a:t>Title Page</a:t>
            </a:r>
            <a:endParaRPr lang="en-US" dirty="0"/>
          </a:p>
        </p:txBody>
      </p:sp>
      <p:sp>
        <p:nvSpPr>
          <p:cNvPr id="3" name="Subtitle 2"/>
          <p:cNvSpPr>
            <a:spLocks noGrp="1"/>
          </p:cNvSpPr>
          <p:nvPr>
            <p:ph type="subTitle" idx="1" hasCustomPrompt="1"/>
          </p:nvPr>
        </p:nvSpPr>
        <p:spPr>
          <a:xfrm>
            <a:off x="1517018" y="2865437"/>
            <a:ext cx="5340982" cy="17526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751318"/>
            <a:ext cx="5275828" cy="1565242"/>
          </a:xfrm>
        </p:spPr>
        <p:txBody>
          <a:bodyPr/>
          <a:lstStyle>
            <a:lvl1pPr>
              <a:defRPr>
                <a:solidFill>
                  <a:schemeClr val="accent3"/>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2513333"/>
            <a:ext cx="5275828" cy="3612830"/>
          </a:xfrm>
        </p:spPr>
        <p:txBody>
          <a:bodyPr/>
          <a:lstStyle>
            <a:lvl1pPr>
              <a:defRPr>
                <a:solidFill>
                  <a:schemeClr val="bg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4685"/>
            <a:ext cx="8229600" cy="1143000"/>
          </a:xfrm>
        </p:spPr>
        <p:txBody>
          <a:bodyPr/>
          <a:lstStyle>
            <a:lvl1pPr>
              <a:defRPr>
                <a:solidFill>
                  <a:schemeClr val="bg1"/>
                </a:solidFill>
              </a:defRPr>
            </a:lvl1pPr>
          </a:lstStyle>
          <a:p>
            <a:r>
              <a:rPr lang="en-US" dirty="0" smtClean="0"/>
              <a:t>Title Page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1318"/>
            <a:ext cx="5275828" cy="15652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513333"/>
            <a:ext cx="5275828" cy="3612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4BBB08-A36D-B240-9E0A-CAE27B5FCC33}"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4685"/>
            <a:ext cx="8229600" cy="1143000"/>
          </a:xfrm>
        </p:spPr>
        <p:txBody>
          <a:bodyPr/>
          <a:lstStyle>
            <a:lvl1pPr>
              <a:defRPr>
                <a:solidFill>
                  <a:schemeClr val="bg1"/>
                </a:solidFill>
              </a:defRPr>
            </a:lvl1pPr>
          </a:lstStyle>
          <a:p>
            <a:r>
              <a:rPr lang="en-US" dirty="0" smtClean="0"/>
              <a:t>Title Page</a:t>
            </a:r>
            <a:endParaRPr lang="en-US" dirty="0"/>
          </a:p>
        </p:txBody>
      </p:sp>
      <p:sp>
        <p:nvSpPr>
          <p:cNvPr id="3" name="Subtitle 2"/>
          <p:cNvSpPr>
            <a:spLocks noGrp="1"/>
          </p:cNvSpPr>
          <p:nvPr>
            <p:ph type="subTitle" idx="1" hasCustomPrompt="1"/>
          </p:nvPr>
        </p:nvSpPr>
        <p:spPr>
          <a:xfrm>
            <a:off x="457200" y="2865437"/>
            <a:ext cx="6400800" cy="17526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7018" y="1654685"/>
            <a:ext cx="7169782" cy="1143000"/>
          </a:xfrm>
        </p:spPr>
        <p:txBody>
          <a:bodyPr/>
          <a:lstStyle>
            <a:lvl1pPr>
              <a:defRPr>
                <a:solidFill>
                  <a:schemeClr val="bg1"/>
                </a:solidFill>
              </a:defRPr>
            </a:lvl1pPr>
          </a:lstStyle>
          <a:p>
            <a:r>
              <a:rPr lang="en-US" dirty="0" smtClean="0"/>
              <a:t>Title Page</a:t>
            </a:r>
            <a:endParaRPr lang="en-US" dirty="0"/>
          </a:p>
        </p:txBody>
      </p:sp>
      <p:sp>
        <p:nvSpPr>
          <p:cNvPr id="3" name="Subtitle 2"/>
          <p:cNvSpPr>
            <a:spLocks noGrp="1"/>
          </p:cNvSpPr>
          <p:nvPr>
            <p:ph type="subTitle" idx="1" hasCustomPrompt="1"/>
          </p:nvPr>
        </p:nvSpPr>
        <p:spPr>
          <a:xfrm>
            <a:off x="1517018" y="2865437"/>
            <a:ext cx="5340982" cy="17526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751318"/>
            <a:ext cx="5275828" cy="1565242"/>
          </a:xfrm>
        </p:spPr>
        <p:txBody>
          <a:bodyPr/>
          <a:lstStyle>
            <a:lvl1pPr>
              <a:defRPr>
                <a:solidFill>
                  <a:schemeClr val="accent3"/>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2513333"/>
            <a:ext cx="5275828" cy="3612830"/>
          </a:xfrm>
        </p:spPr>
        <p:txBody>
          <a:bodyPr/>
          <a:lstStyle>
            <a:lvl1pPr>
              <a:defRPr>
                <a:solidFill>
                  <a:schemeClr val="bg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BB08-A36D-B240-9E0A-CAE27B5FCC33}"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31BF-7915-B34E-8D1E-9347135122BF}" type="slidenum">
              <a:rPr lang="en-US" smtClean="0"/>
              <a:t>‹#›</a:t>
            </a:fld>
            <a:endParaRPr lang="en-US"/>
          </a:p>
        </p:txBody>
      </p:sp>
      <p:sp>
        <p:nvSpPr>
          <p:cNvPr id="6" name="Text Placeholder 5"/>
          <p:cNvSpPr>
            <a:spLocks noGrp="1"/>
          </p:cNvSpPr>
          <p:nvPr>
            <p:ph type="body" sz="quarter" idx="13"/>
          </p:nvPr>
        </p:nvSpPr>
        <p:spPr>
          <a:xfrm>
            <a:off x="221734" y="786219"/>
            <a:ext cx="4545529" cy="928688"/>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7"/>
          <p:cNvSpPr>
            <a:spLocks noGrp="1"/>
          </p:cNvSpPr>
          <p:nvPr>
            <p:ph type="body" sz="quarter" idx="14"/>
          </p:nvPr>
        </p:nvSpPr>
        <p:spPr>
          <a:xfrm>
            <a:off x="222250" y="1915150"/>
            <a:ext cx="4545013" cy="3961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1023327"/>
            <a:ext cx="6290474" cy="576873"/>
          </a:xfrm>
        </p:spPr>
        <p:txBody>
          <a:bodyPr>
            <a:noAutofit/>
          </a:bodyPr>
          <a:lstStyle>
            <a:lvl1pPr>
              <a:defRPr sz="3600"/>
            </a:lvl1pPr>
          </a:lstStyle>
          <a:p>
            <a:r>
              <a:rPr lang="en-US" smtClean="0"/>
              <a:t>Click to edit Master title style</a:t>
            </a:r>
            <a:endParaRPr lang="en-US" dirty="0"/>
          </a:p>
        </p:txBody>
      </p:sp>
      <p:sp>
        <p:nvSpPr>
          <p:cNvPr id="4" name="Content Placeholder 3"/>
          <p:cNvSpPr>
            <a:spLocks noGrp="1"/>
          </p:cNvSpPr>
          <p:nvPr>
            <p:ph sz="half" idx="2"/>
          </p:nvPr>
        </p:nvSpPr>
        <p:spPr>
          <a:xfrm>
            <a:off x="2628900" y="2352336"/>
            <a:ext cx="4038600" cy="37738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4BBB08-A36D-B240-9E0A-CAE27B5FCC33}"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63482"/>
            <a:ext cx="6885726" cy="1362075"/>
          </a:xfrm>
        </p:spPr>
        <p:txBody>
          <a:bodyPr anchor="t"/>
          <a:lstStyle>
            <a:lvl1pPr algn="l">
              <a:defRPr sz="4000" b="1" cap="all" baseline="0"/>
            </a:lvl1pPr>
          </a:lstStyle>
          <a:p>
            <a:r>
              <a:rPr lang="en-US" dirty="0" smtClean="0"/>
              <a:t>Title page</a:t>
            </a:r>
            <a:endParaRPr lang="en-US" dirty="0"/>
          </a:p>
        </p:txBody>
      </p:sp>
      <p:sp>
        <p:nvSpPr>
          <p:cNvPr id="3" name="Text Placeholder 2"/>
          <p:cNvSpPr>
            <a:spLocks noGrp="1"/>
          </p:cNvSpPr>
          <p:nvPr>
            <p:ph type="body" idx="1" hasCustomPrompt="1"/>
          </p:nvPr>
        </p:nvSpPr>
        <p:spPr>
          <a:xfrm>
            <a:off x="445469" y="1925557"/>
            <a:ext cx="5976237" cy="7194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63482"/>
            <a:ext cx="6885726" cy="1362075"/>
          </a:xfrm>
        </p:spPr>
        <p:txBody>
          <a:bodyPr anchor="t"/>
          <a:lstStyle>
            <a:lvl1pPr algn="l">
              <a:defRPr sz="4000" b="1" cap="all" baseline="0"/>
            </a:lvl1pPr>
          </a:lstStyle>
          <a:p>
            <a:r>
              <a:rPr lang="en-US" dirty="0" smtClean="0"/>
              <a:t>Title page</a:t>
            </a:r>
            <a:endParaRPr lang="en-US" dirty="0"/>
          </a:p>
        </p:txBody>
      </p:sp>
      <p:sp>
        <p:nvSpPr>
          <p:cNvPr id="3" name="Text Placeholder 2"/>
          <p:cNvSpPr>
            <a:spLocks noGrp="1"/>
          </p:cNvSpPr>
          <p:nvPr>
            <p:ph type="body" idx="1" hasCustomPrompt="1"/>
          </p:nvPr>
        </p:nvSpPr>
        <p:spPr>
          <a:xfrm>
            <a:off x="445469" y="1925557"/>
            <a:ext cx="5976237" cy="7194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8874" y="563482"/>
            <a:ext cx="5460934" cy="1362075"/>
          </a:xfrm>
        </p:spPr>
        <p:txBody>
          <a:bodyPr anchor="t"/>
          <a:lstStyle>
            <a:lvl1pPr algn="l">
              <a:defRPr sz="4000" b="1" cap="all" baseline="0"/>
            </a:lvl1pPr>
          </a:lstStyle>
          <a:p>
            <a:r>
              <a:rPr lang="en-US" dirty="0" smtClean="0"/>
              <a:t>Title page</a:t>
            </a:r>
            <a:endParaRPr lang="en-US" dirty="0"/>
          </a:p>
        </p:txBody>
      </p:sp>
      <p:sp>
        <p:nvSpPr>
          <p:cNvPr id="3" name="Text Placeholder 2"/>
          <p:cNvSpPr>
            <a:spLocks noGrp="1"/>
          </p:cNvSpPr>
          <p:nvPr>
            <p:ph type="body" idx="1" hasCustomPrompt="1"/>
          </p:nvPr>
        </p:nvSpPr>
        <p:spPr>
          <a:xfrm>
            <a:off x="3497143" y="1925557"/>
            <a:ext cx="5472665" cy="7194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8874" y="563482"/>
            <a:ext cx="5460934" cy="1362075"/>
          </a:xfrm>
        </p:spPr>
        <p:txBody>
          <a:bodyPr anchor="t"/>
          <a:lstStyle>
            <a:lvl1pPr algn="l">
              <a:defRPr sz="4000" b="1" cap="all" baseline="0"/>
            </a:lvl1pPr>
          </a:lstStyle>
          <a:p>
            <a:r>
              <a:rPr lang="en-US" dirty="0" smtClean="0"/>
              <a:t>Title page</a:t>
            </a:r>
            <a:endParaRPr lang="en-US" dirty="0"/>
          </a:p>
        </p:txBody>
      </p:sp>
      <p:sp>
        <p:nvSpPr>
          <p:cNvPr id="3" name="Text Placeholder 2"/>
          <p:cNvSpPr>
            <a:spLocks noGrp="1"/>
          </p:cNvSpPr>
          <p:nvPr>
            <p:ph type="body" idx="1" hasCustomPrompt="1"/>
          </p:nvPr>
        </p:nvSpPr>
        <p:spPr>
          <a:xfrm>
            <a:off x="3497143" y="1925557"/>
            <a:ext cx="5472665" cy="7194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BBB08-A36D-B240-9E0A-CAE27B5FCC33}"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BBB08-A36D-B240-9E0A-CAE27B5FCC33}" type="datetimeFigureOut">
              <a:rPr lang="en-US" smtClean="0"/>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E31BF-7915-B34E-8D1E-9347135122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1406"/>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accent6"/>
                </a:solidFill>
              </a:defRPr>
            </a:lvl1pPr>
          </a:lstStyle>
          <a:p>
            <a:fld id="{2C4BBB08-A36D-B240-9E0A-CAE27B5FCC33}" type="datetimeFigureOut">
              <a:rPr lang="en-US" smtClean="0"/>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accent6"/>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accent6"/>
                </a:solidFill>
              </a:defRPr>
            </a:lvl1pPr>
          </a:lstStyle>
          <a:p>
            <a:fld id="{1D6E31BF-7915-B34E-8D1E-9347135122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holar.valpo.edu/commonthread/"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563482"/>
            <a:ext cx="7651019" cy="585587"/>
          </a:xfrm>
        </p:spPr>
        <p:txBody>
          <a:bodyPr>
            <a:normAutofit fontScale="90000"/>
          </a:bodyPr>
          <a:lstStyle/>
          <a:p>
            <a:r>
              <a:rPr lang="en-US" b="0" dirty="0"/>
              <a:t>Tell Us What You Want To Do</a:t>
            </a:r>
            <a:endParaRPr lang="en-US" dirty="0"/>
          </a:p>
        </p:txBody>
      </p:sp>
      <p:sp>
        <p:nvSpPr>
          <p:cNvPr id="5" name="Text Placeholder 4"/>
          <p:cNvSpPr>
            <a:spLocks noGrp="1"/>
          </p:cNvSpPr>
          <p:nvPr>
            <p:ph type="body" idx="1"/>
          </p:nvPr>
        </p:nvSpPr>
        <p:spPr>
          <a:xfrm>
            <a:off x="473384" y="4361606"/>
            <a:ext cx="2973824" cy="699081"/>
          </a:xfrm>
        </p:spPr>
        <p:txBody>
          <a:bodyPr>
            <a:noAutofit/>
          </a:bodyPr>
          <a:lstStyle/>
          <a:p>
            <a:endParaRPr lang="en-US" sz="1800" dirty="0" smtClean="0">
              <a:solidFill>
                <a:schemeClr val="tx1"/>
              </a:solidFill>
            </a:endParaRPr>
          </a:p>
          <a:p>
            <a:r>
              <a:rPr lang="en-US" sz="1800" dirty="0" smtClean="0">
                <a:solidFill>
                  <a:schemeClr val="tx1"/>
                </a:solidFill>
              </a:rPr>
              <a:t>Jonathan Bull</a:t>
            </a:r>
          </a:p>
          <a:p>
            <a:r>
              <a:rPr lang="en-US" sz="1800" dirty="0">
                <a:solidFill>
                  <a:schemeClr val="tx1"/>
                </a:solidFill>
              </a:rPr>
              <a:t>DCGLUG Annual Meeting</a:t>
            </a:r>
          </a:p>
          <a:p>
            <a:r>
              <a:rPr lang="en-US" sz="1800" dirty="0">
                <a:solidFill>
                  <a:schemeClr val="tx1"/>
                </a:solidFill>
              </a:rPr>
              <a:t>August 8 – 9, 2013</a:t>
            </a:r>
          </a:p>
        </p:txBody>
      </p:sp>
      <p:sp>
        <p:nvSpPr>
          <p:cNvPr id="6" name="Text Placeholder 4"/>
          <p:cNvSpPr txBox="1">
            <a:spLocks/>
          </p:cNvSpPr>
          <p:nvPr/>
        </p:nvSpPr>
        <p:spPr>
          <a:xfrm>
            <a:off x="473383" y="1149068"/>
            <a:ext cx="6639516" cy="107624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a:t>Utilizing the Institutional Repository to Create an Experiential Learning Opportunity for Scholarly Communication Instruction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81810"/>
          </a:xfrm>
        </p:spPr>
        <p:txBody>
          <a:bodyPr>
            <a:normAutofit fontScale="90000"/>
          </a:bodyPr>
          <a:lstStyle/>
          <a:p>
            <a:r>
              <a:rPr lang="en-US" dirty="0" smtClean="0"/>
              <a:t>English 380: Literary Editing and Publishing</a:t>
            </a:r>
            <a:endParaRPr lang="en-US" dirty="0"/>
          </a:p>
        </p:txBody>
      </p:sp>
      <p:sp>
        <p:nvSpPr>
          <p:cNvPr id="6" name="Text Placeholder 5"/>
          <p:cNvSpPr>
            <a:spLocks noGrp="1"/>
          </p:cNvSpPr>
          <p:nvPr>
            <p:ph type="body" sz="half" idx="2"/>
          </p:nvPr>
        </p:nvSpPr>
        <p:spPr>
          <a:xfrm>
            <a:off x="457200" y="1173345"/>
            <a:ext cx="3008313" cy="4531540"/>
          </a:xfrm>
        </p:spPr>
        <p:txBody>
          <a:bodyPr>
            <a:normAutofit lnSpcReduction="10000"/>
          </a:bodyPr>
          <a:lstStyle/>
          <a:p>
            <a:r>
              <a:rPr lang="en-US" b="1" dirty="0" smtClean="0"/>
              <a:t>Faculty Member wanted to cover the following:</a:t>
            </a:r>
          </a:p>
          <a:p>
            <a:r>
              <a:rPr lang="en-US" dirty="0" smtClean="0"/>
              <a:t>-Online Submissions</a:t>
            </a:r>
          </a:p>
          <a:p>
            <a:r>
              <a:rPr lang="en-US" dirty="0" smtClean="0"/>
              <a:t>-Online Publishing</a:t>
            </a:r>
          </a:p>
          <a:p>
            <a:r>
              <a:rPr lang="en-US" dirty="0" smtClean="0"/>
              <a:t>-Online Editorial Notes/Editorial Board</a:t>
            </a:r>
          </a:p>
          <a:p>
            <a:r>
              <a:rPr lang="en-US" dirty="0" smtClean="0"/>
              <a:t>-Multiple Document Types (Poetry, Fiction, etc.)</a:t>
            </a:r>
          </a:p>
          <a:p>
            <a:r>
              <a:rPr lang="en-US" dirty="0" smtClean="0"/>
              <a:t>-Stable URLs</a:t>
            </a:r>
          </a:p>
          <a:p>
            <a:r>
              <a:rPr lang="en-US" dirty="0" smtClean="0"/>
              <a:t>-Brand </a:t>
            </a:r>
            <a:r>
              <a:rPr lang="en-US" dirty="0" smtClean="0"/>
              <a:t>Identity*</a:t>
            </a:r>
            <a:endParaRPr lang="en-US" dirty="0" smtClean="0"/>
          </a:p>
          <a:p>
            <a:endParaRPr lang="en-US" dirty="0"/>
          </a:p>
          <a:p>
            <a:r>
              <a:rPr lang="en-US" b="1" dirty="0" smtClean="0"/>
              <a:t>The library also supplied:</a:t>
            </a:r>
          </a:p>
          <a:p>
            <a:r>
              <a:rPr lang="en-US" dirty="0" smtClean="0"/>
              <a:t>-Copyright and Intellectual </a:t>
            </a:r>
            <a:r>
              <a:rPr lang="en-US" dirty="0" smtClean="0"/>
              <a:t>Property background</a:t>
            </a:r>
            <a:endParaRPr lang="en-US" dirty="0" smtClean="0"/>
          </a:p>
          <a:p>
            <a:endParaRPr lang="en-US" dirty="0" smtClean="0"/>
          </a:p>
          <a:p>
            <a:r>
              <a:rPr lang="en-US" dirty="0" smtClean="0"/>
              <a:t>-Search Engine Optimization (thanks </a:t>
            </a:r>
            <a:r>
              <a:rPr lang="en-US" dirty="0" err="1" smtClean="0"/>
              <a:t>bepress</a:t>
            </a:r>
            <a:r>
              <a:rPr lang="en-US" dirty="0" smtClean="0"/>
              <a:t>!)</a:t>
            </a:r>
          </a:p>
          <a:p>
            <a:endParaRPr lang="en-US" dirty="0" smtClean="0"/>
          </a:p>
          <a:p>
            <a:r>
              <a:rPr lang="en-US" dirty="0" smtClean="0"/>
              <a:t>-Tutorial and technical support, instruction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2" t="11138" r="19292" b="5431"/>
          <a:stretch/>
        </p:blipFill>
        <p:spPr bwMode="auto">
          <a:xfrm>
            <a:off x="3389313" y="522514"/>
            <a:ext cx="5281182" cy="398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3389313" y="4751431"/>
            <a:ext cx="5281182" cy="34090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ctr"/>
            <a:r>
              <a:rPr lang="en-US" dirty="0">
                <a:hlinkClick r:id="rId3"/>
              </a:rPr>
              <a:t>http://scholar.valpo.edu/commonthread/</a:t>
            </a:r>
            <a:endParaRPr lang="en-US" dirty="0"/>
          </a:p>
        </p:txBody>
      </p:sp>
    </p:spTree>
    <p:extLst>
      <p:ext uri="{BB962C8B-B14F-4D97-AF65-F5344CB8AC3E}">
        <p14:creationId xmlns:p14="http://schemas.microsoft.com/office/powerpoint/2010/main" val="1196060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fade">
                                      <p:cBhvr>
                                        <p:cTn id="50" dur="500"/>
                                        <p:tgtEl>
                                          <p:spTgt spid="6">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childTnLst>
                                </p:cTn>
                              </p:par>
                            </p:childTnLst>
                          </p:cTn>
                        </p:par>
                        <p:par>
                          <p:cTn id="55" fill="hold">
                            <p:stCondLst>
                              <p:cond delay="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068253"/>
            <a:ext cx="8229600" cy="836756"/>
          </a:xfrm>
        </p:spPr>
        <p:txBody>
          <a:bodyPr>
            <a:normAutofit fontScale="90000"/>
          </a:bodyPr>
          <a:lstStyle/>
          <a:p>
            <a:pPr algn="ctr"/>
            <a:r>
              <a:rPr lang="en-US" dirty="0" smtClean="0"/>
              <a:t>English 380 </a:t>
            </a:r>
            <a:r>
              <a:rPr lang="en-US" dirty="0" smtClean="0"/>
              <a:t>– </a:t>
            </a:r>
            <a:r>
              <a:rPr lang="en-US" i="1" dirty="0" smtClean="0"/>
              <a:t>R</a:t>
            </a:r>
            <a:r>
              <a:rPr lang="en-US" i="1" dirty="0" smtClean="0"/>
              <a:t>esults</a:t>
            </a:r>
            <a:br>
              <a:rPr lang="en-US" i="1" dirty="0" smtClean="0"/>
            </a:br>
            <a:r>
              <a:rPr lang="en-US" sz="2200" dirty="0" smtClean="0"/>
              <a:t>(since </a:t>
            </a:r>
            <a:r>
              <a:rPr lang="en-US" sz="2200" dirty="0"/>
              <a:t>May 28, 2013)</a:t>
            </a:r>
            <a:r>
              <a:rPr lang="en-US" dirty="0"/>
              <a:t/>
            </a:r>
            <a:br>
              <a:rPr lang="en-US" dirty="0"/>
            </a:br>
            <a:endParaRPr lang="en-US" i="1" dirty="0"/>
          </a:p>
        </p:txBody>
      </p:sp>
      <p:sp>
        <p:nvSpPr>
          <p:cNvPr id="2" name="TextBox 1"/>
          <p:cNvSpPr txBox="1"/>
          <p:nvPr/>
        </p:nvSpPr>
        <p:spPr>
          <a:xfrm>
            <a:off x="653143" y="2144485"/>
            <a:ext cx="8033657" cy="3139321"/>
          </a:xfrm>
          <a:prstGeom prst="rect">
            <a:avLst/>
          </a:prstGeom>
          <a:noFill/>
        </p:spPr>
        <p:txBody>
          <a:bodyPr wrap="square" rtlCol="0">
            <a:spAutoFit/>
          </a:bodyPr>
          <a:lstStyle/>
          <a:p>
            <a:pPr marL="285750" indent="-285750" algn="ctr">
              <a:buFont typeface="Arial" pitchFamily="34" charset="0"/>
              <a:buChar char="•"/>
            </a:pPr>
            <a:r>
              <a:rPr lang="en-US" dirty="0" smtClean="0"/>
              <a:t>102 submissions</a:t>
            </a:r>
          </a:p>
          <a:p>
            <a:pPr marL="285750" indent="-285750" algn="ctr">
              <a:buFont typeface="Arial" pitchFamily="34" charset="0"/>
              <a:buChar char="•"/>
            </a:pPr>
            <a:endParaRPr lang="en-US" dirty="0" smtClean="0"/>
          </a:p>
          <a:p>
            <a:pPr marL="285750" indent="-285750" algn="ctr">
              <a:buFont typeface="Arial" pitchFamily="34" charset="0"/>
              <a:buChar char="•"/>
            </a:pPr>
            <a:r>
              <a:rPr lang="en-US" dirty="0"/>
              <a:t>Poetry, Fiction, Flash-Fiction,</a:t>
            </a:r>
          </a:p>
          <a:p>
            <a:pPr algn="ctr"/>
            <a:r>
              <a:rPr lang="en-US" dirty="0"/>
              <a:t>Creative Non-Fiction, Artwork (Photographs)</a:t>
            </a:r>
          </a:p>
          <a:p>
            <a:pPr marL="285750" indent="-285750" algn="ctr">
              <a:buFont typeface="Arial" pitchFamily="34" charset="0"/>
              <a:buChar char="•"/>
            </a:pPr>
            <a:endParaRPr lang="en-US" dirty="0" smtClean="0"/>
          </a:p>
          <a:p>
            <a:pPr marL="285750" indent="-285750" algn="ctr">
              <a:buFont typeface="Arial" pitchFamily="34" charset="0"/>
              <a:buChar char="•"/>
            </a:pPr>
            <a:r>
              <a:rPr lang="en-US" dirty="0" smtClean="0"/>
              <a:t>27 files published</a:t>
            </a:r>
          </a:p>
          <a:p>
            <a:pPr marL="285750" indent="-285750" algn="ctr">
              <a:buFont typeface="Arial" pitchFamily="34" charset="0"/>
              <a:buChar char="•"/>
            </a:pPr>
            <a:endParaRPr lang="en-US" dirty="0" smtClean="0"/>
          </a:p>
          <a:p>
            <a:pPr marL="285750" indent="-285750" algn="ctr">
              <a:buFont typeface="Arial" pitchFamily="34" charset="0"/>
              <a:buChar char="•"/>
            </a:pPr>
            <a:r>
              <a:rPr lang="en-US" dirty="0" smtClean="0"/>
              <a:t>453 downloads</a:t>
            </a:r>
            <a:endParaRPr lang="en-US" dirty="0"/>
          </a:p>
          <a:p>
            <a:pPr algn="ctr"/>
            <a:endParaRPr lang="en-US" dirty="0"/>
          </a:p>
          <a:p>
            <a:pPr marL="285750" indent="-285750" algn="ctr">
              <a:buFont typeface="Arial" pitchFamily="34" charset="0"/>
              <a:buChar char="•"/>
            </a:pPr>
            <a:r>
              <a:rPr lang="en-US" dirty="0" smtClean="0"/>
              <a:t>Blog integration (students taught me this)</a:t>
            </a:r>
          </a:p>
          <a:p>
            <a:endParaRPr lang="en-US" dirty="0"/>
          </a:p>
        </p:txBody>
      </p:sp>
    </p:spTree>
    <p:extLst>
      <p:ext uri="{BB962C8B-B14F-4D97-AF65-F5344CB8AC3E}">
        <p14:creationId xmlns:p14="http://schemas.microsoft.com/office/powerpoint/2010/main" val="350172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2789"/>
            <a:ext cx="8229600" cy="1143000"/>
          </a:xfrm>
        </p:spPr>
        <p:txBody>
          <a:bodyPr>
            <a:normAutofit fontScale="90000"/>
          </a:bodyPr>
          <a:lstStyle/>
          <a:p>
            <a:pPr algn="ctr"/>
            <a:r>
              <a:rPr lang="en-US" dirty="0" smtClean="0"/>
              <a:t>The best result…the lecture disappeared</a:t>
            </a:r>
            <a:endParaRPr lang="en-US" dirty="0"/>
          </a:p>
        </p:txBody>
      </p:sp>
      <p:sp>
        <p:nvSpPr>
          <p:cNvPr id="4" name="Subtitle 3"/>
          <p:cNvSpPr>
            <a:spLocks noGrp="1"/>
          </p:cNvSpPr>
          <p:nvPr>
            <p:ph type="subTitle" idx="1"/>
          </p:nvPr>
        </p:nvSpPr>
        <p:spPr>
          <a:xfrm>
            <a:off x="457200" y="3377064"/>
            <a:ext cx="8229600" cy="2185535"/>
          </a:xfrm>
        </p:spPr>
        <p:txBody>
          <a:bodyPr>
            <a:normAutofit fontScale="92500" lnSpcReduction="20000"/>
          </a:bodyPr>
          <a:lstStyle/>
          <a:p>
            <a:pPr algn="ctr"/>
            <a:r>
              <a:rPr lang="en-US" i="1" dirty="0" smtClean="0">
                <a:solidFill>
                  <a:schemeClr val="bg2"/>
                </a:solidFill>
              </a:rPr>
              <a:t>“Do we offer classes on this [scholarly communication/information literacy] stuff? It’s interesting enough, most of the time.”</a:t>
            </a:r>
          </a:p>
          <a:p>
            <a:pPr algn="ctr"/>
            <a:r>
              <a:rPr lang="en-US" i="1" dirty="0" smtClean="0">
                <a:solidFill>
                  <a:schemeClr val="bg2"/>
                </a:solidFill>
              </a:rPr>
              <a:t> </a:t>
            </a:r>
          </a:p>
          <a:p>
            <a:pPr algn="r"/>
            <a:r>
              <a:rPr lang="en-US" i="1" dirty="0" smtClean="0">
                <a:solidFill>
                  <a:schemeClr val="bg2"/>
                </a:solidFill>
              </a:rPr>
              <a:t>–English 380 student</a:t>
            </a:r>
            <a:endParaRPr lang="en-US" i="1" dirty="0">
              <a:solidFill>
                <a:schemeClr val="bg2"/>
              </a:solidFill>
            </a:endParaRPr>
          </a:p>
        </p:txBody>
      </p:sp>
    </p:spTree>
    <p:extLst>
      <p:ext uri="{BB962C8B-B14F-4D97-AF65-F5344CB8AC3E}">
        <p14:creationId xmlns:p14="http://schemas.microsoft.com/office/powerpoint/2010/main" val="2667160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654584"/>
            <a:ext cx="8229600" cy="1068149"/>
          </a:xfrm>
        </p:spPr>
        <p:txBody>
          <a:bodyPr>
            <a:normAutofit/>
          </a:bodyPr>
          <a:lstStyle/>
          <a:p>
            <a:pPr algn="ctr"/>
            <a:r>
              <a:rPr lang="en-US" sz="3200" dirty="0" smtClean="0"/>
              <a:t>English 380 </a:t>
            </a:r>
            <a:r>
              <a:rPr lang="en-US" sz="3200" dirty="0" smtClean="0"/>
              <a:t>– </a:t>
            </a:r>
            <a:r>
              <a:rPr lang="en-US" sz="3200" i="1" dirty="0" smtClean="0"/>
              <a:t>Snippets from our conversations with the class…</a:t>
            </a:r>
            <a:endParaRPr lang="en-US" sz="3200" i="1" dirty="0"/>
          </a:p>
        </p:txBody>
      </p:sp>
      <p:sp>
        <p:nvSpPr>
          <p:cNvPr id="3" name="TextBox 2"/>
          <p:cNvSpPr txBox="1"/>
          <p:nvPr/>
        </p:nvSpPr>
        <p:spPr>
          <a:xfrm>
            <a:off x="566057" y="1820707"/>
            <a:ext cx="7783286" cy="3539430"/>
          </a:xfrm>
          <a:prstGeom prst="rect">
            <a:avLst/>
          </a:prstGeom>
          <a:noFill/>
        </p:spPr>
        <p:txBody>
          <a:bodyPr wrap="square" rtlCol="0">
            <a:spAutoFit/>
          </a:bodyPr>
          <a:lstStyle/>
          <a:p>
            <a:pPr algn="ctr"/>
            <a:r>
              <a:rPr lang="en-US" sz="1400" dirty="0" smtClean="0"/>
              <a:t>“So, could we make money off this from, like, subscriptions and fees?”</a:t>
            </a:r>
          </a:p>
          <a:p>
            <a:pPr algn="ctr"/>
            <a:endParaRPr lang="en-US" sz="1400" dirty="0"/>
          </a:p>
          <a:p>
            <a:pPr algn="ctr"/>
            <a:r>
              <a:rPr lang="en-US" sz="1400" dirty="0" smtClean="0"/>
              <a:t>“I think I get the whole digital piracy thing now.”</a:t>
            </a:r>
          </a:p>
          <a:p>
            <a:pPr algn="ctr"/>
            <a:endParaRPr lang="en-US" sz="1400" dirty="0"/>
          </a:p>
          <a:p>
            <a:pPr algn="ctr"/>
            <a:r>
              <a:rPr lang="en-US" sz="1400" dirty="0" smtClean="0"/>
              <a:t>“I get why they [publishers] have to charge something, but why $40 an article? That’s a little extreme.”</a:t>
            </a:r>
          </a:p>
          <a:p>
            <a:pPr algn="ctr"/>
            <a:endParaRPr lang="en-US" sz="1400" dirty="0"/>
          </a:p>
          <a:p>
            <a:pPr algn="ctr"/>
            <a:r>
              <a:rPr lang="en-US" sz="1400" dirty="0" smtClean="0"/>
              <a:t>“Why does this author keep asking when we’re going to publish? Doesn’t he read the website?”</a:t>
            </a:r>
          </a:p>
          <a:p>
            <a:pPr algn="ctr"/>
            <a:endParaRPr lang="en-US" sz="1400" dirty="0"/>
          </a:p>
          <a:p>
            <a:pPr algn="ctr"/>
            <a:r>
              <a:rPr lang="en-US" sz="1400" dirty="0" smtClean="0"/>
              <a:t>“I can’t believe we have people submitting from Mexico. What was that Google Search like?”</a:t>
            </a:r>
          </a:p>
          <a:p>
            <a:pPr algn="ctr"/>
            <a:endParaRPr lang="en-US" sz="1400" dirty="0"/>
          </a:p>
          <a:p>
            <a:pPr algn="ctr"/>
            <a:r>
              <a:rPr lang="en-US" sz="1400" dirty="0" smtClean="0"/>
              <a:t>“Man, a lot of these [submissions] </a:t>
            </a:r>
            <a:r>
              <a:rPr lang="en-US" sz="1400" dirty="0" err="1" smtClean="0"/>
              <a:t>kinda</a:t>
            </a:r>
            <a:r>
              <a:rPr lang="en-US" sz="1400" dirty="0" smtClean="0"/>
              <a:t> suck.”</a:t>
            </a:r>
          </a:p>
          <a:p>
            <a:pPr algn="ctr"/>
            <a:endParaRPr lang="en-US" sz="1400" dirty="0"/>
          </a:p>
          <a:p>
            <a:pPr algn="ctr"/>
            <a:r>
              <a:rPr lang="en-US" sz="1400" dirty="0" smtClean="0"/>
              <a:t>“Could we be sued over this?”</a:t>
            </a:r>
          </a:p>
          <a:p>
            <a:pPr algn="ctr"/>
            <a:endParaRPr lang="en-US" sz="1400" dirty="0"/>
          </a:p>
          <a:p>
            <a:pPr algn="ctr"/>
            <a:r>
              <a:rPr lang="en-US" sz="1400" dirty="0" smtClean="0"/>
              <a:t>“Why should we have a copyright statement? We’re giving it away for free.”</a:t>
            </a:r>
            <a:endParaRPr lang="en-US" sz="1400" dirty="0"/>
          </a:p>
        </p:txBody>
      </p:sp>
    </p:spTree>
    <p:extLst>
      <p:ext uri="{BB962C8B-B14F-4D97-AF65-F5344CB8AC3E}">
        <p14:creationId xmlns:p14="http://schemas.microsoft.com/office/powerpoint/2010/main" val="2984038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2000"/>
                                        <p:tgtEl>
                                          <p:spTgt spid="3">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372"/>
            <a:ext cx="8229600" cy="1143000"/>
          </a:xfrm>
        </p:spPr>
        <p:txBody>
          <a:bodyPr>
            <a:normAutofit/>
          </a:bodyPr>
          <a:lstStyle/>
          <a:p>
            <a:pPr algn="ctr"/>
            <a:r>
              <a:rPr lang="en-US" dirty="0" smtClean="0"/>
              <a:t>Exception, not the rule…</a:t>
            </a:r>
            <a:endParaRPr lang="en-US" dirty="0">
              <a:solidFill>
                <a:schemeClr val="bg1"/>
              </a:solidFill>
            </a:endParaRPr>
          </a:p>
        </p:txBody>
      </p:sp>
      <p:sp>
        <p:nvSpPr>
          <p:cNvPr id="4" name="Subtitle 3"/>
          <p:cNvSpPr>
            <a:spLocks noGrp="1"/>
          </p:cNvSpPr>
          <p:nvPr>
            <p:ph type="subTitle" idx="1"/>
          </p:nvPr>
        </p:nvSpPr>
        <p:spPr>
          <a:xfrm>
            <a:off x="217714" y="2865437"/>
            <a:ext cx="8730343" cy="1752600"/>
          </a:xfrm>
        </p:spPr>
        <p:txBody>
          <a:bodyPr>
            <a:normAutofit fontScale="70000" lnSpcReduction="20000"/>
          </a:bodyPr>
          <a:lstStyle/>
          <a:p>
            <a:pPr algn="ctr"/>
            <a:r>
              <a:rPr lang="en-US" sz="4000" i="1" dirty="0" smtClean="0">
                <a:solidFill>
                  <a:srgbClr val="FFC000"/>
                </a:solidFill>
              </a:rPr>
              <a:t>“I mean, you can’t make everybody a journal editor…can you</a:t>
            </a:r>
            <a:r>
              <a:rPr lang="en-US" sz="4000" i="1" dirty="0" smtClean="0">
                <a:solidFill>
                  <a:srgbClr val="FFC000"/>
                </a:solidFill>
              </a:rPr>
              <a:t>?”</a:t>
            </a:r>
          </a:p>
          <a:p>
            <a:pPr algn="ctr"/>
            <a:endParaRPr lang="en-US" sz="4000" i="1" dirty="0" smtClean="0">
              <a:solidFill>
                <a:srgbClr val="FFC000"/>
              </a:solidFill>
            </a:endParaRPr>
          </a:p>
          <a:p>
            <a:pPr algn="r"/>
            <a:r>
              <a:rPr lang="en-US" sz="4000" i="1" dirty="0" smtClean="0">
                <a:solidFill>
                  <a:srgbClr val="FFC000"/>
                </a:solidFill>
              </a:rPr>
              <a:t>-English Faculty Member</a:t>
            </a:r>
            <a:endParaRPr lang="en-US" sz="4000" i="1" dirty="0">
              <a:solidFill>
                <a:srgbClr val="FFC000"/>
              </a:solidFill>
            </a:endParaRPr>
          </a:p>
        </p:txBody>
      </p:sp>
    </p:spTree>
    <p:extLst>
      <p:ext uri="{BB962C8B-B14F-4D97-AF65-F5344CB8AC3E}">
        <p14:creationId xmlns:p14="http://schemas.microsoft.com/office/powerpoint/2010/main" val="2726607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483499" y="1844980"/>
            <a:ext cx="8229600" cy="4098620"/>
          </a:xfrm>
          <a:prstGeom prst="rect">
            <a:avLst/>
          </a:prstGeom>
        </p:spPr>
        <p:txBody>
          <a:bodyP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457200" indent="-457200" algn="ctr">
              <a:buFont typeface="Arial" pitchFamily="34" charset="0"/>
              <a:buChar char="•"/>
            </a:pPr>
            <a:r>
              <a:rPr lang="en-US" sz="2800" dirty="0" smtClean="0">
                <a:latin typeface="+mn-lt"/>
              </a:rPr>
              <a:t>Finding </a:t>
            </a:r>
            <a:r>
              <a:rPr lang="en-US" sz="2800" i="1" u="sng" dirty="0" smtClean="0">
                <a:latin typeface="+mn-lt"/>
              </a:rPr>
              <a:t>a</a:t>
            </a:r>
            <a:r>
              <a:rPr lang="en-US" sz="2800" dirty="0" smtClean="0">
                <a:latin typeface="+mn-lt"/>
              </a:rPr>
              <a:t> right fit for each subject</a:t>
            </a:r>
          </a:p>
          <a:p>
            <a:pPr marL="457200" indent="-457200" algn="ctr">
              <a:buFont typeface="Arial" pitchFamily="34" charset="0"/>
              <a:buChar char="•"/>
            </a:pPr>
            <a:endParaRPr lang="en-US" sz="2800" dirty="0">
              <a:latin typeface="+mn-lt"/>
            </a:endParaRPr>
          </a:p>
          <a:p>
            <a:pPr marL="457200" indent="-457200" algn="ctr">
              <a:buFont typeface="Arial" pitchFamily="34" charset="0"/>
              <a:buChar char="•"/>
            </a:pPr>
            <a:r>
              <a:rPr lang="en-US" sz="2800" dirty="0" smtClean="0">
                <a:latin typeface="+mn-lt"/>
              </a:rPr>
              <a:t>More experiential (active) learning opportunities for SC</a:t>
            </a:r>
          </a:p>
          <a:p>
            <a:pPr marL="457200" indent="-457200" algn="ctr">
              <a:buFont typeface="Arial" pitchFamily="34" charset="0"/>
              <a:buChar char="•"/>
            </a:pPr>
            <a:endParaRPr lang="en-US" sz="2800" dirty="0">
              <a:latin typeface="+mn-lt"/>
            </a:endParaRPr>
          </a:p>
          <a:p>
            <a:pPr marL="457200" indent="-457200" algn="ctr">
              <a:buFont typeface="Arial" pitchFamily="34" charset="0"/>
              <a:buChar char="•"/>
            </a:pPr>
            <a:r>
              <a:rPr lang="en-US" sz="2800" dirty="0" smtClean="0">
                <a:latin typeface="+mn-lt"/>
              </a:rPr>
              <a:t>Formal IL curriculum</a:t>
            </a:r>
          </a:p>
          <a:p>
            <a:pPr marL="457200" indent="-457200" algn="ctr">
              <a:buFont typeface="Arial" pitchFamily="34" charset="0"/>
              <a:buChar char="•"/>
            </a:pPr>
            <a:endParaRPr lang="en-US" sz="2800" dirty="0">
              <a:latin typeface="+mn-lt"/>
            </a:endParaRPr>
          </a:p>
          <a:p>
            <a:pPr marL="457200" indent="-457200" algn="ctr">
              <a:buFont typeface="Arial" pitchFamily="34" charset="0"/>
              <a:buChar char="•"/>
            </a:pPr>
            <a:r>
              <a:rPr lang="en-US" sz="2800" dirty="0" smtClean="0">
                <a:latin typeface="+mn-lt"/>
              </a:rPr>
              <a:t>More campus “culture shift”</a:t>
            </a:r>
          </a:p>
          <a:p>
            <a:pPr marL="457200" indent="-457200" algn="ctr">
              <a:buFont typeface="Arial" pitchFamily="34" charset="0"/>
              <a:buChar char="•"/>
            </a:pPr>
            <a:endParaRPr lang="en-US" sz="2800" dirty="0">
              <a:latin typeface="+mn-lt"/>
            </a:endParaRPr>
          </a:p>
          <a:p>
            <a:pPr marL="457200" indent="-457200" algn="ctr">
              <a:buFont typeface="Arial" pitchFamily="34" charset="0"/>
              <a:buChar char="•"/>
            </a:pPr>
            <a:r>
              <a:rPr lang="en-US" sz="2800" dirty="0" smtClean="0">
                <a:latin typeface="+mn-lt"/>
              </a:rPr>
              <a:t>Demonstrate impact for the students</a:t>
            </a:r>
            <a:endParaRPr lang="en-US" sz="2800" dirty="0" smtClean="0">
              <a:latin typeface="+mn-lt"/>
            </a:endParaRPr>
          </a:p>
          <a:p>
            <a:pPr algn="ctr"/>
            <a:endParaRPr lang="en-US" sz="2800" i="1" dirty="0">
              <a:latin typeface="+mn-lt"/>
            </a:endParaRPr>
          </a:p>
        </p:txBody>
      </p:sp>
      <p:sp>
        <p:nvSpPr>
          <p:cNvPr id="5" name="Title 1"/>
          <p:cNvSpPr txBox="1">
            <a:spLocks/>
          </p:cNvSpPr>
          <p:nvPr/>
        </p:nvSpPr>
        <p:spPr>
          <a:xfrm>
            <a:off x="483499" y="779598"/>
            <a:ext cx="8229600" cy="1143000"/>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endParaRPr lang="en-US" dirty="0"/>
          </a:p>
        </p:txBody>
      </p:sp>
      <p:sp>
        <p:nvSpPr>
          <p:cNvPr id="6" name="Title 11"/>
          <p:cNvSpPr txBox="1">
            <a:spLocks/>
          </p:cNvSpPr>
          <p:nvPr/>
        </p:nvSpPr>
        <p:spPr>
          <a:xfrm>
            <a:off x="457200" y="654584"/>
            <a:ext cx="8229600" cy="1068149"/>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3600" i="1" dirty="0" smtClean="0"/>
              <a:t>What still needs work…</a:t>
            </a:r>
          </a:p>
        </p:txBody>
      </p:sp>
    </p:spTree>
    <p:extLst>
      <p:ext uri="{BB962C8B-B14F-4D97-AF65-F5344CB8AC3E}">
        <p14:creationId xmlns:p14="http://schemas.microsoft.com/office/powerpoint/2010/main" val="386503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brief word of our future projects</a:t>
            </a:r>
            <a:endParaRPr lang="en-US" dirty="0"/>
          </a:p>
        </p:txBody>
      </p:sp>
      <p:sp>
        <p:nvSpPr>
          <p:cNvPr id="3" name="Subtitle 2"/>
          <p:cNvSpPr>
            <a:spLocks noGrp="1"/>
          </p:cNvSpPr>
          <p:nvPr>
            <p:ph type="subTitle" idx="1"/>
          </p:nvPr>
        </p:nvSpPr>
        <p:spPr>
          <a:xfrm>
            <a:off x="457199" y="3178633"/>
            <a:ext cx="8033657" cy="1624465"/>
          </a:xfrm>
        </p:spPr>
        <p:txBody>
          <a:bodyPr>
            <a:normAutofit fontScale="85000" lnSpcReduction="20000"/>
          </a:bodyPr>
          <a:lstStyle/>
          <a:p>
            <a:pPr algn="ctr"/>
            <a:r>
              <a:rPr lang="en-US" i="1" dirty="0" smtClean="0">
                <a:solidFill>
                  <a:schemeClr val="bg2"/>
                </a:solidFill>
              </a:rPr>
              <a:t>“Tell me all about your day at work, but I do want to go to bed soon, so can you keep it short?”</a:t>
            </a:r>
          </a:p>
          <a:p>
            <a:pPr algn="r"/>
            <a:endParaRPr lang="en-US" i="1" dirty="0" smtClean="0">
              <a:solidFill>
                <a:schemeClr val="bg2"/>
              </a:solidFill>
            </a:endParaRPr>
          </a:p>
          <a:p>
            <a:pPr algn="r"/>
            <a:r>
              <a:rPr lang="en-US" i="1" dirty="0" smtClean="0">
                <a:solidFill>
                  <a:schemeClr val="bg2"/>
                </a:solidFill>
              </a:rPr>
              <a:t>-My wife</a:t>
            </a:r>
          </a:p>
          <a:p>
            <a:pPr algn="ctr"/>
            <a:endParaRPr lang="en-US" dirty="0">
              <a:solidFill>
                <a:schemeClr val="bg2"/>
              </a:solidFill>
            </a:endParaRPr>
          </a:p>
        </p:txBody>
      </p:sp>
    </p:spTree>
    <p:extLst>
      <p:ext uri="{BB962C8B-B14F-4D97-AF65-F5344CB8AC3E}">
        <p14:creationId xmlns:p14="http://schemas.microsoft.com/office/powerpoint/2010/main" val="29904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Questions?</a:t>
            </a:r>
            <a:endParaRPr lang="en-US" dirty="0"/>
          </a:p>
        </p:txBody>
      </p:sp>
      <p:sp>
        <p:nvSpPr>
          <p:cNvPr id="5" name="Text Placeholder 4"/>
          <p:cNvSpPr>
            <a:spLocks noGrp="1"/>
          </p:cNvSpPr>
          <p:nvPr>
            <p:ph type="body" idx="1"/>
          </p:nvPr>
        </p:nvSpPr>
        <p:spPr>
          <a:xfrm>
            <a:off x="3497142" y="1565821"/>
            <a:ext cx="5472665" cy="719472"/>
          </a:xfrm>
        </p:spPr>
        <p:txBody>
          <a:bodyPr/>
          <a:lstStyle/>
          <a:p>
            <a:pPr algn="r"/>
            <a:r>
              <a:rPr lang="en-US" dirty="0" smtClean="0"/>
              <a:t>Thank You!</a:t>
            </a:r>
            <a:endParaRPr lang="en-US" dirty="0"/>
          </a:p>
        </p:txBody>
      </p:sp>
      <p:sp>
        <p:nvSpPr>
          <p:cNvPr id="6" name="Text Placeholder 4"/>
          <p:cNvSpPr txBox="1">
            <a:spLocks/>
          </p:cNvSpPr>
          <p:nvPr/>
        </p:nvSpPr>
        <p:spPr>
          <a:xfrm>
            <a:off x="4847128" y="2645028"/>
            <a:ext cx="4122679" cy="107730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r"/>
            <a:r>
              <a:rPr lang="en-US" sz="1400" dirty="0" smtClean="0"/>
              <a:t>Jonathan Bull</a:t>
            </a:r>
          </a:p>
          <a:p>
            <a:pPr algn="r"/>
            <a:r>
              <a:rPr lang="en-US" sz="1400" dirty="0" smtClean="0"/>
              <a:t>Scholarly Communication Services Librarian</a:t>
            </a:r>
          </a:p>
          <a:p>
            <a:pPr algn="r"/>
            <a:r>
              <a:rPr lang="en-US" sz="1400" dirty="0" smtClean="0"/>
              <a:t>Valparaiso University</a:t>
            </a:r>
          </a:p>
          <a:p>
            <a:pPr algn="r"/>
            <a:r>
              <a:rPr lang="en-US" sz="1400" dirty="0" smtClean="0"/>
              <a:t>Jon.Bull@valpo.edu</a:t>
            </a:r>
            <a:endParaRPr lang="en-US" sz="1400" dirty="0"/>
          </a:p>
        </p:txBody>
      </p:sp>
    </p:spTree>
    <p:extLst>
      <p:ext uri="{BB962C8B-B14F-4D97-AF65-F5344CB8AC3E}">
        <p14:creationId xmlns:p14="http://schemas.microsoft.com/office/powerpoint/2010/main" val="242316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51318"/>
            <a:ext cx="5275828" cy="1295967"/>
          </a:xfrm>
        </p:spPr>
        <p:txBody>
          <a:bodyPr/>
          <a:lstStyle/>
          <a:p>
            <a:r>
              <a:rPr lang="en-US" dirty="0" smtClean="0"/>
              <a:t>Agenda</a:t>
            </a:r>
            <a:endParaRPr lang="en-US" dirty="0"/>
          </a:p>
        </p:txBody>
      </p:sp>
      <p:sp>
        <p:nvSpPr>
          <p:cNvPr id="5" name="Content Placeholder 4"/>
          <p:cNvSpPr>
            <a:spLocks noGrp="1"/>
          </p:cNvSpPr>
          <p:nvPr>
            <p:ph idx="1"/>
          </p:nvPr>
        </p:nvSpPr>
        <p:spPr>
          <a:xfrm>
            <a:off x="457200" y="2144389"/>
            <a:ext cx="5275828" cy="3981774"/>
          </a:xfrm>
        </p:spPr>
        <p:txBody>
          <a:bodyPr>
            <a:normAutofit fontScale="85000" lnSpcReduction="20000"/>
          </a:bodyPr>
          <a:lstStyle/>
          <a:p>
            <a:r>
              <a:rPr lang="en-US" sz="2400" dirty="0" smtClean="0"/>
              <a:t>Scholarly Communication in Instruction</a:t>
            </a:r>
          </a:p>
          <a:p>
            <a:pPr marL="0" indent="0">
              <a:buNone/>
            </a:pPr>
            <a:endParaRPr lang="en-US" sz="2400" dirty="0"/>
          </a:p>
          <a:p>
            <a:r>
              <a:rPr lang="en-US" sz="2400" dirty="0"/>
              <a:t>Using the Institutional Repository as teaching </a:t>
            </a:r>
            <a:r>
              <a:rPr lang="en-US" sz="2400" dirty="0" smtClean="0"/>
              <a:t>tool</a:t>
            </a:r>
          </a:p>
          <a:p>
            <a:endParaRPr lang="en-US" sz="2400" dirty="0"/>
          </a:p>
          <a:p>
            <a:r>
              <a:rPr lang="en-US" sz="2400" dirty="0" smtClean="0"/>
              <a:t>Case Study: Literary Editing and Publishing (English 380)</a:t>
            </a:r>
          </a:p>
          <a:p>
            <a:pPr marL="0" indent="0">
              <a:buNone/>
            </a:pPr>
            <a:endParaRPr lang="en-US" sz="2400" dirty="0"/>
          </a:p>
          <a:p>
            <a:r>
              <a:rPr lang="en-US" sz="2400" dirty="0" smtClean="0"/>
              <a:t>Remaining </a:t>
            </a:r>
            <a:r>
              <a:rPr lang="en-US" sz="2400" dirty="0" smtClean="0"/>
              <a:t>Challenges: Scholarly Communication and institutional repositories </a:t>
            </a:r>
            <a:r>
              <a:rPr lang="en-US" sz="2400" dirty="0" smtClean="0"/>
              <a:t>in library </a:t>
            </a:r>
            <a:r>
              <a:rPr lang="en-US" sz="2400" dirty="0" smtClean="0"/>
              <a:t>instruction</a:t>
            </a:r>
          </a:p>
          <a:p>
            <a:endParaRPr lang="en-US" sz="2400" dirty="0"/>
          </a:p>
          <a:p>
            <a:r>
              <a:rPr lang="en-US" sz="2400" dirty="0" smtClean="0"/>
              <a:t>Future Projects</a:t>
            </a:r>
            <a:endParaRPr lang="en-US" sz="2400" dirty="0"/>
          </a:p>
        </p:txBody>
      </p:sp>
    </p:spTree>
    <p:extLst>
      <p:ext uri="{BB962C8B-B14F-4D97-AF65-F5344CB8AC3E}">
        <p14:creationId xmlns:p14="http://schemas.microsoft.com/office/powerpoint/2010/main" val="4158074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258"/>
            <a:ext cx="7926148" cy="1565242"/>
          </a:xfrm>
        </p:spPr>
        <p:txBody>
          <a:bodyPr>
            <a:normAutofit/>
          </a:bodyPr>
          <a:lstStyle/>
          <a:p>
            <a:pPr algn="ctr"/>
            <a:r>
              <a:rPr lang="en-US" sz="4000" dirty="0" smtClean="0">
                <a:solidFill>
                  <a:srgbClr val="FFC000"/>
                </a:solidFill>
              </a:rPr>
              <a:t>Valparaiso </a:t>
            </a:r>
            <a:r>
              <a:rPr lang="en-US" sz="4000" dirty="0" smtClean="0">
                <a:solidFill>
                  <a:srgbClr val="FFC000"/>
                </a:solidFill>
              </a:rPr>
              <a:t>University</a:t>
            </a:r>
            <a:br>
              <a:rPr lang="en-US" sz="4000" dirty="0" smtClean="0">
                <a:solidFill>
                  <a:srgbClr val="FFC000"/>
                </a:solidFill>
              </a:rPr>
            </a:br>
            <a:r>
              <a:rPr lang="en-US" sz="4000" dirty="0" smtClean="0">
                <a:solidFill>
                  <a:srgbClr val="FFC000"/>
                </a:solidFill>
              </a:rPr>
              <a:t>(a.k.a. </a:t>
            </a:r>
            <a:r>
              <a:rPr lang="en-US" sz="4000" dirty="0" err="1" smtClean="0">
                <a:solidFill>
                  <a:srgbClr val="FFC000"/>
                </a:solidFill>
              </a:rPr>
              <a:t>Valpo</a:t>
            </a:r>
            <a:r>
              <a:rPr lang="en-US" sz="4000" dirty="0" smtClean="0">
                <a:solidFill>
                  <a:srgbClr val="FFC000"/>
                </a:solidFill>
              </a:rPr>
              <a:t>)</a:t>
            </a:r>
            <a:endParaRPr lang="en-US" sz="4000" dirty="0">
              <a:solidFill>
                <a:srgbClr val="FFC000"/>
              </a:solidFill>
            </a:endParaRPr>
          </a:p>
        </p:txBody>
      </p:sp>
      <p:sp>
        <p:nvSpPr>
          <p:cNvPr id="3" name="Content Placeholder 2"/>
          <p:cNvSpPr>
            <a:spLocks noGrp="1"/>
          </p:cNvSpPr>
          <p:nvPr>
            <p:ph idx="1"/>
          </p:nvPr>
        </p:nvSpPr>
        <p:spPr>
          <a:xfrm>
            <a:off x="457200" y="1764064"/>
            <a:ext cx="5275828" cy="4362099"/>
          </a:xfrm>
        </p:spPr>
        <p:txBody>
          <a:bodyPr>
            <a:normAutofit fontScale="77500" lnSpcReduction="20000"/>
          </a:bodyPr>
          <a:lstStyle/>
          <a:p>
            <a:r>
              <a:rPr lang="en-US" dirty="0" smtClean="0"/>
              <a:t>Founded 1859</a:t>
            </a:r>
          </a:p>
          <a:p>
            <a:endParaRPr lang="en-US" dirty="0"/>
          </a:p>
          <a:p>
            <a:r>
              <a:rPr lang="en-US" dirty="0" smtClean="0"/>
              <a:t>50 miles southeast of Chicago, IL</a:t>
            </a:r>
          </a:p>
          <a:p>
            <a:endParaRPr lang="en-US" dirty="0" smtClean="0"/>
          </a:p>
          <a:p>
            <a:r>
              <a:rPr lang="en-US" dirty="0" smtClean="0"/>
              <a:t>Approx. 4,100 students (2,900 undergraduate; 1,200 graduate)</a:t>
            </a:r>
          </a:p>
          <a:p>
            <a:endParaRPr lang="en-US" dirty="0"/>
          </a:p>
          <a:p>
            <a:r>
              <a:rPr lang="en-US" dirty="0" smtClean="0"/>
              <a:t>235 tenure-track and tenured faculty members (including librarians)</a:t>
            </a:r>
          </a:p>
          <a:p>
            <a:endParaRPr lang="en-US" dirty="0"/>
          </a:p>
          <a:p>
            <a:r>
              <a:rPr lang="en-US" dirty="0" smtClean="0"/>
              <a:t>Independent Lutheran affiliation</a:t>
            </a:r>
            <a:endParaRPr lang="en-US" dirty="0"/>
          </a:p>
        </p:txBody>
      </p:sp>
      <p:pic>
        <p:nvPicPr>
          <p:cNvPr id="1026" name="Picture 2" descr="http://scholar.valpo.edu/hp_slideshow/1011/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28" y="1839132"/>
            <a:ext cx="3094718" cy="2305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holar.valpo.edu/hp_slideshow/1004/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70" y="4439283"/>
            <a:ext cx="3011376" cy="200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83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3890"/>
            <a:ext cx="8375256" cy="1449714"/>
          </a:xfrm>
        </p:spPr>
        <p:txBody>
          <a:bodyPr/>
          <a:lstStyle/>
          <a:p>
            <a:pPr algn="ctr"/>
            <a:r>
              <a:rPr lang="en-US" dirty="0" err="1" smtClean="0">
                <a:solidFill>
                  <a:srgbClr val="FFC000"/>
                </a:solidFill>
              </a:rPr>
              <a:t>ValpoScholar</a:t>
            </a:r>
            <a:endParaRPr lang="en-US" dirty="0">
              <a:solidFill>
                <a:srgbClr val="FFC000"/>
              </a:solidFill>
            </a:endParaRPr>
          </a:p>
        </p:txBody>
      </p:sp>
      <p:sp>
        <p:nvSpPr>
          <p:cNvPr id="3" name="Content Placeholder 2"/>
          <p:cNvSpPr>
            <a:spLocks noGrp="1"/>
          </p:cNvSpPr>
          <p:nvPr>
            <p:ph idx="1"/>
          </p:nvPr>
        </p:nvSpPr>
        <p:spPr>
          <a:xfrm>
            <a:off x="457200" y="1861168"/>
            <a:ext cx="3520475" cy="4466804"/>
          </a:xfrm>
        </p:spPr>
        <p:txBody>
          <a:bodyPr>
            <a:normAutofit fontScale="47500" lnSpcReduction="20000"/>
          </a:bodyPr>
          <a:lstStyle/>
          <a:p>
            <a:r>
              <a:rPr lang="en-US" sz="3800" dirty="0" smtClean="0"/>
              <a:t>2,750 files</a:t>
            </a:r>
          </a:p>
          <a:p>
            <a:endParaRPr lang="en-US" sz="3800" dirty="0" smtClean="0"/>
          </a:p>
          <a:p>
            <a:r>
              <a:rPr lang="en-US" sz="3800" dirty="0" smtClean="0"/>
              <a:t>618,000+ downloads (since March 2011)</a:t>
            </a:r>
          </a:p>
          <a:p>
            <a:endParaRPr lang="en-US" sz="3800" dirty="0" smtClean="0"/>
          </a:p>
          <a:p>
            <a:r>
              <a:rPr lang="en-US" sz="3800" dirty="0" smtClean="0"/>
              <a:t>Four professional journals, two student publications (before this project)</a:t>
            </a:r>
          </a:p>
          <a:p>
            <a:endParaRPr lang="en-US" sz="3800" dirty="0"/>
          </a:p>
          <a:p>
            <a:r>
              <a:rPr lang="en-US" sz="3800" dirty="0" smtClean="0"/>
              <a:t>Faculty scholarship from 17 departments (out of 30)</a:t>
            </a:r>
          </a:p>
          <a:p>
            <a:endParaRPr lang="en-US" sz="3800" dirty="0"/>
          </a:p>
          <a:p>
            <a:r>
              <a:rPr lang="en-US" sz="3800" dirty="0" smtClean="0"/>
              <a:t>Three sets of conference proceedings</a:t>
            </a:r>
          </a:p>
          <a:p>
            <a:endParaRPr lang="en-US" sz="3800" dirty="0"/>
          </a:p>
          <a:p>
            <a:pPr marL="0" indent="0">
              <a:buNone/>
            </a:pPr>
            <a:r>
              <a:rPr lang="en-US" sz="3800" dirty="0" smtClean="0"/>
              <a:t>…and many other collections</a:t>
            </a:r>
          </a:p>
          <a:p>
            <a:endParaRPr lang="en-US" dirty="0"/>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65" t="10927" r="19293" b="5170"/>
          <a:stretch/>
        </p:blipFill>
        <p:spPr bwMode="auto">
          <a:xfrm>
            <a:off x="3977675" y="1926484"/>
            <a:ext cx="4898696" cy="370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902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3503"/>
            <a:ext cx="8229600" cy="1143000"/>
          </a:xfrm>
        </p:spPr>
        <p:txBody>
          <a:bodyPr>
            <a:normAutofit fontScale="90000"/>
          </a:bodyPr>
          <a:lstStyle/>
          <a:p>
            <a:pPr algn="ctr"/>
            <a:r>
              <a:rPr lang="en-US" dirty="0" smtClean="0"/>
              <a:t>Here’s the problem:</a:t>
            </a:r>
            <a:r>
              <a:rPr lang="en-US" dirty="0" smtClean="0"/>
              <a:t/>
            </a:r>
            <a:br>
              <a:rPr lang="en-US" dirty="0" smtClean="0"/>
            </a:br>
            <a:r>
              <a:rPr lang="en-US" dirty="0" smtClean="0"/>
              <a:t/>
            </a:r>
            <a:br>
              <a:rPr lang="en-US" dirty="0" smtClean="0"/>
            </a:br>
            <a:r>
              <a:rPr lang="en-US" i="1" dirty="0" smtClean="0">
                <a:solidFill>
                  <a:srgbClr val="FFC000"/>
                </a:solidFill>
              </a:rPr>
              <a:t>“How do we teach scholarly communication, if we have such a difficult time just teaching information literacy and reinforcing bibliographic instruction?”</a:t>
            </a:r>
            <a:endParaRPr lang="en-US" i="1" dirty="0">
              <a:solidFill>
                <a:srgbClr val="FFC000"/>
              </a:solidFill>
            </a:endParaRPr>
          </a:p>
        </p:txBody>
      </p:sp>
    </p:spTree>
    <p:extLst>
      <p:ext uri="{BB962C8B-B14F-4D97-AF65-F5344CB8AC3E}">
        <p14:creationId xmlns:p14="http://schemas.microsoft.com/office/powerpoint/2010/main" val="1750576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Currently…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4477"/>
            <a:ext cx="4369886" cy="327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455" y="717112"/>
            <a:ext cx="3364318" cy="423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 y="4740375"/>
            <a:ext cx="3122971" cy="215444"/>
          </a:xfrm>
          <a:prstGeom prst="rect">
            <a:avLst/>
          </a:prstGeom>
          <a:noFill/>
        </p:spPr>
        <p:txBody>
          <a:bodyPr wrap="none" rtlCol="0">
            <a:spAutoFit/>
          </a:bodyPr>
          <a:lstStyle/>
          <a:p>
            <a:r>
              <a:rPr lang="en-US" sz="800" dirty="0" smtClean="0"/>
              <a:t>Source: Library of Health Sciences, University of Illinois-Chicago</a:t>
            </a:r>
            <a:endParaRPr lang="en-US" sz="800" dirty="0"/>
          </a:p>
        </p:txBody>
      </p:sp>
      <p:sp>
        <p:nvSpPr>
          <p:cNvPr id="6" name="Title 3"/>
          <p:cNvSpPr txBox="1">
            <a:spLocks/>
          </p:cNvSpPr>
          <p:nvPr/>
        </p:nvSpPr>
        <p:spPr>
          <a:xfrm>
            <a:off x="457200" y="5238855"/>
            <a:ext cx="8229600" cy="571500"/>
          </a:xfrm>
          <a:prstGeom prst="rect">
            <a:avLst/>
          </a:prstGeom>
        </p:spPr>
        <p:txBody>
          <a:bodyPr vert="horz" lIns="91440" tIns="45720" rIns="91440" bIns="45720" rtlCol="0" anchor="ctr">
            <a:normAutofit fontScale="475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r"/>
            <a:r>
              <a:rPr lang="en-US" dirty="0" smtClean="0"/>
              <a:t>…but these weren’t “hands on” enough and we had only 5 minutes.</a:t>
            </a:r>
            <a:endParaRPr lang="en-US" dirty="0"/>
          </a:p>
        </p:txBody>
      </p:sp>
    </p:spTree>
    <p:extLst>
      <p:ext uri="{BB962C8B-B14F-4D97-AF65-F5344CB8AC3E}">
        <p14:creationId xmlns:p14="http://schemas.microsoft.com/office/powerpoint/2010/main" val="2813229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Institutional Repositories &amp; “Publishing as Pedagogy”</a:t>
            </a:r>
            <a:endParaRPr lang="en-US" dirty="0"/>
          </a:p>
        </p:txBody>
      </p:sp>
      <p:sp>
        <p:nvSpPr>
          <p:cNvPr id="3" name="Subtitle 2"/>
          <p:cNvSpPr>
            <a:spLocks noGrp="1"/>
          </p:cNvSpPr>
          <p:nvPr>
            <p:ph type="subTitle" idx="1"/>
          </p:nvPr>
        </p:nvSpPr>
        <p:spPr>
          <a:xfrm>
            <a:off x="457200" y="3382471"/>
            <a:ext cx="8128450" cy="1235566"/>
          </a:xfrm>
        </p:spPr>
        <p:txBody>
          <a:bodyPr>
            <a:normAutofit fontScale="62500" lnSpcReduction="20000"/>
          </a:bodyPr>
          <a:lstStyle/>
          <a:p>
            <a:pPr algn="ctr"/>
            <a:r>
              <a:rPr lang="en-US" i="1" dirty="0" smtClean="0">
                <a:solidFill>
                  <a:schemeClr val="bg2"/>
                </a:solidFill>
              </a:rPr>
              <a:t>“Why would we need to teach students that? How would we even teach that</a:t>
            </a:r>
            <a:r>
              <a:rPr lang="en-US" i="1" dirty="0" smtClean="0">
                <a:solidFill>
                  <a:schemeClr val="bg2"/>
                </a:solidFill>
              </a:rPr>
              <a:t>?”</a:t>
            </a:r>
          </a:p>
          <a:p>
            <a:pPr algn="ctr"/>
            <a:endParaRPr lang="en-US" i="1" dirty="0">
              <a:solidFill>
                <a:schemeClr val="bg2"/>
              </a:solidFill>
            </a:endParaRPr>
          </a:p>
          <a:p>
            <a:pPr algn="r"/>
            <a:r>
              <a:rPr lang="en-US" i="1" dirty="0" smtClean="0">
                <a:solidFill>
                  <a:schemeClr val="bg2"/>
                </a:solidFill>
              </a:rPr>
              <a:t>-Jonathan Bull (me) in 2010</a:t>
            </a:r>
            <a:endParaRPr lang="en-US" i="1" dirty="0">
              <a:solidFill>
                <a:schemeClr val="bg2"/>
              </a:solidFill>
            </a:endParaRPr>
          </a:p>
        </p:txBody>
      </p:sp>
    </p:spTree>
    <p:extLst>
      <p:ext uri="{BB962C8B-B14F-4D97-AF65-F5344CB8AC3E}">
        <p14:creationId xmlns:p14="http://schemas.microsoft.com/office/powerpoint/2010/main" val="1608464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0602"/>
            <a:ext cx="8229600" cy="1143000"/>
          </a:xfrm>
        </p:spPr>
        <p:txBody>
          <a:bodyPr>
            <a:normAutofit fontScale="90000"/>
          </a:bodyPr>
          <a:lstStyle/>
          <a:p>
            <a:r>
              <a:rPr lang="en-US" dirty="0" smtClean="0"/>
              <a:t>“Publishing </a:t>
            </a:r>
            <a:r>
              <a:rPr lang="en-US" dirty="0"/>
              <a:t>as course work is </a:t>
            </a:r>
            <a:r>
              <a:rPr lang="en-US" dirty="0" smtClean="0"/>
              <a:t>becoming </a:t>
            </a:r>
            <a:r>
              <a:rPr lang="en-US" dirty="0"/>
              <a:t>more </a:t>
            </a:r>
            <a:r>
              <a:rPr lang="en-US" dirty="0" smtClean="0"/>
              <a:t>pervasive</a:t>
            </a:r>
            <a:r>
              <a:rPr lang="en-US" dirty="0"/>
              <a:t>, and provides an ideal opportunity for active </a:t>
            </a:r>
            <a:r>
              <a:rPr lang="en-US" dirty="0" smtClean="0"/>
              <a:t>learning.” (pg. 9)</a:t>
            </a:r>
            <a:br>
              <a:rPr lang="en-US" dirty="0" smtClean="0"/>
            </a:br>
            <a:r>
              <a:rPr lang="en-US" dirty="0"/>
              <a:t/>
            </a:r>
            <a:br>
              <a:rPr lang="en-US" dirty="0"/>
            </a:br>
            <a:r>
              <a:rPr lang="en-US" sz="1100" dirty="0"/>
              <a:t>Association of College and Research Libraries. Working Group on Intersections of Scholarly </a:t>
            </a:r>
            <a:r>
              <a:rPr lang="en-US" sz="1100" dirty="0" smtClean="0"/>
              <a:t>Communication </a:t>
            </a:r>
            <a:r>
              <a:rPr lang="en-US" sz="1100" dirty="0"/>
              <a:t>and Information Literacy. </a:t>
            </a:r>
            <a:r>
              <a:rPr lang="en-US" sz="1100" i="1" dirty="0"/>
              <a:t>Intersections of Scholarly Communication and Information </a:t>
            </a:r>
            <a:r>
              <a:rPr lang="en-US" sz="1100" i="1" dirty="0" smtClean="0"/>
              <a:t>Literacy</a:t>
            </a:r>
            <a:r>
              <a:rPr lang="en-US" sz="1100" i="1" dirty="0"/>
              <a:t>: Creating Strategic Collaborations for a Changing Academic Environment</a:t>
            </a:r>
            <a:r>
              <a:rPr lang="en-US" sz="1100" dirty="0"/>
              <a:t>. Chicago, IL: </a:t>
            </a:r>
            <a:r>
              <a:rPr lang="en-US" sz="1100" dirty="0" smtClean="0"/>
              <a:t>Association </a:t>
            </a:r>
            <a:r>
              <a:rPr lang="en-US" sz="1100" dirty="0"/>
              <a:t>of College and Research Libraries, 2013</a:t>
            </a:r>
            <a:r>
              <a:rPr lang="en-US" sz="1100" dirty="0" smtClean="0"/>
              <a:t>.</a:t>
            </a:r>
            <a:br>
              <a:rPr lang="en-US" sz="1100" dirty="0" smtClean="0"/>
            </a:br>
            <a:r>
              <a:rPr lang="en-US" sz="1100" dirty="0"/>
              <a:t/>
            </a:r>
            <a:br>
              <a:rPr lang="en-US" sz="1100" dirty="0"/>
            </a:br>
            <a:r>
              <a:rPr lang="en-US" sz="1100" dirty="0"/>
              <a:t>Published online at </a:t>
            </a:r>
            <a:r>
              <a:rPr lang="en-US" sz="1100" b="1" dirty="0"/>
              <a:t>http://acrl.ala.org/intersections</a:t>
            </a:r>
          </a:p>
        </p:txBody>
      </p:sp>
    </p:spTree>
    <p:extLst>
      <p:ext uri="{BB962C8B-B14F-4D97-AF65-F5344CB8AC3E}">
        <p14:creationId xmlns:p14="http://schemas.microsoft.com/office/powerpoint/2010/main" val="3282783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Valpo</a:t>
            </a:r>
            <a:r>
              <a:rPr lang="en-US" dirty="0" smtClean="0"/>
              <a:t> Case Study</a:t>
            </a:r>
            <a:endParaRPr lang="en-US" dirty="0"/>
          </a:p>
        </p:txBody>
      </p:sp>
      <p:sp>
        <p:nvSpPr>
          <p:cNvPr id="3" name="Subtitle 2"/>
          <p:cNvSpPr>
            <a:spLocks noGrp="1"/>
          </p:cNvSpPr>
          <p:nvPr>
            <p:ph type="subTitle" idx="1"/>
          </p:nvPr>
        </p:nvSpPr>
        <p:spPr>
          <a:xfrm>
            <a:off x="0" y="3237669"/>
            <a:ext cx="9144000" cy="1752600"/>
          </a:xfrm>
        </p:spPr>
        <p:txBody>
          <a:bodyPr>
            <a:normAutofit/>
          </a:bodyPr>
          <a:lstStyle/>
          <a:p>
            <a:pPr algn="ctr"/>
            <a:r>
              <a:rPr lang="en-US" sz="4000" i="1" dirty="0" smtClean="0">
                <a:solidFill>
                  <a:srgbClr val="FFC000"/>
                </a:solidFill>
              </a:rPr>
              <a:t>English 380: Literary Editing and Publishing</a:t>
            </a:r>
            <a:endParaRPr lang="en-US" sz="4000" i="1" dirty="0">
              <a:solidFill>
                <a:srgbClr val="FFC000"/>
              </a:solidFill>
            </a:endParaRPr>
          </a:p>
        </p:txBody>
      </p:sp>
    </p:spTree>
    <p:extLst>
      <p:ext uri="{BB962C8B-B14F-4D97-AF65-F5344CB8AC3E}">
        <p14:creationId xmlns:p14="http://schemas.microsoft.com/office/powerpoint/2010/main" val="2547592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0">
  <a:themeElements>
    <a:clrScheme name="Valpo Colors">
      <a:dk1>
        <a:sysClr val="windowText" lastClr="000000"/>
      </a:dk1>
      <a:lt1>
        <a:sysClr val="window" lastClr="FFFFFF"/>
      </a:lt1>
      <a:dk2>
        <a:srgbClr val="382111"/>
      </a:dk2>
      <a:lt2>
        <a:srgbClr val="FCCC00"/>
      </a:lt2>
      <a:accent1>
        <a:srgbClr val="ADD632"/>
      </a:accent1>
      <a:accent2>
        <a:srgbClr val="847A6C"/>
      </a:accent2>
      <a:accent3>
        <a:srgbClr val="FFD747"/>
      </a:accent3>
      <a:accent4>
        <a:srgbClr val="BB975E"/>
      </a:accent4>
      <a:accent5>
        <a:srgbClr val="B3AB9C"/>
      </a:accent5>
      <a:accent6>
        <a:srgbClr val="8F6F5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powerpoint_template_2010</Template>
  <TotalTime>1065</TotalTime>
  <Words>632</Words>
  <Application>Microsoft Office PowerPoint</Application>
  <PresentationFormat>On-screen Show (4:3)</PresentationFormat>
  <Paragraphs>121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powerpoint_template_2010</vt:lpstr>
      <vt:lpstr>Tell Us What You Want To Do</vt:lpstr>
      <vt:lpstr>Agenda</vt:lpstr>
      <vt:lpstr>Valparaiso University (a.k.a. Valpo)</vt:lpstr>
      <vt:lpstr>ValpoScholar</vt:lpstr>
      <vt:lpstr>Here’s the problem:  “How do we teach scholarly communication, if we have such a difficult time just teaching information literacy and reinforcing bibliographic instruction?”</vt:lpstr>
      <vt:lpstr>Currently…</vt:lpstr>
      <vt:lpstr>Institutional Repositories &amp; “Publishing as Pedagogy”</vt:lpstr>
      <vt:lpstr>“Publishing as course work is becoming more pervasive, and provides an ideal opportunity for active learning.” (pg. 9)  Association of College and Research Libraries. Working Group on Intersections of Scholarly Communication and Information Literacy. Intersections of Scholarly Communication and Information Literacy: Creating Strategic Collaborations for a Changing Academic Environment. Chicago, IL: Association of College and Research Libraries, 2013.  Published online at http://acrl.ala.org/intersections</vt:lpstr>
      <vt:lpstr>Valpo Case Study</vt:lpstr>
      <vt:lpstr>English 380: Literary Editing and Publishing</vt:lpstr>
      <vt:lpstr>English 380 – Results (since May 28, 2013) </vt:lpstr>
      <vt:lpstr>The best result…the lecture disappeared</vt:lpstr>
      <vt:lpstr>English 380 – Snippets from our conversations with the class…</vt:lpstr>
      <vt:lpstr>Exception, not the rule…</vt:lpstr>
      <vt:lpstr>PowerPoint Presentation</vt:lpstr>
      <vt:lpstr>A brief word of our future projects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from the ends of the spectrum</dc:title>
  <dc:creator>Owner</dc:creator>
  <cp:lastModifiedBy>Valpo</cp:lastModifiedBy>
  <cp:revision>68</cp:revision>
  <dcterms:created xsi:type="dcterms:W3CDTF">2013-01-10T03:23:37Z</dcterms:created>
  <dcterms:modified xsi:type="dcterms:W3CDTF">2013-08-09T05:18:47Z</dcterms:modified>
</cp:coreProperties>
</file>