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76" r:id="rId4"/>
    <p:sldId id="259" r:id="rId5"/>
    <p:sldId id="269" r:id="rId6"/>
    <p:sldId id="279" r:id="rId7"/>
    <p:sldId id="270" r:id="rId8"/>
    <p:sldId id="278" r:id="rId9"/>
    <p:sldId id="283" r:id="rId10"/>
    <p:sldId id="260" r:id="rId11"/>
    <p:sldId id="280" r:id="rId12"/>
    <p:sldId id="281" r:id="rId13"/>
    <p:sldId id="282" r:id="rId14"/>
    <p:sldId id="262" r:id="rId15"/>
    <p:sldId id="271" r:id="rId16"/>
    <p:sldId id="264" r:id="rId17"/>
    <p:sldId id="265" r:id="rId18"/>
    <p:sldId id="273" r:id="rId19"/>
    <p:sldId id="274" r:id="rId20"/>
    <p:sldId id="261" r:id="rId21"/>
    <p:sldId id="272" r:id="rId22"/>
    <p:sldId id="277" r:id="rId23"/>
    <p:sldId id="266" r:id="rId24"/>
    <p:sldId id="267" r:id="rId25"/>
    <p:sldId id="284" r:id="rId26"/>
    <p:sldId id="285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96" autoAdjust="0"/>
  </p:normalViewPr>
  <p:slideViewPr>
    <p:cSldViewPr snapToGrid="0" snapToObjects="1">
      <p:cViewPr varScale="1">
        <p:scale>
          <a:sx n="98" d="100"/>
          <a:sy n="98" d="100"/>
        </p:scale>
        <p:origin x="-1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376D-F0EB-6646-B116-7DA49F83AC7E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F96D-33ED-DE4B-A388-2A1BE15E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to the Bar (Happy Hour)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F96D-33ED-DE4B-A388-2A1BE15E72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81EED-4F80-0242-AF88-979F9B6AB3EB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6ACE5A2-744E-2842-8021-1EFB6EFD30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ritten@uwm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c.uwm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895331"/>
            <a:ext cx="7196328" cy="1470025"/>
          </a:xfrm>
        </p:spPr>
        <p:txBody>
          <a:bodyPr/>
          <a:lstStyle/>
          <a:p>
            <a:r>
              <a:rPr lang="en-US" sz="5400" dirty="0" smtClean="0"/>
              <a:t>Making Open Access Accessible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4168"/>
            <a:ext cx="6400800" cy="700918"/>
          </a:xfrm>
        </p:spPr>
        <p:txBody>
          <a:bodyPr>
            <a:normAutofit/>
          </a:bodyPr>
          <a:lstStyle/>
          <a:p>
            <a:r>
              <a:rPr lang="en-US" sz="2400" dirty="0"/>
              <a:t>Engaging Staff in OA </a:t>
            </a:r>
            <a:r>
              <a:rPr lang="en-US" sz="2400" dirty="0" smtClean="0"/>
              <a:t>Workflows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1242" y="4885151"/>
            <a:ext cx="303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 Gritten</a:t>
            </a:r>
          </a:p>
          <a:p>
            <a:r>
              <a:rPr lang="en-US" dirty="0"/>
              <a:t>U. </a:t>
            </a:r>
            <a:r>
              <a:rPr lang="en-US" dirty="0" smtClean="0"/>
              <a:t>of </a:t>
            </a:r>
            <a:r>
              <a:rPr lang="en-US" dirty="0"/>
              <a:t>Wisconsin-Milwaukee</a:t>
            </a:r>
          </a:p>
          <a:p>
            <a:r>
              <a:rPr lang="en-US" dirty="0"/>
              <a:t>August 9,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Harnessing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62734" y="6517854"/>
            <a:ext cx="2014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http://</a:t>
            </a:r>
            <a:r>
              <a:rPr lang="en-US" sz="1100" dirty="0" err="1"/>
              <a:t>bit.ly</a:t>
            </a:r>
            <a:r>
              <a:rPr lang="en-US" sz="1100" dirty="0"/>
              <a:t>/18f3rWi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5" y="1708715"/>
            <a:ext cx="7554334" cy="48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3" t="2175" r="4201" b="9907"/>
          <a:stretch/>
        </p:blipFill>
        <p:spPr>
          <a:xfrm>
            <a:off x="3848742" y="1606786"/>
            <a:ext cx="4528498" cy="4431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All-staff </a:t>
            </a:r>
            <a:r>
              <a:rPr lang="en-US" dirty="0" err="1" smtClean="0"/>
              <a:t>meetingS</a:t>
            </a:r>
            <a:endParaRPr lang="en-US" dirty="0" smtClean="0"/>
          </a:p>
          <a:p>
            <a:r>
              <a:rPr lang="en-US" dirty="0" smtClean="0"/>
              <a:t>Copyright</a:t>
            </a:r>
          </a:p>
          <a:p>
            <a:r>
              <a:rPr lang="en-US" dirty="0" smtClean="0"/>
              <a:t>Basics of open access</a:t>
            </a:r>
          </a:p>
          <a:p>
            <a:r>
              <a:rPr lang="en-US" dirty="0" smtClean="0"/>
              <a:t>Importance of open access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9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open access to campus</a:t>
            </a:r>
          </a:p>
          <a:p>
            <a:r>
              <a:rPr lang="en-US" dirty="0"/>
              <a:t>Library’s role in issue</a:t>
            </a:r>
          </a:p>
          <a:p>
            <a:r>
              <a:rPr lang="en-US" dirty="0"/>
              <a:t>Staff’s role in </a:t>
            </a:r>
            <a:r>
              <a:rPr lang="en-US" dirty="0" smtClean="0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7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Advocacy—public service, marketing, department heads</a:t>
            </a:r>
          </a:p>
          <a:p>
            <a:r>
              <a:rPr lang="en-US" dirty="0"/>
              <a:t>Users—liaisons who touch different colleges</a:t>
            </a:r>
          </a:p>
          <a:p>
            <a:r>
              <a:rPr lang="en-US" dirty="0"/>
              <a:t>Content—tech services, web, digitization</a:t>
            </a:r>
          </a:p>
          <a:p>
            <a:r>
              <a:rPr lang="en-US" dirty="0"/>
              <a:t>Umbrella </a:t>
            </a:r>
            <a:r>
              <a:rPr lang="en-US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8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Operating Principles</a:t>
            </a:r>
            <a:endParaRPr lang="en-US" dirty="0"/>
          </a:p>
        </p:txBody>
      </p:sp>
      <p:pic>
        <p:nvPicPr>
          <p:cNvPr id="9" name="Content Placeholder 8" descr="OA Or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3192" r="7522" b="9854"/>
          <a:stretch/>
        </p:blipFill>
        <p:spPr>
          <a:xfrm>
            <a:off x="1858211" y="1497106"/>
            <a:ext cx="5449552" cy="5130907"/>
          </a:xfrm>
        </p:spPr>
      </p:pic>
    </p:spTree>
    <p:extLst>
      <p:ext uri="{BB962C8B-B14F-4D97-AF65-F5344CB8AC3E}">
        <p14:creationId xmlns:p14="http://schemas.microsoft.com/office/powerpoint/2010/main" val="116327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Manageable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Advocacy:  </a:t>
            </a:r>
            <a:r>
              <a:rPr lang="en-US" dirty="0"/>
              <a:t>Tell the story of Open Access </a:t>
            </a:r>
            <a:endParaRPr lang="en-US" dirty="0" smtClean="0"/>
          </a:p>
          <a:p>
            <a:r>
              <a:rPr lang="en-US" dirty="0" smtClean="0"/>
              <a:t>Users:  </a:t>
            </a:r>
            <a:r>
              <a:rPr lang="en-US" dirty="0"/>
              <a:t>Develop the relationship between faculty and the library </a:t>
            </a:r>
            <a:endParaRPr lang="en-US" dirty="0" smtClean="0"/>
          </a:p>
          <a:p>
            <a:r>
              <a:rPr lang="en-US" dirty="0" smtClean="0"/>
              <a:t>Content:  Ensure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1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Clear mission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We’re </a:t>
            </a:r>
            <a:r>
              <a:rPr lang="en-US" sz="3200" dirty="0"/>
              <a:t>here to broaden the reach of your academic </a:t>
            </a:r>
            <a:r>
              <a:rPr lang="en-US" sz="3200" dirty="0" smtClean="0"/>
              <a:t>research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Advocacy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t</a:t>
            </a:r>
            <a:r>
              <a:rPr lang="en-US" dirty="0" smtClean="0"/>
              <a:t>alking points</a:t>
            </a:r>
          </a:p>
          <a:p>
            <a:pPr lvl="1"/>
            <a:r>
              <a:rPr lang="en-US" dirty="0"/>
              <a:t>Create publicity </a:t>
            </a:r>
            <a:r>
              <a:rPr lang="en-US" dirty="0" smtClean="0"/>
              <a:t>content</a:t>
            </a:r>
          </a:p>
          <a:p>
            <a:pPr lvl="1"/>
            <a:r>
              <a:rPr lang="en-US" dirty="0"/>
              <a:t>Work with deans (especially new deans), Faculty Senate, New Faculty Orientation, newly retired faculty, University Library (Advisory)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General for wide audience</a:t>
            </a:r>
          </a:p>
          <a:p>
            <a:pPr lvl="2"/>
            <a:r>
              <a:rPr lang="en-US" dirty="0" smtClean="0"/>
              <a:t>Specific for individual users</a:t>
            </a:r>
          </a:p>
        </p:txBody>
      </p:sp>
    </p:spTree>
    <p:extLst>
      <p:ext uri="{BB962C8B-B14F-4D97-AF65-F5344CB8AC3E}">
        <p14:creationId xmlns:p14="http://schemas.microsoft.com/office/powerpoint/2010/main" val="405050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2" indent="-342900"/>
            <a:r>
              <a:rPr lang="en-US" sz="3200" dirty="0"/>
              <a:t>Proactively identify </a:t>
            </a:r>
            <a:r>
              <a:rPr lang="en-US" sz="3200" dirty="0" smtClean="0"/>
              <a:t>potential users </a:t>
            </a:r>
            <a:r>
              <a:rPr lang="en-US" sz="3200" dirty="0"/>
              <a:t>and </a:t>
            </a:r>
            <a:r>
              <a:rPr lang="en-US" sz="3200" dirty="0" smtClean="0"/>
              <a:t>content</a:t>
            </a:r>
          </a:p>
          <a:p>
            <a:pPr marL="800100" lvl="3" indent="-342900"/>
            <a:r>
              <a:rPr lang="en-US" sz="2800" dirty="0"/>
              <a:t>conference organizers</a:t>
            </a:r>
          </a:p>
          <a:p>
            <a:pPr marL="800100" lvl="3" indent="-342900"/>
            <a:r>
              <a:rPr lang="en-US" sz="2800" dirty="0"/>
              <a:t>faculty websites (which can be the content itself)</a:t>
            </a:r>
          </a:p>
          <a:p>
            <a:pPr marL="800100" lvl="3" indent="-342900"/>
            <a:r>
              <a:rPr lang="en-US" sz="2800" dirty="0"/>
              <a:t>scholarship celebrations</a:t>
            </a:r>
          </a:p>
          <a:p>
            <a:pPr marL="800100" lvl="3" indent="-342900"/>
            <a:r>
              <a:rPr lang="en-US" sz="2800" dirty="0"/>
              <a:t>struggling publications</a:t>
            </a:r>
          </a:p>
          <a:p>
            <a:pPr marL="800100" lvl="3" indent="-342900"/>
            <a:r>
              <a:rPr lang="en-US" sz="2800" dirty="0"/>
              <a:t>grant-funded research </a:t>
            </a:r>
            <a:r>
              <a:rPr lang="en-US" sz="2800" dirty="0" smtClean="0"/>
              <a:t>projects</a:t>
            </a:r>
            <a:endParaRPr lang="en-US" sz="2800" dirty="0"/>
          </a:p>
          <a:p>
            <a:r>
              <a:rPr lang="en-US" dirty="0"/>
              <a:t>Listen for </a:t>
            </a:r>
            <a:r>
              <a:rPr lang="en-US" dirty="0" smtClean="0"/>
              <a:t>publishing </a:t>
            </a:r>
            <a:r>
              <a:rPr lang="en-US" dirty="0"/>
              <a:t>problems library might solve </a:t>
            </a:r>
            <a:endParaRPr lang="en-US" dirty="0" smtClean="0"/>
          </a:p>
          <a:p>
            <a:r>
              <a:rPr lang="en-US" dirty="0" smtClean="0"/>
              <a:t>Leverage existing department contacts</a:t>
            </a:r>
          </a:p>
          <a:p>
            <a:r>
              <a:rPr lang="en-US" dirty="0" smtClean="0"/>
              <a:t>Create FAQ/Users Guide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73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where content will live on website and how will it be presented</a:t>
            </a:r>
          </a:p>
          <a:p>
            <a:r>
              <a:rPr lang="en-US" dirty="0"/>
              <a:t>Create web presence to showcase publicity content</a:t>
            </a:r>
          </a:p>
          <a:p>
            <a:r>
              <a:rPr lang="en-US" dirty="0"/>
              <a:t>Develop library-based publishing services </a:t>
            </a:r>
          </a:p>
        </p:txBody>
      </p:sp>
    </p:spTree>
    <p:extLst>
      <p:ext uri="{BB962C8B-B14F-4D97-AF65-F5344CB8AC3E}">
        <p14:creationId xmlns:p14="http://schemas.microsoft.com/office/powerpoint/2010/main" val="260543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“is important”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know what that means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care what that means</a:t>
            </a:r>
          </a:p>
          <a:p>
            <a:r>
              <a:rPr lang="en-US" dirty="0" smtClean="0"/>
              <a:t>Not relevant to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Responsibilities</a:t>
            </a:r>
          </a:p>
          <a:p>
            <a:r>
              <a:rPr lang="en-US" dirty="0" smtClean="0"/>
              <a:t>Kibitzing </a:t>
            </a:r>
          </a:p>
          <a:p>
            <a:r>
              <a:rPr lang="en-US" dirty="0" smtClean="0"/>
              <a:t>Intellectual curiosity</a:t>
            </a:r>
          </a:p>
          <a:p>
            <a:r>
              <a:rPr lang="en-US" dirty="0" smtClean="0"/>
              <a:t>Solving problems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05" y="375952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Speaking with Supervisors</a:t>
            </a:r>
          </a:p>
          <a:p>
            <a:r>
              <a:rPr lang="en-US" dirty="0" smtClean="0"/>
              <a:t>Personal Invitations</a:t>
            </a:r>
          </a:p>
          <a:p>
            <a:r>
              <a:rPr lang="en-US" dirty="0" smtClean="0"/>
              <a:t>You are needed</a:t>
            </a:r>
          </a:p>
        </p:txBody>
      </p:sp>
    </p:spTree>
    <p:extLst>
      <p:ext uri="{BB962C8B-B14F-4D97-AF65-F5344CB8AC3E}">
        <p14:creationId xmlns:p14="http://schemas.microsoft.com/office/powerpoint/2010/main" val="22469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Throughout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Archives</a:t>
            </a:r>
          </a:p>
          <a:p>
            <a:r>
              <a:rPr lang="en-US" dirty="0" smtClean="0"/>
              <a:t>User Services</a:t>
            </a:r>
          </a:p>
          <a:p>
            <a:r>
              <a:rPr lang="en-US" dirty="0" smtClean="0"/>
              <a:t>Technical Services</a:t>
            </a:r>
          </a:p>
          <a:p>
            <a:r>
              <a:rPr lang="en-US" dirty="0" smtClean="0"/>
              <a:t>Special Collections</a:t>
            </a:r>
          </a:p>
          <a:p>
            <a:r>
              <a:rPr lang="en-US" dirty="0" smtClean="0"/>
              <a:t>Reserves</a:t>
            </a:r>
          </a:p>
          <a:p>
            <a:r>
              <a:rPr lang="en-US" dirty="0" smtClean="0"/>
              <a:t>Systems</a:t>
            </a:r>
          </a:p>
          <a:p>
            <a:r>
              <a:rPr lang="en-US" dirty="0" smtClean="0"/>
              <a:t>Admin Office</a:t>
            </a:r>
          </a:p>
        </p:txBody>
      </p:sp>
    </p:spTree>
    <p:extLst>
      <p:ext uri="{BB962C8B-B14F-4D97-AF65-F5344CB8AC3E}">
        <p14:creationId xmlns:p14="http://schemas.microsoft.com/office/powerpoint/2010/main" val="19103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understand open access, now what should we do</a:t>
            </a:r>
            <a:r>
              <a:rPr lang="en-US" dirty="0" smtClean="0"/>
              <a:t>?</a:t>
            </a:r>
          </a:p>
          <a:p>
            <a:r>
              <a:rPr lang="en-US" dirty="0"/>
              <a:t>What material should we place in DC?</a:t>
            </a:r>
          </a:p>
          <a:p>
            <a:r>
              <a:rPr lang="en-US" dirty="0"/>
              <a:t>Who should we contact?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Staff take ownership of the issue</a:t>
            </a:r>
          </a:p>
          <a:p>
            <a:r>
              <a:rPr lang="en-US" dirty="0" smtClean="0"/>
              <a:t>Staff doing what they are good at</a:t>
            </a:r>
          </a:p>
          <a:p>
            <a:pPr lvl="1"/>
            <a:r>
              <a:rPr lang="en-US" dirty="0" smtClean="0"/>
              <a:t>Art (Promotion)</a:t>
            </a:r>
            <a:endParaRPr lang="en-US" dirty="0"/>
          </a:p>
          <a:p>
            <a:pPr lvl="1"/>
            <a:r>
              <a:rPr lang="en-US" dirty="0" smtClean="0"/>
              <a:t>Organization (Open </a:t>
            </a:r>
            <a:r>
              <a:rPr lang="en-US" dirty="0" smtClean="0"/>
              <a:t>Access </a:t>
            </a:r>
            <a:r>
              <a:rPr lang="en-US" dirty="0" smtClean="0"/>
              <a:t>Day)</a:t>
            </a:r>
            <a:endParaRPr lang="en-US" dirty="0" smtClean="0"/>
          </a:p>
          <a:p>
            <a:pPr lvl="1"/>
            <a:r>
              <a:rPr lang="en-US" dirty="0" smtClean="0"/>
              <a:t>Finding Answers (FAQ)</a:t>
            </a:r>
            <a:endParaRPr lang="en-US" dirty="0" smtClean="0"/>
          </a:p>
          <a:p>
            <a:pPr lvl="1"/>
            <a:r>
              <a:rPr lang="en-US" dirty="0" smtClean="0"/>
              <a:t>Building campus connections (Music and </a:t>
            </a:r>
            <a:r>
              <a:rPr lang="en-US" dirty="0"/>
              <a:t>Theater ephemera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</a:t>
            </a:r>
            <a:endParaRPr lang="en-US" dirty="0"/>
          </a:p>
        </p:txBody>
      </p:sp>
      <p:pic>
        <p:nvPicPr>
          <p:cNvPr id="4" name="Picture 3" descr="price is wro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31" y="1600770"/>
            <a:ext cx="6369416" cy="44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97" y="1632702"/>
            <a:ext cx="7615925" cy="489253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/>
              <a:t>U</a:t>
            </a:r>
            <a:r>
              <a:rPr lang="en-US" dirty="0" smtClean="0"/>
              <a:t>p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0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Gritten</a:t>
            </a:r>
          </a:p>
          <a:p>
            <a:r>
              <a:rPr lang="en-US" dirty="0" smtClean="0">
                <a:hlinkClick r:id="rId2"/>
              </a:rPr>
              <a:t>gritten@uwm.edu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45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UWM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Wisconsin-Milwaukee</a:t>
            </a:r>
          </a:p>
          <a:p>
            <a:pPr lvl="1"/>
            <a:r>
              <a:rPr lang="en-US" dirty="0" smtClean="0"/>
              <a:t>30k students</a:t>
            </a:r>
          </a:p>
          <a:p>
            <a:pPr lvl="1"/>
            <a:r>
              <a:rPr lang="en-US" dirty="0" smtClean="0"/>
              <a:t>2.2 million library volumes</a:t>
            </a:r>
          </a:p>
          <a:p>
            <a:pPr lvl="1"/>
            <a:r>
              <a:rPr lang="en-US" dirty="0" smtClean="0"/>
              <a:t>1.2 million visitors</a:t>
            </a:r>
          </a:p>
          <a:p>
            <a:pPr lvl="1"/>
            <a:r>
              <a:rPr lang="en-US" dirty="0" smtClean="0"/>
              <a:t>75 </a:t>
            </a:r>
            <a:r>
              <a:rPr lang="en-US" dirty="0" smtClean="0"/>
              <a:t>full-time library staff</a:t>
            </a:r>
          </a:p>
          <a:p>
            <a:r>
              <a:rPr lang="en-US" dirty="0" smtClean="0"/>
              <a:t>UWM Digital Commons</a:t>
            </a:r>
          </a:p>
          <a:p>
            <a:pPr lvl="1"/>
            <a:r>
              <a:rPr lang="en-US" dirty="0" smtClean="0"/>
              <a:t>Officially launched Feb 8, 2013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://dc.uwm.edu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318" r="6318"/>
          <a:stretch>
            <a:fillRect/>
          </a:stretch>
        </p:blipFill>
        <p:spPr>
          <a:xfrm>
            <a:off x="457200" y="1917777"/>
            <a:ext cx="8229600" cy="3900347"/>
          </a:xfrm>
        </p:spPr>
      </p:pic>
      <p:sp>
        <p:nvSpPr>
          <p:cNvPr id="5" name="TextBox 4"/>
          <p:cNvSpPr txBox="1"/>
          <p:nvPr/>
        </p:nvSpPr>
        <p:spPr>
          <a:xfrm>
            <a:off x="1477295" y="5818125"/>
            <a:ext cx="7127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98626" y="5818125"/>
            <a:ext cx="1231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75692" y="5818124"/>
            <a:ext cx="2125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E-Journals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75692" y="6402901"/>
            <a:ext cx="2215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Photo:  http</a:t>
            </a:r>
            <a:r>
              <a:rPr lang="en-US" sz="1100" dirty="0"/>
              <a:t>://</a:t>
            </a:r>
            <a:r>
              <a:rPr lang="en-US" sz="1100" dirty="0" err="1"/>
              <a:t>bit.ly</a:t>
            </a:r>
            <a:r>
              <a:rPr lang="en-US" sz="1100" dirty="0"/>
              <a:t>/13IsooL</a:t>
            </a:r>
          </a:p>
        </p:txBody>
      </p:sp>
    </p:spTree>
    <p:extLst>
      <p:ext uri="{BB962C8B-B14F-4D97-AF65-F5344CB8AC3E}">
        <p14:creationId xmlns:p14="http://schemas.microsoft.com/office/powerpoint/2010/main" val="216472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Create publication collections</a:t>
            </a:r>
          </a:p>
          <a:p>
            <a:pPr lvl="1"/>
            <a:r>
              <a:rPr lang="en-US" dirty="0" smtClean="0"/>
              <a:t>Usage Statistics</a:t>
            </a:r>
          </a:p>
          <a:p>
            <a:r>
              <a:rPr lang="en-US" dirty="0" smtClean="0"/>
              <a:t>ETD</a:t>
            </a:r>
          </a:p>
          <a:p>
            <a:pPr lvl="1"/>
            <a:r>
              <a:rPr lang="en-US" dirty="0" smtClean="0"/>
              <a:t>Create thesis submission workflow</a:t>
            </a:r>
          </a:p>
          <a:p>
            <a:pPr lvl="1"/>
            <a:r>
              <a:rPr lang="en-US" dirty="0" smtClean="0"/>
              <a:t>Usage statistics</a:t>
            </a:r>
          </a:p>
          <a:p>
            <a:r>
              <a:rPr lang="en-US" dirty="0" smtClean="0"/>
              <a:t>E-Journals</a:t>
            </a:r>
          </a:p>
          <a:p>
            <a:pPr lvl="1"/>
            <a:r>
              <a:rPr lang="en-US" dirty="0" smtClean="0"/>
              <a:t>Publish campus e-journals</a:t>
            </a:r>
          </a:p>
          <a:p>
            <a:pPr lvl="1"/>
            <a:r>
              <a:rPr lang="en-US" dirty="0" smtClean="0"/>
              <a:t>Usage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10" t="10034" b="10034"/>
          <a:stretch/>
        </p:blipFill>
        <p:spPr>
          <a:xfrm>
            <a:off x="1387193" y="1824645"/>
            <a:ext cx="6582423" cy="4515363"/>
          </a:xfrm>
        </p:spPr>
      </p:pic>
      <p:sp>
        <p:nvSpPr>
          <p:cNvPr id="7" name="TextBox 6"/>
          <p:cNvSpPr txBox="1"/>
          <p:nvPr/>
        </p:nvSpPr>
        <p:spPr>
          <a:xfrm>
            <a:off x="6297940" y="6466022"/>
            <a:ext cx="2079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http://</a:t>
            </a:r>
            <a:r>
              <a:rPr lang="en-US" sz="1100" dirty="0" err="1"/>
              <a:t>bit.ly</a:t>
            </a:r>
            <a:r>
              <a:rPr lang="en-US" sz="1100" dirty="0"/>
              <a:t>/19R9nJ8</a:t>
            </a:r>
          </a:p>
        </p:txBody>
      </p:sp>
    </p:spTree>
    <p:extLst>
      <p:ext uri="{BB962C8B-B14F-4D97-AF65-F5344CB8AC3E}">
        <p14:creationId xmlns:p14="http://schemas.microsoft.com/office/powerpoint/2010/main" val="111963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duties as assigned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84" b="8684"/>
          <a:stretch>
            <a:fillRect/>
          </a:stretch>
        </p:blipFill>
        <p:spPr>
          <a:xfrm>
            <a:off x="765174" y="2070846"/>
            <a:ext cx="7612065" cy="4182035"/>
          </a:xfrm>
        </p:spPr>
      </p:pic>
      <p:sp>
        <p:nvSpPr>
          <p:cNvPr id="5" name="TextBox 4"/>
          <p:cNvSpPr txBox="1"/>
          <p:nvPr/>
        </p:nvSpPr>
        <p:spPr>
          <a:xfrm>
            <a:off x="6103559" y="6466022"/>
            <a:ext cx="227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http://</a:t>
            </a:r>
            <a:r>
              <a:rPr lang="en-US" sz="1100" dirty="0" err="1"/>
              <a:t>bit.ly</a:t>
            </a:r>
            <a:r>
              <a:rPr lang="en-US" sz="1100" dirty="0"/>
              <a:t>/14quMF2</a:t>
            </a:r>
          </a:p>
        </p:txBody>
      </p:sp>
    </p:spTree>
    <p:extLst>
      <p:ext uri="{BB962C8B-B14F-4D97-AF65-F5344CB8AC3E}">
        <p14:creationId xmlns:p14="http://schemas.microsoft.com/office/powerpoint/2010/main" val="175530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&amp; Responsibility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106" r="61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940" y="6427148"/>
            <a:ext cx="2190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http://</a:t>
            </a:r>
            <a:r>
              <a:rPr lang="en-US" sz="1100" dirty="0" err="1"/>
              <a:t>bit.ly</a:t>
            </a:r>
            <a:r>
              <a:rPr lang="en-US" sz="1100" dirty="0"/>
              <a:t>/134z86J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233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Volunteers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24" b="86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38766" y="6453064"/>
            <a:ext cx="21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Photo: http://</a:t>
            </a:r>
            <a:r>
              <a:rPr lang="en-US" sz="1100" dirty="0" err="1"/>
              <a:t>bit.ly</a:t>
            </a:r>
            <a:r>
              <a:rPr lang="en-US" sz="1100" dirty="0"/>
              <a:t>/17BSVq2</a:t>
            </a:r>
          </a:p>
        </p:txBody>
      </p:sp>
    </p:spTree>
    <p:extLst>
      <p:ext uri="{BB962C8B-B14F-4D97-AF65-F5344CB8AC3E}">
        <p14:creationId xmlns:p14="http://schemas.microsoft.com/office/powerpoint/2010/main" val="230090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UWM">
      <a:dk1>
        <a:srgbClr val="000000"/>
      </a:dk1>
      <a:lt1>
        <a:sysClr val="window" lastClr="FFFFFF"/>
      </a:lt1>
      <a:dk2>
        <a:srgbClr val="000000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1445</TotalTime>
  <Words>517</Words>
  <Application>Microsoft Macintosh PowerPoint</Application>
  <PresentationFormat>On-screen Show (4:3)</PresentationFormat>
  <Paragraphs>126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Habitat</vt:lpstr>
      <vt:lpstr>Making Open Access Accessible</vt:lpstr>
      <vt:lpstr>Problem</vt:lpstr>
      <vt:lpstr>UWM Fast Facts</vt:lpstr>
      <vt:lpstr>Old Workflow</vt:lpstr>
      <vt:lpstr>Initial Tasks</vt:lpstr>
      <vt:lpstr>GO!</vt:lpstr>
      <vt:lpstr>Other duties as assigned</vt:lpstr>
      <vt:lpstr>Authority &amp; Responsibility</vt:lpstr>
      <vt:lpstr>Call for Volunteers</vt:lpstr>
      <vt:lpstr>Harnessing Interest</vt:lpstr>
      <vt:lpstr>Education</vt:lpstr>
      <vt:lpstr>Challenges</vt:lpstr>
      <vt:lpstr>Work organization</vt:lpstr>
      <vt:lpstr>General Operating Principles</vt:lpstr>
      <vt:lpstr>Manageable Goals</vt:lpstr>
      <vt:lpstr>Guiding Principles</vt:lpstr>
      <vt:lpstr>Advocacy Tasks</vt:lpstr>
      <vt:lpstr>Users Tasks</vt:lpstr>
      <vt:lpstr>Content Tasks</vt:lpstr>
      <vt:lpstr>Engaging Staff</vt:lpstr>
      <vt:lpstr>Creating Teams</vt:lpstr>
      <vt:lpstr>Throughout the Library</vt:lpstr>
      <vt:lpstr>Brainstorm Ideas</vt:lpstr>
      <vt:lpstr>Buy-in</vt:lpstr>
      <vt:lpstr>Delegation</vt:lpstr>
      <vt:lpstr>Give Up Control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Gritten</dc:creator>
  <cp:lastModifiedBy>Tim Gritten</cp:lastModifiedBy>
  <cp:revision>49</cp:revision>
  <dcterms:created xsi:type="dcterms:W3CDTF">2013-06-27T13:59:35Z</dcterms:created>
  <dcterms:modified xsi:type="dcterms:W3CDTF">2013-08-09T12:58:23Z</dcterms:modified>
</cp:coreProperties>
</file>