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1" r:id="rId13"/>
    <p:sldId id="272" r:id="rId14"/>
    <p:sldId id="273" r:id="rId15"/>
    <p:sldId id="276" r:id="rId16"/>
    <p:sldId id="277" r:id="rId17"/>
    <p:sldId id="278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4" d="100"/>
          <a:sy n="74" d="100"/>
        </p:scale>
        <p:origin x="-103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May 19,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May 19,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3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Estimating the effect of home court advantage in the NBA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Jason Kotecki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036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Stefan </a:t>
            </a:r>
            <a:r>
              <a:rPr lang="en-US" sz="2800" dirty="0" err="1" smtClean="0"/>
              <a:t>Kesenne’s</a:t>
            </a:r>
            <a:r>
              <a:rPr lang="en-US" sz="2800" dirty="0" smtClean="0"/>
              <a:t> “Economic Theory of Professional Sports”</a:t>
            </a:r>
          </a:p>
          <a:p>
            <a:pPr lvl="1"/>
            <a:r>
              <a:rPr lang="en-US" sz="2200" dirty="0" smtClean="0"/>
              <a:t>Win maximizing</a:t>
            </a:r>
          </a:p>
          <a:p>
            <a:pPr lvl="1"/>
            <a:endParaRPr lang="en-US" dirty="0"/>
          </a:p>
          <a:p>
            <a:r>
              <a:rPr lang="en-US" sz="2800" dirty="0" smtClean="0"/>
              <a:t>Shirking</a:t>
            </a:r>
          </a:p>
          <a:p>
            <a:pPr lvl="1"/>
            <a:r>
              <a:rPr lang="en-US" sz="2200" dirty="0" smtClean="0"/>
              <a:t>Katie Stankiewicz (2009)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Players are less likely to shirk in front of their home fans</a:t>
            </a:r>
          </a:p>
          <a:p>
            <a:endParaRPr lang="en-US" sz="2800" dirty="0"/>
          </a:p>
          <a:p>
            <a:r>
              <a:rPr lang="en-US" sz="2800" dirty="0" smtClean="0"/>
              <a:t>Referee Bias Theory</a:t>
            </a:r>
          </a:p>
          <a:p>
            <a:pPr lvl="1"/>
            <a:r>
              <a:rPr lang="en-US" sz="2200" dirty="0" smtClean="0"/>
              <a:t>Psychological theory that people want to be liked and to be confirmed in their judgments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8902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Basketball-</a:t>
            </a:r>
            <a:r>
              <a:rPr lang="en-US" sz="2800" dirty="0" err="1" smtClean="0"/>
              <a:t>reference.com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Statistics for every NBA team for every year</a:t>
            </a:r>
          </a:p>
          <a:p>
            <a:endParaRPr lang="en-US" sz="2800" dirty="0"/>
          </a:p>
          <a:p>
            <a:r>
              <a:rPr lang="en-US" sz="2800" dirty="0" err="1" smtClean="0"/>
              <a:t>NBA.com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Attendance for every game</a:t>
            </a:r>
          </a:p>
          <a:p>
            <a:endParaRPr lang="en-US" sz="2800" dirty="0"/>
          </a:p>
          <a:p>
            <a:r>
              <a:rPr lang="en-US" sz="2800" dirty="0" smtClean="0"/>
              <a:t>All teams and almost all games* for three season (2008-11)    -   3,642 game entries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696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994658"/>
              </p:ext>
            </p:extLst>
          </p:nvPr>
        </p:nvGraphicFramePr>
        <p:xfrm>
          <a:off x="457200" y="1524000"/>
          <a:ext cx="8046720" cy="44805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4011"/>
                <a:gridCol w="3449087"/>
                <a:gridCol w="1903622"/>
              </a:tblGrid>
              <a:tr h="1605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Expected</a:t>
                      </a:r>
                      <a:r>
                        <a:rPr lang="en-US" baseline="0" dirty="0" smtClean="0"/>
                        <a:t> Effect</a:t>
                      </a:r>
                      <a:endParaRPr lang="en-US" dirty="0"/>
                    </a:p>
                  </a:txBody>
                  <a:tcPr/>
                </a:tc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Ln_Attendance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Natural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log of 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</a:t>
                      </a:r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Home_FG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Field goal % of the home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Home_FT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 </a:t>
                      </a:r>
                      <a:r>
                        <a:rPr lang="en-US" baseline="0" dirty="0" smtClean="0"/>
                        <a:t>throw % of the home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2192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Foul_Ratio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 of fouls called</a:t>
                      </a:r>
                      <a:r>
                        <a:rPr lang="en-US" baseline="0" dirty="0" smtClean="0"/>
                        <a:t> on the visiting team over fouls called on the home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Away_Win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%_of_Visiting_Team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Control variable</a:t>
                      </a:r>
                      <a:r>
                        <a:rPr lang="en-US" baseline="0" dirty="0" smtClean="0"/>
                        <a:t> of the away team’s win % on the road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Days_Rest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days of</a:t>
                      </a:r>
                      <a:r>
                        <a:rPr lang="en-US" baseline="0" dirty="0" smtClean="0"/>
                        <a:t> rest the home team has before each competition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5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360601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2086"/>
                <a:gridCol w="1070428"/>
                <a:gridCol w="1778000"/>
                <a:gridCol w="1106715"/>
                <a:gridCol w="1012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Std. Deviation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17,305.2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2,840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23,129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Home FG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Home FT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Foul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Away</a:t>
                      </a:r>
                      <a:r>
                        <a:rPr lang="en-US" baseline="0" dirty="0" smtClean="0"/>
                        <a:t> Win % of Visiting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Days of 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8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656648"/>
              </p:ext>
            </p:extLst>
          </p:nvPr>
        </p:nvGraphicFramePr>
        <p:xfrm>
          <a:off x="457200" y="1369263"/>
          <a:ext cx="8229600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3087"/>
                <a:gridCol w="1369023"/>
                <a:gridCol w="1303045"/>
                <a:gridCol w="1319540"/>
                <a:gridCol w="12149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Std.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Std.</a:t>
                      </a:r>
                      <a:r>
                        <a:rPr lang="en-US" baseline="0" dirty="0" smtClean="0"/>
                        <a:t> 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Ln_Attendance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0.816***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Home_FG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22.1***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Home_FT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2.88***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Foul_Ratio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2.66***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Away_Win</a:t>
                      </a:r>
                      <a:r>
                        <a:rPr lang="en-US" dirty="0" smtClean="0"/>
                        <a:t>%</a:t>
                      </a:r>
                    </a:p>
                    <a:p>
                      <a:pPr algn="ctr"/>
                      <a:r>
                        <a:rPr lang="en-US" dirty="0" smtClean="0"/>
                        <a:t>_of_Visiting_Team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-1.92***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-2.04***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Days_Rest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-0.0047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3,462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Pseudo</a:t>
                      </a:r>
                      <a:r>
                        <a:rPr lang="en-US" baseline="0" dirty="0" smtClean="0"/>
                        <a:t> R^2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0.2468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17743"/>
            <a:ext cx="4060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***Significant at the 1% level</a:t>
            </a:r>
          </a:p>
          <a:p>
            <a:r>
              <a:rPr lang="en-US" dirty="0" smtClean="0"/>
              <a:t>**Significant at the 5% level</a:t>
            </a:r>
          </a:p>
          <a:p>
            <a:r>
              <a:rPr lang="en-US" dirty="0" smtClean="0"/>
              <a:t>*Significant at the 10%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 Probability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897734"/>
              </p:ext>
            </p:extLst>
          </p:nvPr>
        </p:nvGraphicFramePr>
        <p:xfrm>
          <a:off x="457200" y="1841500"/>
          <a:ext cx="8229600" cy="439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Document" r:id="rId4" imgW="5638800" imgH="3009900" progId="Word.Document.12">
                  <p:embed/>
                </p:oleObj>
              </mc:Choice>
              <mc:Fallback>
                <p:oleObj name="Document" r:id="rId4" imgW="5638800" imgH="3009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841500"/>
                        <a:ext cx="8229600" cy="439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6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B Probability Table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036873"/>
              </p:ext>
            </p:extLst>
          </p:nvPr>
        </p:nvGraphicFramePr>
        <p:xfrm>
          <a:off x="329885" y="1906457"/>
          <a:ext cx="8533043" cy="395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5638800" imgH="2616200" progId="Word.Document.12">
                  <p:embed/>
                </p:oleObj>
              </mc:Choice>
              <mc:Fallback>
                <p:oleObj name="Document" r:id="rId4" imgW="5638800" imgH="2616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9885" y="1906457"/>
                        <a:ext cx="8533043" cy="395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 Probability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537933"/>
              </p:ext>
            </p:extLst>
          </p:nvPr>
        </p:nvGraphicFramePr>
        <p:xfrm>
          <a:off x="457200" y="1841500"/>
          <a:ext cx="8229600" cy="439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5638800" imgH="3009900" progId="Word.Document.12">
                  <p:embed/>
                </p:oleObj>
              </mc:Choice>
              <mc:Fallback>
                <p:oleObj name="Document" r:id="rId4" imgW="5638800" imgH="3009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841500"/>
                        <a:ext cx="8229600" cy="439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8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Home court advantage is discovered through attendance, referee bias, and performance variables</a:t>
            </a:r>
          </a:p>
          <a:p>
            <a:endParaRPr lang="en-US" sz="2800" dirty="0"/>
          </a:p>
          <a:p>
            <a:r>
              <a:rPr lang="en-US" sz="2800" dirty="0" smtClean="0"/>
              <a:t>Future Research</a:t>
            </a:r>
          </a:p>
          <a:p>
            <a:pPr lvl="1"/>
            <a:r>
              <a:rPr lang="en-US" sz="2200" smtClean="0"/>
              <a:t>More games </a:t>
            </a:r>
            <a:r>
              <a:rPr lang="en-US" sz="2200" dirty="0" smtClean="0"/>
              <a:t>and more years to increase sample size</a:t>
            </a:r>
          </a:p>
          <a:p>
            <a:pPr lvl="1"/>
            <a:r>
              <a:rPr lang="en-US" sz="2200" dirty="0" smtClean="0"/>
              <a:t>Individual teams could be analyzed</a:t>
            </a:r>
          </a:p>
          <a:p>
            <a:pPr lvl="1"/>
            <a:r>
              <a:rPr lang="en-US" sz="2200" dirty="0" smtClean="0"/>
              <a:t>Travel Factors (e.g. time zones crossed, length of road trips)</a:t>
            </a:r>
          </a:p>
          <a:p>
            <a:pPr lvl="1"/>
            <a:r>
              <a:rPr lang="en-US" sz="2200" dirty="0" smtClean="0"/>
              <a:t>Different sports (e.g. baseball</a:t>
            </a:r>
            <a:r>
              <a:rPr lang="en-US" sz="2200" dirty="0"/>
              <a:t>)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21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1"/>
            <a:ext cx="8229600" cy="638908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309"/>
            <a:ext cx="8229600" cy="5548922"/>
          </a:xfrm>
        </p:spPr>
        <p:txBody>
          <a:bodyPr>
            <a:noAutofit/>
          </a:bodyPr>
          <a:lstStyle/>
          <a:p>
            <a:r>
              <a:rPr lang="en-US" sz="2600" dirty="0" smtClean="0"/>
              <a:t>During the 2012-13 NBA season, the Houston Rockets compiled a record of 45-37</a:t>
            </a:r>
          </a:p>
          <a:p>
            <a:endParaRPr lang="en-US" sz="2600" dirty="0"/>
          </a:p>
          <a:p>
            <a:r>
              <a:rPr lang="en-US" sz="2600" dirty="0" smtClean="0"/>
              <a:t>The Rockets had a road record of just 16-25, but they were 29-12 at home</a:t>
            </a:r>
          </a:p>
          <a:p>
            <a:endParaRPr lang="en-US" sz="2600" dirty="0"/>
          </a:p>
          <a:p>
            <a:r>
              <a:rPr lang="en-US" sz="2600" dirty="0" smtClean="0"/>
              <a:t>The Utah Jazz won 30 games at home last year, but they only won 13 on the road</a:t>
            </a:r>
          </a:p>
          <a:p>
            <a:endParaRPr lang="en-US" sz="2600" dirty="0"/>
          </a:p>
          <a:p>
            <a:r>
              <a:rPr lang="en-US" sz="2600" dirty="0" smtClean="0"/>
              <a:t>How can this big difference in records be explained?</a:t>
            </a:r>
          </a:p>
          <a:p>
            <a:endParaRPr lang="en-US" sz="2600" dirty="0" smtClean="0"/>
          </a:p>
          <a:p>
            <a:r>
              <a:rPr lang="en-US" sz="2600" dirty="0" smtClean="0"/>
              <a:t>Home Court Advantage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336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Court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Home court advantage is “the consistent finding that home teams win over 50% of the games played under a balanced schedule.” </a:t>
            </a:r>
          </a:p>
          <a:p>
            <a:endParaRPr lang="en-US" sz="2800" dirty="0"/>
          </a:p>
          <a:p>
            <a:r>
              <a:rPr lang="en-US" sz="2800" dirty="0" smtClean="0"/>
              <a:t>Each NBA team plays 41 games at home and on the road</a:t>
            </a:r>
          </a:p>
          <a:p>
            <a:endParaRPr lang="en-US" sz="2800" dirty="0"/>
          </a:p>
          <a:p>
            <a:r>
              <a:rPr lang="en-US" sz="2800" dirty="0" smtClean="0"/>
              <a:t>They also play each team at least twice, once at home, once on the road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68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But, how much of a factor does home court advantage have in producing wins?</a:t>
            </a:r>
          </a:p>
          <a:p>
            <a:endParaRPr lang="en-US" sz="2800" dirty="0"/>
          </a:p>
          <a:p>
            <a:r>
              <a:rPr lang="en-US" sz="2800" dirty="0" smtClean="0"/>
              <a:t>Logit regression with a dependent variable of wins</a:t>
            </a:r>
          </a:p>
          <a:p>
            <a:endParaRPr lang="en-US" sz="2800" dirty="0"/>
          </a:p>
          <a:p>
            <a:r>
              <a:rPr lang="en-US" sz="2800" dirty="0" smtClean="0"/>
              <a:t>I hypothesize that home court advantage exists, and that it can be explained mostly by fan attendance, familiarity with the court, and referee bias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88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Well-Established in the literature</a:t>
            </a:r>
          </a:p>
          <a:p>
            <a:endParaRPr lang="en-US" sz="2800" dirty="0"/>
          </a:p>
          <a:p>
            <a:r>
              <a:rPr lang="en-US" sz="2800" dirty="0" smtClean="0"/>
              <a:t>Carron et al. (2005)</a:t>
            </a:r>
            <a:endParaRPr lang="en-US" dirty="0" smtClean="0"/>
          </a:p>
          <a:p>
            <a:pPr lvl="1"/>
            <a:endParaRPr lang="en-US" sz="2200" dirty="0" smtClean="0"/>
          </a:p>
          <a:p>
            <a:pPr lvl="1"/>
            <a:r>
              <a:rPr lang="en-US" sz="2400" dirty="0" smtClean="0"/>
              <a:t>Design a conceptual framework for analyzing home court advantage</a:t>
            </a:r>
          </a:p>
          <a:p>
            <a:endParaRPr lang="en-US" sz="2600" dirty="0"/>
          </a:p>
          <a:p>
            <a:pPr lvl="1"/>
            <a:r>
              <a:rPr lang="en-US" sz="2400" dirty="0" smtClean="0"/>
              <a:t>Game location factors, critical </a:t>
            </a:r>
            <a:r>
              <a:rPr lang="en-US" sz="2400" dirty="0"/>
              <a:t>and psychological behavioral </a:t>
            </a:r>
            <a:r>
              <a:rPr lang="en-US" sz="2400" dirty="0" smtClean="0"/>
              <a:t>states, and performance outcomes</a:t>
            </a:r>
          </a:p>
        </p:txBody>
      </p:sp>
    </p:spTree>
    <p:extLst>
      <p:ext uri="{BB962C8B-B14F-4D97-AF65-F5344CB8AC3E}">
        <p14:creationId xmlns:p14="http://schemas.microsoft.com/office/powerpoint/2010/main" val="31222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Location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Crowd factors, </a:t>
            </a:r>
            <a:r>
              <a:rPr lang="en-US" sz="2800" dirty="0"/>
              <a:t>l</a:t>
            </a:r>
            <a:r>
              <a:rPr lang="en-US" sz="2800" dirty="0" smtClean="0"/>
              <a:t>earning/</a:t>
            </a:r>
            <a:r>
              <a:rPr lang="en-US" sz="2800" dirty="0"/>
              <a:t>f</a:t>
            </a:r>
            <a:r>
              <a:rPr lang="en-US" sz="2800" dirty="0" smtClean="0"/>
              <a:t>amiliarity factors, travel factors, and rule factors</a:t>
            </a:r>
          </a:p>
          <a:p>
            <a:endParaRPr lang="en-US" sz="2800" dirty="0" smtClean="0"/>
          </a:p>
          <a:p>
            <a:r>
              <a:rPr lang="en-US" sz="2800" dirty="0" smtClean="0"/>
              <a:t>Schwartz and </a:t>
            </a:r>
            <a:r>
              <a:rPr lang="en-US" sz="2800" dirty="0" err="1" smtClean="0"/>
              <a:t>Barsky</a:t>
            </a:r>
            <a:r>
              <a:rPr lang="en-US" sz="2800" dirty="0" smtClean="0"/>
              <a:t> (1977)</a:t>
            </a:r>
          </a:p>
          <a:p>
            <a:pPr lvl="1"/>
            <a:r>
              <a:rPr lang="en-US" sz="2400" dirty="0" smtClean="0"/>
              <a:t>Compared home advantages between baseball, football, hockey and college basketball</a:t>
            </a:r>
          </a:p>
          <a:p>
            <a:pPr lvl="1"/>
            <a:endParaRPr lang="en-US" dirty="0" smtClean="0"/>
          </a:p>
          <a:p>
            <a:pPr lvl="1"/>
            <a:r>
              <a:rPr lang="en-US" sz="2400" dirty="0" smtClean="0"/>
              <a:t>Home advantage is greatest in indoor sports and primarily due to fan support rather than any other factor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01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Location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literature dealing with crowd factors and attendance is extensive</a:t>
            </a:r>
          </a:p>
          <a:p>
            <a:pPr lvl="1"/>
            <a:r>
              <a:rPr lang="en-US" sz="2400" dirty="0" smtClean="0"/>
              <a:t>Forrest et al. (2005); Greer (1983); </a:t>
            </a:r>
            <a:r>
              <a:rPr lang="en-US" sz="2400" dirty="0" err="1" smtClean="0"/>
              <a:t>Nevill</a:t>
            </a:r>
            <a:r>
              <a:rPr lang="en-US" sz="2400" dirty="0" smtClean="0"/>
              <a:t> (1999); </a:t>
            </a:r>
            <a:r>
              <a:rPr lang="en-US" sz="2400" dirty="0" err="1" smtClean="0"/>
              <a:t>Nevill</a:t>
            </a:r>
            <a:r>
              <a:rPr lang="en-US" sz="2400" dirty="0" smtClean="0"/>
              <a:t> et al. (1996); Smith </a:t>
            </a:r>
            <a:r>
              <a:rPr lang="en-US" sz="2400" dirty="0"/>
              <a:t>(2005</a:t>
            </a:r>
            <a:r>
              <a:rPr lang="en-US" sz="2400" dirty="0" smtClean="0"/>
              <a:t>)</a:t>
            </a:r>
          </a:p>
          <a:p>
            <a:pPr lvl="1"/>
            <a:endParaRPr lang="en-US" dirty="0"/>
          </a:p>
          <a:p>
            <a:r>
              <a:rPr lang="en-US" sz="2800" dirty="0" err="1" smtClean="0"/>
              <a:t>Salminen</a:t>
            </a:r>
            <a:r>
              <a:rPr lang="en-US" sz="2800" dirty="0" smtClean="0"/>
              <a:t> (1993)</a:t>
            </a:r>
          </a:p>
          <a:p>
            <a:pPr lvl="1"/>
            <a:r>
              <a:rPr lang="en-US" sz="2400" dirty="0" smtClean="0"/>
              <a:t>Fan audiences cheering for the home team is not related to greater home team success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Ashman et al. (2010) and Nutting (2010)</a:t>
            </a:r>
          </a:p>
          <a:p>
            <a:pPr lvl="1"/>
            <a:r>
              <a:rPr lang="en-US" sz="2400" dirty="0" smtClean="0"/>
              <a:t>Game Frequency</a:t>
            </a:r>
          </a:p>
          <a:p>
            <a:pPr marL="274320" lvl="1" indent="0">
              <a:buNone/>
            </a:pPr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Critical/Psychological Behavioral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These deal with how coaches, competitors, and officials affect the outcome of the game</a:t>
            </a:r>
          </a:p>
          <a:p>
            <a:endParaRPr lang="en-US" sz="2800" dirty="0"/>
          </a:p>
          <a:p>
            <a:r>
              <a:rPr lang="en-US" sz="2800" dirty="0" smtClean="0"/>
              <a:t>Referee Bias</a:t>
            </a:r>
          </a:p>
          <a:p>
            <a:pPr lvl="1"/>
            <a:r>
              <a:rPr lang="en-US" sz="2400" dirty="0" smtClean="0"/>
              <a:t>Carron et al. (2005); Page and Page (2010); Moskowitz and Wertheim (2011)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694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Statistically based variables </a:t>
            </a:r>
          </a:p>
          <a:p>
            <a:endParaRPr lang="en-US" sz="2800" dirty="0"/>
          </a:p>
          <a:p>
            <a:r>
              <a:rPr lang="en-US" sz="2800" dirty="0" smtClean="0"/>
              <a:t>Performance based analysis</a:t>
            </a:r>
          </a:p>
          <a:p>
            <a:pPr lvl="1"/>
            <a:r>
              <a:rPr lang="en-US" sz="2400" dirty="0" err="1" smtClean="0"/>
              <a:t>Harville</a:t>
            </a:r>
            <a:r>
              <a:rPr lang="en-US" sz="2400" dirty="0" smtClean="0"/>
              <a:t> and Smith (1994); Cao et al. (2011)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0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1635</TotalTime>
  <Words>781</Words>
  <Application>Microsoft Office PowerPoint</Application>
  <PresentationFormat>On-screen Show (4:3)</PresentationFormat>
  <Paragraphs>199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Clarity</vt:lpstr>
      <vt:lpstr>Document</vt:lpstr>
      <vt:lpstr>Estimating the effect of home court advantage in the NBA</vt:lpstr>
      <vt:lpstr>Introduction</vt:lpstr>
      <vt:lpstr>Home Court Advantage</vt:lpstr>
      <vt:lpstr>Research Hypothesis</vt:lpstr>
      <vt:lpstr>Literature Review</vt:lpstr>
      <vt:lpstr>Game Location Factors</vt:lpstr>
      <vt:lpstr>Game Location Factors</vt:lpstr>
      <vt:lpstr>Critical/Psychological Behavioral States</vt:lpstr>
      <vt:lpstr>Performance Outcomes</vt:lpstr>
      <vt:lpstr>Theory</vt:lpstr>
      <vt:lpstr>Data</vt:lpstr>
      <vt:lpstr>Variables List</vt:lpstr>
      <vt:lpstr>Descriptive Statistics</vt:lpstr>
      <vt:lpstr>Results</vt:lpstr>
      <vt:lpstr>Model A Probability Table</vt:lpstr>
      <vt:lpstr>Model B Probability Table</vt:lpstr>
      <vt:lpstr>Model A Probability Table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 Kotecki</dc:creator>
  <cp:lastModifiedBy>Staff_Sutter</cp:lastModifiedBy>
  <cp:revision>38</cp:revision>
  <dcterms:created xsi:type="dcterms:W3CDTF">2014-04-02T18:45:54Z</dcterms:created>
  <dcterms:modified xsi:type="dcterms:W3CDTF">2014-05-19T13:17:07Z</dcterms:modified>
</cp:coreProperties>
</file>